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sldIdLst>
    <p:sldId id="256" r:id="rId3"/>
    <p:sldId id="286" r:id="rId4"/>
    <p:sldId id="258" r:id="rId5"/>
    <p:sldId id="265" r:id="rId6"/>
    <p:sldId id="273" r:id="rId7"/>
    <p:sldId id="261" r:id="rId8"/>
    <p:sldId id="270" r:id="rId9"/>
    <p:sldId id="262" r:id="rId10"/>
    <p:sldId id="264" r:id="rId11"/>
    <p:sldId id="277" r:id="rId12"/>
    <p:sldId id="274" r:id="rId13"/>
    <p:sldId id="287" r:id="rId14"/>
    <p:sldId id="275" r:id="rId15"/>
    <p:sldId id="282" r:id="rId16"/>
    <p:sldId id="280" r:id="rId17"/>
    <p:sldId id="278" r:id="rId18"/>
    <p:sldId id="279" r:id="rId19"/>
    <p:sldId id="281" r:id="rId20"/>
    <p:sldId id="288" r:id="rId21"/>
    <p:sldId id="289" r:id="rId22"/>
    <p:sldId id="276" r:id="rId23"/>
    <p:sldId id="263" r:id="rId24"/>
    <p:sldId id="272" r:id="rId25"/>
    <p:sldId id="269" r:id="rId26"/>
  </p:sldIdLst>
  <p:sldSz cx="18288000" cy="10287000"/>
  <p:notesSz cx="6858000" cy="9144000"/>
  <p:embeddedFontLst>
    <p:embeddedFont>
      <p:font typeface="Balsamiq Sans" panose="020B0604020202020204" charset="0"/>
      <p:regular r:id="rId27"/>
    </p:embeddedFont>
    <p:embeddedFont>
      <p:font typeface="Catamaran" panose="00000500000000000000" pitchFamily="2" charset="0"/>
      <p:regular r:id="rId28"/>
      <p:bold r:id="rId29"/>
    </p:embeddedFont>
    <p:embeddedFont>
      <p:font typeface="Lilita One"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66"/>
    <a:srgbClr val="001F5C"/>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4558" autoAdjust="0"/>
  </p:normalViewPr>
  <p:slideViewPr>
    <p:cSldViewPr>
      <p:cViewPr varScale="1">
        <p:scale>
          <a:sx n="52" d="100"/>
          <a:sy n="52" d="100"/>
        </p:scale>
        <p:origin x="118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2B9FBB-67EB-4F1A-BE27-8517A5762D10}" type="datetimeFigureOut">
              <a:rPr lang="es-ES" smtClean="0"/>
              <a:t>10/02/2025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6EC9E3E-F9FB-4CAE-ADB0-6C6947CEBDED}" type="slidenum">
              <a:rPr lang="es-ES" smtClean="0"/>
              <a:t>‹Nº›</a:t>
            </a:fld>
            <a:endParaRPr lang="es-ES"/>
          </a:p>
        </p:txBody>
      </p:sp>
      <p:sp>
        <p:nvSpPr>
          <p:cNvPr id="7" name="Rectángulo 6">
            <a:extLst>
              <a:ext uri="{FF2B5EF4-FFF2-40B4-BE49-F238E27FC236}">
                <a16:creationId xmlns:a16="http://schemas.microsoft.com/office/drawing/2014/main" id="{C4E77E5C-B197-4B80-A3FA-05E6E8710DB5}"/>
              </a:ext>
            </a:extLst>
          </p:cNvPr>
          <p:cNvSpPr/>
          <p:nvPr userDrawn="1"/>
        </p:nvSpPr>
        <p:spPr>
          <a:xfrm>
            <a:off x="1436010" y="2642403"/>
            <a:ext cx="15681600" cy="162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700"/>
          </a:p>
        </p:txBody>
      </p:sp>
    </p:spTree>
    <p:extLst>
      <p:ext uri="{BB962C8B-B14F-4D97-AF65-F5344CB8AC3E}">
        <p14:creationId xmlns:p14="http://schemas.microsoft.com/office/powerpoint/2010/main" val="202595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defTabSz="685800"/>
            <a:fld id="{672B9FBB-67EB-4F1A-BE27-8517A5762D10}" type="datetimeFigureOut">
              <a:rPr lang="es-ES" smtClean="0">
                <a:solidFill>
                  <a:prstClr val="black">
                    <a:tint val="75000"/>
                  </a:prstClr>
                </a:solidFill>
              </a:rPr>
              <a:pPr defTabSz="685800"/>
              <a:t>10/02/2025</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6EC9E3E-F9FB-4CAE-ADB0-6C6947CEBDED}" type="slidenum">
              <a:rPr lang="es-ES" smtClean="0">
                <a:solidFill>
                  <a:prstClr val="black">
                    <a:tint val="75000"/>
                  </a:prstClr>
                </a:solidFill>
              </a:rPr>
              <a:pPr defTabSz="685800"/>
              <a:t>‹Nº›</a:t>
            </a:fld>
            <a:endParaRPr lang="es-ES">
              <a:solidFill>
                <a:prstClr val="black">
                  <a:tint val="75000"/>
                </a:prstClr>
              </a:solidFill>
            </a:endParaRPr>
          </a:p>
        </p:txBody>
      </p:sp>
      <p:sp>
        <p:nvSpPr>
          <p:cNvPr id="7" name="Rectángulo 6">
            <a:extLst>
              <a:ext uri="{FF2B5EF4-FFF2-40B4-BE49-F238E27FC236}">
                <a16:creationId xmlns:a16="http://schemas.microsoft.com/office/drawing/2014/main" id="{C4E77E5C-B197-4B80-A3FA-05E6E8710DB5}"/>
              </a:ext>
            </a:extLst>
          </p:cNvPr>
          <p:cNvSpPr/>
          <p:nvPr userDrawn="1"/>
        </p:nvSpPr>
        <p:spPr>
          <a:xfrm>
            <a:off x="1436010" y="2642403"/>
            <a:ext cx="15681600" cy="16200"/>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2700" b="0" i="0" u="none" strike="noStrike" kern="1200" cap="none" spc="0" normalizeH="0" baseline="0" noProof="0">
              <a:ln>
                <a:noFill/>
              </a:ln>
              <a:solidFill>
                <a:prstClr val="white"/>
              </a:solidFill>
              <a:effectLst/>
              <a:uLnTx/>
              <a:uFillTx/>
              <a:latin typeface="Catamaran"/>
              <a:ea typeface="+mn-ea"/>
              <a:cs typeface="+mn-cs"/>
            </a:endParaRPr>
          </a:p>
        </p:txBody>
      </p:sp>
    </p:spTree>
    <p:extLst>
      <p:ext uri="{BB962C8B-B14F-4D97-AF65-F5344CB8AC3E}">
        <p14:creationId xmlns:p14="http://schemas.microsoft.com/office/powerpoint/2010/main" val="124521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98722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0"/>
            <a:ext cx="15773400" cy="1988345"/>
          </a:xfrm>
          <a:prstGeom prst="rect">
            <a:avLst/>
          </a:prstGeom>
        </p:spPr>
        <p:txBody>
          <a:bodyPr vert="horz" lIns="91440" tIns="45720" rIns="91440" bIns="45720" rtlCol="0" anchor="b" anchorCtr="0">
            <a:normAutofit/>
          </a:bodyPr>
          <a:lstStyle/>
          <a:p>
            <a:pPr lvl="0"/>
            <a:r>
              <a:rPr lang="es-ES" dirty="0"/>
              <a:t>Haga clic para modificar el estilo de título del patrón</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685800"/>
            <a:fld id="{672B9FBB-67EB-4F1A-BE27-8517A5762D10}" type="datetimeFigureOut">
              <a:rPr lang="es-ES" smtClean="0">
                <a:solidFill>
                  <a:prstClr val="black">
                    <a:tint val="75000"/>
                  </a:prstClr>
                </a:solidFill>
              </a:rPr>
              <a:pPr defTabSz="685800"/>
              <a:t>10/02/2025</a:t>
            </a:fld>
            <a:endParaRPr lang="es-ES">
              <a:solidFill>
                <a:prstClr val="black">
                  <a:tint val="75000"/>
                </a:prstClr>
              </a:solidFill>
            </a:endParaRPr>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685800"/>
            <a:endParaRPr lang="es-ES">
              <a:solidFill>
                <a:prstClr val="black">
                  <a:tint val="75000"/>
                </a:prstClr>
              </a:solidFill>
            </a:endParaRPr>
          </a:p>
        </p:txBody>
      </p:sp>
      <p:sp>
        <p:nvSpPr>
          <p:cNvPr id="6" name="Slide Number Placeholder 5"/>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685800"/>
            <a:fld id="{A6EC9E3E-F9FB-4CAE-ADB0-6C6947CEBDED}" type="slidenum">
              <a:rPr lang="es-ES" smtClean="0">
                <a:solidFill>
                  <a:prstClr val="black">
                    <a:tint val="75000"/>
                  </a:prstClr>
                </a:solidFill>
              </a:rPr>
              <a:pPr defTabSz="685800"/>
              <a:t>‹Nº›</a:t>
            </a:fld>
            <a:endParaRPr lang="es-ES">
              <a:solidFill>
                <a:prstClr val="black">
                  <a:tint val="75000"/>
                </a:prstClr>
              </a:solidFill>
            </a:endParaRPr>
          </a:p>
        </p:txBody>
      </p:sp>
      <p:sp>
        <p:nvSpPr>
          <p:cNvPr id="7" name="Rectángulo 6">
            <a:extLst>
              <a:ext uri="{FF2B5EF4-FFF2-40B4-BE49-F238E27FC236}">
                <a16:creationId xmlns:a16="http://schemas.microsoft.com/office/drawing/2014/main" id="{2B28BD1A-F06E-4573-B02D-E28F3ADB7837}"/>
              </a:ext>
            </a:extLst>
          </p:cNvPr>
          <p:cNvSpPr/>
          <p:nvPr userDrawn="1"/>
        </p:nvSpPr>
        <p:spPr>
          <a:xfrm>
            <a:off x="2371" y="9174193"/>
            <a:ext cx="18285630" cy="1112807"/>
          </a:xfrm>
          <a:prstGeom prst="rect">
            <a:avLst/>
          </a:prstGeom>
          <a:solidFill>
            <a:srgbClr val="32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s-ES" sz="2700" b="0" i="0" u="none" strike="noStrike" kern="1200" cap="none" spc="0" normalizeH="0" baseline="0" noProof="0">
              <a:ln>
                <a:noFill/>
              </a:ln>
              <a:solidFill>
                <a:prstClr val="white"/>
              </a:solidFill>
              <a:effectLst/>
              <a:uLnTx/>
              <a:uFillTx/>
              <a:latin typeface="Catamaran"/>
              <a:ea typeface="+mn-ea"/>
              <a:cs typeface="+mn-cs"/>
            </a:endParaRPr>
          </a:p>
        </p:txBody>
      </p:sp>
      <p:pic>
        <p:nvPicPr>
          <p:cNvPr id="8" name="Imagen 7">
            <a:extLst>
              <a:ext uri="{FF2B5EF4-FFF2-40B4-BE49-F238E27FC236}">
                <a16:creationId xmlns:a16="http://schemas.microsoft.com/office/drawing/2014/main" id="{153F8B28-12C8-468A-A122-BA083F3AAB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0397" y="9195963"/>
            <a:ext cx="3247206" cy="1009965"/>
          </a:xfrm>
          <a:prstGeom prst="rect">
            <a:avLst/>
          </a:prstGeom>
        </p:spPr>
      </p:pic>
    </p:spTree>
    <p:extLst>
      <p:ext uri="{BB962C8B-B14F-4D97-AF65-F5344CB8AC3E}">
        <p14:creationId xmlns:p14="http://schemas.microsoft.com/office/powerpoint/2010/main" val="1764180267"/>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1371600" rtl="0" eaLnBrk="1" latinLnBrk="0" hangingPunct="1">
        <a:lnSpc>
          <a:spcPct val="90000"/>
        </a:lnSpc>
        <a:spcBef>
          <a:spcPct val="0"/>
        </a:spcBef>
        <a:buNone/>
        <a:defRPr lang="en-US" sz="4500" kern="1200" dirty="0">
          <a:solidFill>
            <a:srgbClr val="326195"/>
          </a:solidFill>
          <a:latin typeface="+mn-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svg"/><Relationship Id="rId7" Type="http://schemas.openxmlformats.org/officeDocument/2006/relationships/hyperlink" Target="https://icaro.ual.es/" TargetMode="Externa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hyperlink" Target="https://sede.seg-social.gob.es/wps/portal/sede/sede/Inicio/informacionUtil/Importass/" TargetMode="Externa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hyperlink" Target="https://sp.seg-social.es/PGIS/Login" TargetMode="Externa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 Id="rId5" Type="http://schemas.openxmlformats.org/officeDocument/2006/relationships/image" Target="../media/image49.emf"/><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portal.seg-social.gob.es/wps/portal/importass/importass/Colectivos/alumnos/guia"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a:off x="228600" y="262197"/>
            <a:ext cx="3765100" cy="2101611"/>
          </a:xfrm>
          <a:custGeom>
            <a:avLst/>
            <a:gdLst/>
            <a:ahLst/>
            <a:cxnLst/>
            <a:rect l="l" t="t" r="r" b="b"/>
            <a:pathLst>
              <a:path w="3765100" h="2101611">
                <a:moveTo>
                  <a:pt x="0" y="0"/>
                </a:moveTo>
                <a:lnTo>
                  <a:pt x="3765101" y="0"/>
                </a:lnTo>
                <a:lnTo>
                  <a:pt x="3765101" y="2101611"/>
                </a:lnTo>
                <a:lnTo>
                  <a:pt x="0" y="21016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ES"/>
          </a:p>
        </p:txBody>
      </p:sp>
      <p:sp>
        <p:nvSpPr>
          <p:cNvPr id="12" name="Freeform 12"/>
          <p:cNvSpPr/>
          <p:nvPr/>
        </p:nvSpPr>
        <p:spPr>
          <a:xfrm>
            <a:off x="14097000" y="7706039"/>
            <a:ext cx="3765100" cy="2101611"/>
          </a:xfrm>
          <a:custGeom>
            <a:avLst/>
            <a:gdLst/>
            <a:ahLst/>
            <a:cxnLst/>
            <a:rect l="l" t="t" r="r" b="b"/>
            <a:pathLst>
              <a:path w="3765100" h="2101611">
                <a:moveTo>
                  <a:pt x="0" y="0"/>
                </a:moveTo>
                <a:lnTo>
                  <a:pt x="3765100" y="0"/>
                </a:lnTo>
                <a:lnTo>
                  <a:pt x="3765100" y="2101611"/>
                </a:lnTo>
                <a:lnTo>
                  <a:pt x="0" y="21016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ES"/>
          </a:p>
        </p:txBody>
      </p:sp>
      <p:sp>
        <p:nvSpPr>
          <p:cNvPr id="9" name="Freeform 9"/>
          <p:cNvSpPr/>
          <p:nvPr/>
        </p:nvSpPr>
        <p:spPr>
          <a:xfrm>
            <a:off x="12039600" y="6664383"/>
            <a:ext cx="6133611" cy="2966438"/>
          </a:xfrm>
          <a:custGeom>
            <a:avLst/>
            <a:gdLst/>
            <a:ahLst/>
            <a:cxnLst/>
            <a:rect l="l" t="t" r="r" b="b"/>
            <a:pathLst>
              <a:path w="6133611" h="2966438">
                <a:moveTo>
                  <a:pt x="0" y="0"/>
                </a:moveTo>
                <a:lnTo>
                  <a:pt x="6133612" y="0"/>
                </a:lnTo>
                <a:lnTo>
                  <a:pt x="6133612" y="2966438"/>
                </a:lnTo>
                <a:lnTo>
                  <a:pt x="0" y="2966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11" name="Freeform 11"/>
          <p:cNvSpPr/>
          <p:nvPr/>
        </p:nvSpPr>
        <p:spPr>
          <a:xfrm>
            <a:off x="228600" y="12342"/>
            <a:ext cx="6133611" cy="2966438"/>
          </a:xfrm>
          <a:custGeom>
            <a:avLst/>
            <a:gdLst/>
            <a:ahLst/>
            <a:cxnLst/>
            <a:rect l="l" t="t" r="r" b="b"/>
            <a:pathLst>
              <a:path w="6133611" h="2966438">
                <a:moveTo>
                  <a:pt x="0" y="0"/>
                </a:moveTo>
                <a:lnTo>
                  <a:pt x="6133611" y="0"/>
                </a:lnTo>
                <a:lnTo>
                  <a:pt x="6133611" y="2966438"/>
                </a:lnTo>
                <a:lnTo>
                  <a:pt x="0" y="2966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2" name="Freeform 2"/>
          <p:cNvSpPr/>
          <p:nvPr/>
        </p:nvSpPr>
        <p:spPr>
          <a:xfrm>
            <a:off x="0" y="26219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6">
              <a:alphaModFix amt="77000"/>
            </a:blip>
            <a:stretch>
              <a:fillRect t="-38888" b="-38888"/>
            </a:stretch>
          </a:blipFill>
        </p:spPr>
        <p:txBody>
          <a:bodyPr/>
          <a:lstStyle/>
          <a:p>
            <a:endParaRPr lang="es-ES"/>
          </a:p>
        </p:txBody>
      </p:sp>
      <p:grpSp>
        <p:nvGrpSpPr>
          <p:cNvPr id="3" name="Group 3"/>
          <p:cNvGrpSpPr/>
          <p:nvPr/>
        </p:nvGrpSpPr>
        <p:grpSpPr>
          <a:xfrm>
            <a:off x="981075" y="0"/>
            <a:ext cx="272469" cy="10287000"/>
            <a:chOff x="0" y="0"/>
            <a:chExt cx="363292" cy="13716000"/>
          </a:xfrm>
        </p:grpSpPr>
        <p:sp>
          <p:nvSpPr>
            <p:cNvPr id="4" name="AutoShape 4"/>
            <p:cNvSpPr/>
            <p:nvPr/>
          </p:nvSpPr>
          <p:spPr>
            <a:xfrm rot="-5400000">
              <a:off x="-6826250" y="6826250"/>
              <a:ext cx="13716000" cy="0"/>
            </a:xfrm>
            <a:prstGeom prst="line">
              <a:avLst/>
            </a:prstGeom>
            <a:ln w="63500" cap="flat">
              <a:solidFill>
                <a:srgbClr val="D40303"/>
              </a:solidFill>
              <a:prstDash val="solid"/>
              <a:headEnd type="none" w="sm" len="sm"/>
              <a:tailEnd type="none" w="sm" len="sm"/>
            </a:ln>
          </p:spPr>
          <p:txBody>
            <a:bodyPr/>
            <a:lstStyle/>
            <a:p>
              <a:endParaRPr lang="es-ES"/>
            </a:p>
          </p:txBody>
        </p:sp>
        <p:sp>
          <p:nvSpPr>
            <p:cNvPr id="5" name="AutoShape 5"/>
            <p:cNvSpPr/>
            <p:nvPr/>
          </p:nvSpPr>
          <p:spPr>
            <a:xfrm rot="-5400000">
              <a:off x="-6526458" y="6826250"/>
              <a:ext cx="13716000" cy="0"/>
            </a:xfrm>
            <a:prstGeom prst="line">
              <a:avLst/>
            </a:prstGeom>
            <a:ln w="63500" cap="flat">
              <a:solidFill>
                <a:srgbClr val="D40303"/>
              </a:solidFill>
              <a:prstDash val="solid"/>
              <a:headEnd type="none" w="sm" len="sm"/>
              <a:tailEnd type="none" w="sm" len="sm"/>
            </a:ln>
          </p:spPr>
          <p:txBody>
            <a:bodyPr/>
            <a:lstStyle/>
            <a:p>
              <a:endParaRPr lang="es-ES"/>
            </a:p>
          </p:txBody>
        </p:sp>
      </p:grpSp>
      <p:grpSp>
        <p:nvGrpSpPr>
          <p:cNvPr id="6" name="Group 6"/>
          <p:cNvGrpSpPr/>
          <p:nvPr/>
        </p:nvGrpSpPr>
        <p:grpSpPr>
          <a:xfrm>
            <a:off x="2662624" y="6597564"/>
            <a:ext cx="14097001" cy="3100075"/>
            <a:chOff x="-158496" y="-275785"/>
            <a:chExt cx="3712790" cy="816480"/>
          </a:xfrm>
        </p:grpSpPr>
        <p:sp>
          <p:nvSpPr>
            <p:cNvPr id="7" name="Freeform 7"/>
            <p:cNvSpPr/>
            <p:nvPr/>
          </p:nvSpPr>
          <p:spPr>
            <a:xfrm>
              <a:off x="-158496" y="-275785"/>
              <a:ext cx="3712790" cy="361244"/>
            </a:xfrm>
            <a:custGeom>
              <a:avLst/>
              <a:gdLst/>
              <a:ahLst/>
              <a:cxnLst/>
              <a:rect l="l" t="t" r="r" b="b"/>
              <a:pathLst>
                <a:path w="3473769" h="540695">
                  <a:moveTo>
                    <a:pt x="0" y="0"/>
                  </a:moveTo>
                  <a:lnTo>
                    <a:pt x="3473769" y="0"/>
                  </a:lnTo>
                  <a:lnTo>
                    <a:pt x="3473769" y="540695"/>
                  </a:lnTo>
                  <a:lnTo>
                    <a:pt x="0" y="540695"/>
                  </a:lnTo>
                  <a:close/>
                </a:path>
              </a:pathLst>
            </a:custGeom>
            <a:solidFill>
              <a:srgbClr val="003B6D"/>
            </a:solidFill>
          </p:spPr>
          <p:txBody>
            <a:bodyPr/>
            <a:lstStyle/>
            <a:p>
              <a:endParaRPr lang="es-ES"/>
            </a:p>
          </p:txBody>
        </p:sp>
        <p:sp>
          <p:nvSpPr>
            <p:cNvPr id="8" name="TextBox 8"/>
            <p:cNvSpPr txBox="1"/>
            <p:nvPr/>
          </p:nvSpPr>
          <p:spPr>
            <a:xfrm>
              <a:off x="0" y="-66675"/>
              <a:ext cx="3473769" cy="607370"/>
            </a:xfrm>
            <a:prstGeom prst="rect">
              <a:avLst/>
            </a:prstGeom>
          </p:spPr>
          <p:txBody>
            <a:bodyPr lIns="0" tIns="0" rIns="0" bIns="0" rtlCol="0" anchor="ctr"/>
            <a:lstStyle/>
            <a:p>
              <a:pPr algn="ctr">
                <a:lnSpc>
                  <a:spcPts val="4899"/>
                </a:lnSpc>
              </a:pPr>
              <a:endParaRPr lang="en-US" sz="3499" spc="402" dirty="0">
                <a:solidFill>
                  <a:srgbClr val="FFFFFF"/>
                </a:solidFill>
                <a:latin typeface="Balsamiq Sans"/>
              </a:endParaRPr>
            </a:p>
          </p:txBody>
        </p:sp>
      </p:grpSp>
      <p:sp>
        <p:nvSpPr>
          <p:cNvPr id="10" name="TextBox 10"/>
          <p:cNvSpPr txBox="1"/>
          <p:nvPr/>
        </p:nvSpPr>
        <p:spPr>
          <a:xfrm>
            <a:off x="2189902" y="742950"/>
            <a:ext cx="14115956" cy="4788811"/>
          </a:xfrm>
          <a:prstGeom prst="rect">
            <a:avLst/>
          </a:prstGeom>
        </p:spPr>
        <p:txBody>
          <a:bodyPr lIns="0" tIns="0" rIns="0" bIns="0" rtlCol="0" anchor="t">
            <a:spAutoFit/>
          </a:bodyPr>
          <a:lstStyle/>
          <a:p>
            <a:pPr algn="ctr">
              <a:lnSpc>
                <a:spcPts val="19501"/>
              </a:lnSpc>
            </a:pPr>
            <a:r>
              <a:rPr lang="en-US" sz="13929" dirty="0">
                <a:solidFill>
                  <a:srgbClr val="003B6D"/>
                </a:solidFill>
                <a:latin typeface="Lilita One"/>
              </a:rPr>
              <a:t>UNIVERSIDAD DE ALMERÍA</a:t>
            </a:r>
          </a:p>
        </p:txBody>
      </p:sp>
      <p:pic>
        <p:nvPicPr>
          <p:cNvPr id="16" name="15 Imagen">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1937" y="6731091"/>
            <a:ext cx="3581400" cy="11045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B05D406-F270-36A4-9782-FFF2B5D0272D}"/>
              </a:ext>
            </a:extLst>
          </p:cNvPr>
          <p:cNvSpPr txBox="1"/>
          <p:nvPr/>
        </p:nvSpPr>
        <p:spPr>
          <a:xfrm>
            <a:off x="3124200" y="571500"/>
            <a:ext cx="11734800" cy="1565813"/>
          </a:xfrm>
          <a:prstGeom prst="rect">
            <a:avLst/>
          </a:prstGeom>
          <a:noFill/>
        </p:spPr>
        <p:txBody>
          <a:bodyPr wrap="square" rtlCol="0">
            <a:spAutoFit/>
          </a:bodyPr>
          <a:lstStyle/>
          <a:p>
            <a:pPr algn="ctr"/>
            <a:r>
              <a:rPr lang="es-ES" sz="5575" dirty="0">
                <a:solidFill>
                  <a:srgbClr val="FF0000"/>
                </a:solidFill>
                <a:latin typeface="Lilita One"/>
              </a:rPr>
              <a:t>NUSS</a:t>
            </a:r>
          </a:p>
          <a:p>
            <a:pPr algn="ctr"/>
            <a:r>
              <a:rPr lang="es-ES" sz="2000" b="0" i="0" dirty="0">
                <a:solidFill>
                  <a:srgbClr val="1F1F1F"/>
                </a:solidFill>
                <a:effectLst/>
                <a:latin typeface="Google Sans"/>
              </a:rPr>
              <a:t>El </a:t>
            </a:r>
            <a:r>
              <a:rPr lang="es-ES" sz="2000" b="0" i="0" dirty="0">
                <a:solidFill>
                  <a:srgbClr val="040C28"/>
                </a:solidFill>
                <a:effectLst/>
                <a:latin typeface="Google Sans"/>
              </a:rPr>
              <a:t>Número de la Seguridad Social</a:t>
            </a:r>
            <a:r>
              <a:rPr lang="es-ES" sz="2000" b="0" i="0" dirty="0">
                <a:solidFill>
                  <a:srgbClr val="1F1F1F"/>
                </a:solidFill>
                <a:effectLst/>
                <a:latin typeface="Google Sans"/>
              </a:rPr>
              <a:t> (NUSS) es el número con el que la Seguridad Social te identifica. También se conoce como Número de Afiliación (NAF). </a:t>
            </a:r>
          </a:p>
        </p:txBody>
      </p:sp>
      <p:sp>
        <p:nvSpPr>
          <p:cNvPr id="3" name="CuadroTexto 2">
            <a:extLst>
              <a:ext uri="{FF2B5EF4-FFF2-40B4-BE49-F238E27FC236}">
                <a16:creationId xmlns:a16="http://schemas.microsoft.com/office/drawing/2014/main" id="{A3E79CC4-9664-92E0-8E52-7403EF8EF7D7}"/>
              </a:ext>
            </a:extLst>
          </p:cNvPr>
          <p:cNvSpPr txBox="1"/>
          <p:nvPr/>
        </p:nvSpPr>
        <p:spPr>
          <a:xfrm>
            <a:off x="1905000" y="2781300"/>
            <a:ext cx="5410200" cy="4381969"/>
          </a:xfrm>
          <a:prstGeom prst="rect">
            <a:avLst/>
          </a:prstGeom>
          <a:noFill/>
        </p:spPr>
        <p:txBody>
          <a:bodyPr wrap="square" rtlCol="0">
            <a:spAutoFit/>
          </a:bodyPr>
          <a:lstStyle/>
          <a:p>
            <a:pPr algn="ctr"/>
            <a:r>
              <a:rPr lang="es-ES" sz="5575" dirty="0">
                <a:solidFill>
                  <a:srgbClr val="003B6D"/>
                </a:solidFill>
                <a:latin typeface="Lilita One"/>
              </a:rPr>
              <a:t>SI </a:t>
            </a:r>
            <a:r>
              <a:rPr lang="es-ES" sz="5575" dirty="0">
                <a:solidFill>
                  <a:srgbClr val="FF0000"/>
                </a:solidFill>
                <a:latin typeface="Lilita One"/>
              </a:rPr>
              <a:t>YA LO TIENES</a:t>
            </a:r>
            <a:r>
              <a:rPr lang="es-ES" sz="5575" dirty="0">
                <a:solidFill>
                  <a:srgbClr val="003B6D"/>
                </a:solidFill>
                <a:latin typeface="Lilita One"/>
              </a:rPr>
              <a:t>, PUEDES </a:t>
            </a:r>
            <a:r>
              <a:rPr lang="es-ES" sz="5575" dirty="0">
                <a:solidFill>
                  <a:srgbClr val="FF0000"/>
                </a:solidFill>
                <a:latin typeface="Lilita One"/>
              </a:rPr>
              <a:t>CONSULTARLO </a:t>
            </a:r>
            <a:r>
              <a:rPr lang="es-ES" sz="5575" dirty="0">
                <a:solidFill>
                  <a:srgbClr val="003B6D"/>
                </a:solidFill>
                <a:latin typeface="Lilita One"/>
              </a:rPr>
              <a:t>DE DIFERENTES MANERAS</a:t>
            </a:r>
          </a:p>
        </p:txBody>
      </p:sp>
      <p:sp>
        <p:nvSpPr>
          <p:cNvPr id="4" name="CuadroTexto 3">
            <a:extLst>
              <a:ext uri="{FF2B5EF4-FFF2-40B4-BE49-F238E27FC236}">
                <a16:creationId xmlns:a16="http://schemas.microsoft.com/office/drawing/2014/main" id="{6589C06E-54AC-853F-3E5B-91F69941D48F}"/>
              </a:ext>
            </a:extLst>
          </p:cNvPr>
          <p:cNvSpPr txBox="1"/>
          <p:nvPr/>
        </p:nvSpPr>
        <p:spPr>
          <a:xfrm>
            <a:off x="8991600" y="2802194"/>
            <a:ext cx="6705600" cy="4381969"/>
          </a:xfrm>
          <a:prstGeom prst="rect">
            <a:avLst/>
          </a:prstGeom>
          <a:noFill/>
        </p:spPr>
        <p:txBody>
          <a:bodyPr wrap="square" rtlCol="0">
            <a:spAutoFit/>
          </a:bodyPr>
          <a:lstStyle/>
          <a:p>
            <a:pPr algn="ctr"/>
            <a:r>
              <a:rPr lang="es-ES" sz="5575" dirty="0">
                <a:solidFill>
                  <a:srgbClr val="003B6D"/>
                </a:solidFill>
                <a:latin typeface="Lilita One"/>
              </a:rPr>
              <a:t>SI </a:t>
            </a:r>
            <a:r>
              <a:rPr lang="es-ES" sz="5575" dirty="0">
                <a:solidFill>
                  <a:srgbClr val="00B050"/>
                </a:solidFill>
                <a:latin typeface="Lilita One"/>
              </a:rPr>
              <a:t>NO</a:t>
            </a:r>
            <a:r>
              <a:rPr lang="es-ES" sz="5575" dirty="0">
                <a:solidFill>
                  <a:srgbClr val="003B6D"/>
                </a:solidFill>
                <a:latin typeface="Lilita One"/>
              </a:rPr>
              <a:t> LO TIENES, PUEDES </a:t>
            </a:r>
            <a:r>
              <a:rPr lang="es-ES" sz="5575" dirty="0">
                <a:solidFill>
                  <a:srgbClr val="00B050"/>
                </a:solidFill>
                <a:latin typeface="Lilita One"/>
              </a:rPr>
              <a:t>SOLICITARLO</a:t>
            </a:r>
            <a:r>
              <a:rPr lang="es-ES" sz="5575" dirty="0">
                <a:solidFill>
                  <a:srgbClr val="003B6D"/>
                </a:solidFill>
                <a:latin typeface="Lilita One"/>
              </a:rPr>
              <a:t> DE DIFERENTES MANERAS</a:t>
            </a:r>
          </a:p>
        </p:txBody>
      </p:sp>
    </p:spTree>
    <p:extLst>
      <p:ext uri="{BB962C8B-B14F-4D97-AF65-F5344CB8AC3E}">
        <p14:creationId xmlns:p14="http://schemas.microsoft.com/office/powerpoint/2010/main" val="52011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descr="Imagen que contiene texto, interior&#10;&#10;Descripción generada automáticamente">
            <a:extLst>
              <a:ext uri="{FF2B5EF4-FFF2-40B4-BE49-F238E27FC236}">
                <a16:creationId xmlns:a16="http://schemas.microsoft.com/office/drawing/2014/main" id="{9EB5E67F-1214-33AB-BEE8-9DAB212EC9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479383"/>
            <a:ext cx="4876800" cy="3314700"/>
          </a:xfrm>
          <a:prstGeom prst="rect">
            <a:avLst/>
          </a:prstGeom>
        </p:spPr>
      </p:pic>
      <p:sp>
        <p:nvSpPr>
          <p:cNvPr id="2" name="CuadroTexto 1">
            <a:extLst>
              <a:ext uri="{FF2B5EF4-FFF2-40B4-BE49-F238E27FC236}">
                <a16:creationId xmlns:a16="http://schemas.microsoft.com/office/drawing/2014/main" id="{9909663E-3AB7-3666-4ADD-E245AD03EF6A}"/>
              </a:ext>
            </a:extLst>
          </p:cNvPr>
          <p:cNvSpPr txBox="1"/>
          <p:nvPr/>
        </p:nvSpPr>
        <p:spPr>
          <a:xfrm>
            <a:off x="304800" y="542176"/>
            <a:ext cx="16992600" cy="923330"/>
          </a:xfrm>
          <a:prstGeom prst="rect">
            <a:avLst/>
          </a:prstGeom>
          <a:noFill/>
        </p:spPr>
        <p:txBody>
          <a:bodyPr wrap="square" rtlCol="0">
            <a:spAutoFit/>
          </a:bodyPr>
          <a:lstStyle/>
          <a:p>
            <a:pPr algn="ctr"/>
            <a:r>
              <a:rPr lang="es-ES" sz="5400" dirty="0">
                <a:solidFill>
                  <a:srgbClr val="003B6D"/>
                </a:solidFill>
                <a:latin typeface="Lilita One"/>
              </a:rPr>
              <a:t>SI </a:t>
            </a:r>
            <a:r>
              <a:rPr lang="es-ES" sz="5400" dirty="0">
                <a:solidFill>
                  <a:srgbClr val="FF0000"/>
                </a:solidFill>
                <a:latin typeface="Lilita One"/>
              </a:rPr>
              <a:t>YA TIENES NUSS </a:t>
            </a:r>
            <a:r>
              <a:rPr lang="es-ES" sz="5400" dirty="0">
                <a:solidFill>
                  <a:srgbClr val="003B6D"/>
                </a:solidFill>
                <a:latin typeface="Lilita One"/>
              </a:rPr>
              <a:t>PUEDES CONSULTARLO EN</a:t>
            </a:r>
          </a:p>
        </p:txBody>
      </p:sp>
      <p:pic>
        <p:nvPicPr>
          <p:cNvPr id="8" name="Imagen 7" descr="Imagen que contiene Escala de tiempo&#10;&#10;Descripción generada automáticamente">
            <a:extLst>
              <a:ext uri="{FF2B5EF4-FFF2-40B4-BE49-F238E27FC236}">
                <a16:creationId xmlns:a16="http://schemas.microsoft.com/office/drawing/2014/main" id="{694C2023-8CE7-202B-3E5A-02C2D0E66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118647" y="2042035"/>
            <a:ext cx="2339831" cy="3652420"/>
          </a:xfrm>
          <a:prstGeom prst="rect">
            <a:avLst/>
          </a:prstGeom>
        </p:spPr>
      </p:pic>
      <p:pic>
        <p:nvPicPr>
          <p:cNvPr id="15" name="Imagen 14" descr="Tabla&#10;&#10;Descripción generada automáticamente">
            <a:extLst>
              <a:ext uri="{FF2B5EF4-FFF2-40B4-BE49-F238E27FC236}">
                <a16:creationId xmlns:a16="http://schemas.microsoft.com/office/drawing/2014/main" id="{813B7EB9-6029-144E-FB25-C1ED82D60E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5105" y="5907725"/>
            <a:ext cx="8642106" cy="1983296"/>
          </a:xfrm>
          <a:prstGeom prst="rect">
            <a:avLst/>
          </a:prstGeom>
        </p:spPr>
      </p:pic>
      <p:sp>
        <p:nvSpPr>
          <p:cNvPr id="16" name="Flecha abajo 15">
            <a:extLst>
              <a:ext uri="{FF2B5EF4-FFF2-40B4-BE49-F238E27FC236}">
                <a16:creationId xmlns:a16="http://schemas.microsoft.com/office/drawing/2014/main" id="{56277AAF-98CC-A915-9B38-49E8BDBDB00E}"/>
              </a:ext>
            </a:extLst>
          </p:cNvPr>
          <p:cNvSpPr/>
          <p:nvPr/>
        </p:nvSpPr>
        <p:spPr>
          <a:xfrm rot="4011713">
            <a:off x="9741188" y="5668027"/>
            <a:ext cx="457200" cy="14478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abajo 16">
            <a:extLst>
              <a:ext uri="{FF2B5EF4-FFF2-40B4-BE49-F238E27FC236}">
                <a16:creationId xmlns:a16="http://schemas.microsoft.com/office/drawing/2014/main" id="{228E8B6C-BC4F-08EF-3EE7-B85F6E78D851}"/>
              </a:ext>
            </a:extLst>
          </p:cNvPr>
          <p:cNvSpPr/>
          <p:nvPr/>
        </p:nvSpPr>
        <p:spPr>
          <a:xfrm rot="19428431">
            <a:off x="2516954" y="2693631"/>
            <a:ext cx="457200" cy="14478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Flecha abajo 17">
            <a:extLst>
              <a:ext uri="{FF2B5EF4-FFF2-40B4-BE49-F238E27FC236}">
                <a16:creationId xmlns:a16="http://schemas.microsoft.com/office/drawing/2014/main" id="{2650F1A6-E3BC-3F3D-B13D-7873734D29CD}"/>
              </a:ext>
            </a:extLst>
          </p:cNvPr>
          <p:cNvSpPr/>
          <p:nvPr/>
        </p:nvSpPr>
        <p:spPr>
          <a:xfrm rot="1246335">
            <a:off x="10026211" y="2194331"/>
            <a:ext cx="457200" cy="14478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Multiplicación 21">
            <a:extLst>
              <a:ext uri="{FF2B5EF4-FFF2-40B4-BE49-F238E27FC236}">
                <a16:creationId xmlns:a16="http://schemas.microsoft.com/office/drawing/2014/main" id="{58173E2D-7B91-EA4F-7F49-2B570829AF8C}"/>
              </a:ext>
            </a:extLst>
          </p:cNvPr>
          <p:cNvSpPr/>
          <p:nvPr/>
        </p:nvSpPr>
        <p:spPr>
          <a:xfrm>
            <a:off x="4342263" y="3779656"/>
            <a:ext cx="688390" cy="714153"/>
          </a:xfrm>
          <a:prstGeom prst="mathMultipl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A3C980A-93B8-6E75-A4FD-EB53466794F7}"/>
              </a:ext>
            </a:extLst>
          </p:cNvPr>
          <p:cNvSpPr txBox="1"/>
          <p:nvPr/>
        </p:nvSpPr>
        <p:spPr>
          <a:xfrm>
            <a:off x="11582400" y="6169521"/>
            <a:ext cx="6487187" cy="646331"/>
          </a:xfrm>
          <a:prstGeom prst="rect">
            <a:avLst/>
          </a:prstGeom>
          <a:noFill/>
        </p:spPr>
        <p:txBody>
          <a:bodyPr wrap="square" rtlCol="0">
            <a:spAutoFit/>
          </a:bodyPr>
          <a:lstStyle/>
          <a:p>
            <a:r>
              <a:rPr lang="es-ES" b="1" dirty="0">
                <a:solidFill>
                  <a:srgbClr val="FF0000"/>
                </a:solidFill>
                <a:hlinkClick r:id="rId5"/>
              </a:rPr>
              <a:t>https://portal.seg-social.gob.es/wps/portal/importass/importass</a:t>
            </a:r>
            <a:endParaRPr lang="es-ES" b="1" dirty="0">
              <a:solidFill>
                <a:srgbClr val="FF0000"/>
              </a:solidFill>
            </a:endParaRPr>
          </a:p>
        </p:txBody>
      </p:sp>
      <p:pic>
        <p:nvPicPr>
          <p:cNvPr id="5" name="Imagen 4">
            <a:extLst>
              <a:ext uri="{FF2B5EF4-FFF2-40B4-BE49-F238E27FC236}">
                <a16:creationId xmlns:a16="http://schemas.microsoft.com/office/drawing/2014/main" id="{D64DE23C-5F20-DCD1-4327-EC3473EC0CAF}"/>
              </a:ext>
            </a:extLst>
          </p:cNvPr>
          <p:cNvPicPr>
            <a:picLocks noChangeAspect="1"/>
          </p:cNvPicPr>
          <p:nvPr/>
        </p:nvPicPr>
        <p:blipFill>
          <a:blip r:embed="rId6"/>
          <a:stretch>
            <a:fillRect/>
          </a:stretch>
        </p:blipFill>
        <p:spPr>
          <a:xfrm>
            <a:off x="11582400" y="2479383"/>
            <a:ext cx="6172200" cy="3235967"/>
          </a:xfrm>
          <a:prstGeom prst="rect">
            <a:avLst/>
          </a:prstGeom>
        </p:spPr>
      </p:pic>
    </p:spTree>
    <p:extLst>
      <p:ext uri="{BB962C8B-B14F-4D97-AF65-F5344CB8AC3E}">
        <p14:creationId xmlns:p14="http://schemas.microsoft.com/office/powerpoint/2010/main" val="10763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648200" y="2738438"/>
            <a:ext cx="8686800" cy="6215062"/>
          </a:xfrm>
          <a:prstGeom prst="rect">
            <a:avLst/>
          </a:prstGeom>
        </p:spPr>
      </p:pic>
      <p:pic>
        <p:nvPicPr>
          <p:cNvPr id="6" name="Imagen 5"/>
          <p:cNvPicPr>
            <a:picLocks noChangeAspect="1"/>
          </p:cNvPicPr>
          <p:nvPr/>
        </p:nvPicPr>
        <p:blipFill>
          <a:blip r:embed="rId3"/>
          <a:stretch>
            <a:fillRect/>
          </a:stretch>
        </p:blipFill>
        <p:spPr>
          <a:xfrm>
            <a:off x="4038600" y="114300"/>
            <a:ext cx="9525000" cy="2133600"/>
          </a:xfrm>
          <a:prstGeom prst="rect">
            <a:avLst/>
          </a:prstGeom>
        </p:spPr>
      </p:pic>
    </p:spTree>
    <p:extLst>
      <p:ext uri="{BB962C8B-B14F-4D97-AF65-F5344CB8AC3E}">
        <p14:creationId xmlns:p14="http://schemas.microsoft.com/office/powerpoint/2010/main" val="326603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nterfaz de usuario gráfica, Texto, Aplicación, Chat o mensaje de texto&#10;&#10;Descripción generada automáticamente">
            <a:extLst>
              <a:ext uri="{FF2B5EF4-FFF2-40B4-BE49-F238E27FC236}">
                <a16:creationId xmlns:a16="http://schemas.microsoft.com/office/drawing/2014/main" id="{C5E6C7E5-8D73-955B-CDCA-A373250911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909769"/>
            <a:ext cx="4411150" cy="2870237"/>
          </a:xfrm>
          <a:prstGeom prst="rect">
            <a:avLst/>
          </a:prstGeom>
        </p:spPr>
      </p:pic>
      <p:pic>
        <p:nvPicPr>
          <p:cNvPr id="15" name="Imagen 14" descr="Interfaz de usuario gráfica, Texto, Aplicación, Chat o mensaje de texto&#10;&#10;Descripción generada automáticamente">
            <a:extLst>
              <a:ext uri="{FF2B5EF4-FFF2-40B4-BE49-F238E27FC236}">
                <a16:creationId xmlns:a16="http://schemas.microsoft.com/office/drawing/2014/main" id="{55B7F180-DFA5-34CA-99CC-C000A7CB5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1168" y="1790700"/>
            <a:ext cx="5015477" cy="2943214"/>
          </a:xfrm>
          <a:prstGeom prst="rect">
            <a:avLst/>
          </a:prstGeom>
        </p:spPr>
      </p:pic>
      <p:pic>
        <p:nvPicPr>
          <p:cNvPr id="19" name="Imagen 18" descr="Interfaz de usuario gráfica, Texto, Aplicación&#10;&#10;Descripción generada automáticamente">
            <a:extLst>
              <a:ext uri="{FF2B5EF4-FFF2-40B4-BE49-F238E27FC236}">
                <a16:creationId xmlns:a16="http://schemas.microsoft.com/office/drawing/2014/main" id="{437AF853-469D-320F-59AB-9D7105F9B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540" y="5944775"/>
            <a:ext cx="5869460" cy="3260811"/>
          </a:xfrm>
          <a:prstGeom prst="rect">
            <a:avLst/>
          </a:prstGeom>
        </p:spPr>
      </p:pic>
      <p:pic>
        <p:nvPicPr>
          <p:cNvPr id="21" name="Imagen 20" descr="Interfaz de usuario gráfica, Texto, Aplicación&#10;&#10;Descripción generada automáticamente">
            <a:extLst>
              <a:ext uri="{FF2B5EF4-FFF2-40B4-BE49-F238E27FC236}">
                <a16:creationId xmlns:a16="http://schemas.microsoft.com/office/drawing/2014/main" id="{17DB81F9-331C-DD72-B921-BFB0BF0E9A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01399" y="5143500"/>
            <a:ext cx="5343928" cy="3665453"/>
          </a:xfrm>
          <a:prstGeom prst="rect">
            <a:avLst/>
          </a:prstGeom>
        </p:spPr>
      </p:pic>
      <p:sp>
        <p:nvSpPr>
          <p:cNvPr id="22" name="CuadroTexto 21">
            <a:extLst>
              <a:ext uri="{FF2B5EF4-FFF2-40B4-BE49-F238E27FC236}">
                <a16:creationId xmlns:a16="http://schemas.microsoft.com/office/drawing/2014/main" id="{0D99459D-D037-E498-9334-357E0A51C91A}"/>
              </a:ext>
            </a:extLst>
          </p:cNvPr>
          <p:cNvSpPr txBox="1"/>
          <p:nvPr/>
        </p:nvSpPr>
        <p:spPr>
          <a:xfrm>
            <a:off x="988540" y="370886"/>
            <a:ext cx="16535400" cy="1938992"/>
          </a:xfrm>
          <a:prstGeom prst="rect">
            <a:avLst/>
          </a:prstGeom>
          <a:noFill/>
        </p:spPr>
        <p:txBody>
          <a:bodyPr wrap="square" rtlCol="0">
            <a:spAutoFit/>
          </a:bodyPr>
          <a:lstStyle/>
          <a:p>
            <a:pPr algn="ctr"/>
            <a:r>
              <a:rPr lang="es-ES" sz="3200" dirty="0">
                <a:solidFill>
                  <a:srgbClr val="003B6D"/>
                </a:solidFill>
                <a:latin typeface="Lilita One"/>
              </a:rPr>
              <a:t>DESDE LA WEB DE SEGURIDAD SOCIAL </a:t>
            </a:r>
            <a:r>
              <a:rPr lang="es-ES" sz="3200" dirty="0">
                <a:solidFill>
                  <a:srgbClr val="FF0000"/>
                </a:solidFill>
                <a:latin typeface="Lilita One"/>
              </a:rPr>
              <a:t>CON CERTIFICADO DIGITAL</a:t>
            </a:r>
          </a:p>
          <a:p>
            <a:pPr algn="ctr"/>
            <a:r>
              <a:rPr lang="es-ES" sz="3200" dirty="0">
                <a:solidFill>
                  <a:srgbClr val="FF0000"/>
                </a:solidFill>
                <a:latin typeface="Lilita One"/>
              </a:rPr>
              <a:t>Portal </a:t>
            </a:r>
            <a:r>
              <a:rPr lang="es-ES" sz="3200" dirty="0" err="1">
                <a:solidFill>
                  <a:srgbClr val="FF0000"/>
                </a:solidFill>
                <a:latin typeface="Lilita One"/>
              </a:rPr>
              <a:t>Importass</a:t>
            </a:r>
            <a:r>
              <a:rPr lang="es-ES" sz="3200" dirty="0">
                <a:solidFill>
                  <a:srgbClr val="FF0000"/>
                </a:solidFill>
                <a:latin typeface="Lilita One"/>
              </a:rPr>
              <a:t> – </a:t>
            </a:r>
            <a:r>
              <a:rPr lang="es-ES" sz="3200" dirty="0" err="1">
                <a:solidFill>
                  <a:srgbClr val="FF0000"/>
                </a:solidFill>
                <a:latin typeface="Lilita One"/>
              </a:rPr>
              <a:t>Area</a:t>
            </a:r>
            <a:r>
              <a:rPr lang="es-ES" sz="3200" dirty="0">
                <a:solidFill>
                  <a:srgbClr val="FF0000"/>
                </a:solidFill>
                <a:latin typeface="Lilita One"/>
              </a:rPr>
              <a:t> Personal</a:t>
            </a:r>
            <a:endParaRPr lang="es-ES" sz="2800" dirty="0">
              <a:solidFill>
                <a:srgbClr val="003B6D"/>
              </a:solidFill>
              <a:latin typeface="Lilita One"/>
            </a:endParaRPr>
          </a:p>
          <a:p>
            <a:pPr algn="ctr"/>
            <a:endParaRPr lang="es-ES" sz="2800" dirty="0">
              <a:solidFill>
                <a:srgbClr val="003B6D"/>
              </a:solidFill>
              <a:latin typeface="Lilita One"/>
            </a:endParaRPr>
          </a:p>
          <a:p>
            <a:pPr algn="ctr"/>
            <a:endParaRPr lang="es-ES" sz="1400" dirty="0">
              <a:solidFill>
                <a:srgbClr val="003B6D"/>
              </a:solidFill>
              <a:latin typeface="Lilita One"/>
            </a:endParaRPr>
          </a:p>
          <a:p>
            <a:pPr algn="ctr"/>
            <a:endParaRPr lang="es-ES" sz="1400" dirty="0"/>
          </a:p>
        </p:txBody>
      </p:sp>
      <p:sp>
        <p:nvSpPr>
          <p:cNvPr id="23" name="Flecha abajo 22">
            <a:extLst>
              <a:ext uri="{FF2B5EF4-FFF2-40B4-BE49-F238E27FC236}">
                <a16:creationId xmlns:a16="http://schemas.microsoft.com/office/drawing/2014/main" id="{CED1982A-F2CE-9BFD-AD5D-48CF2E2182DF}"/>
              </a:ext>
            </a:extLst>
          </p:cNvPr>
          <p:cNvSpPr/>
          <p:nvPr/>
        </p:nvSpPr>
        <p:spPr>
          <a:xfrm rot="19038357">
            <a:off x="1548071" y="3094084"/>
            <a:ext cx="457200" cy="14478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Flecha abajo 23">
            <a:extLst>
              <a:ext uri="{FF2B5EF4-FFF2-40B4-BE49-F238E27FC236}">
                <a16:creationId xmlns:a16="http://schemas.microsoft.com/office/drawing/2014/main" id="{D48312B0-E47D-8902-94B1-5E0843D1C473}"/>
              </a:ext>
            </a:extLst>
          </p:cNvPr>
          <p:cNvSpPr/>
          <p:nvPr/>
        </p:nvSpPr>
        <p:spPr>
          <a:xfrm rot="18873202">
            <a:off x="10972799" y="3110380"/>
            <a:ext cx="457200" cy="14478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abajo 24">
            <a:extLst>
              <a:ext uri="{FF2B5EF4-FFF2-40B4-BE49-F238E27FC236}">
                <a16:creationId xmlns:a16="http://schemas.microsoft.com/office/drawing/2014/main" id="{37DA50B4-5953-50EF-F38D-CD7EF3198C08}"/>
              </a:ext>
            </a:extLst>
          </p:cNvPr>
          <p:cNvSpPr/>
          <p:nvPr/>
        </p:nvSpPr>
        <p:spPr>
          <a:xfrm rot="1246335">
            <a:off x="4966275" y="5622571"/>
            <a:ext cx="457200" cy="14478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Flecha abajo 25">
            <a:extLst>
              <a:ext uri="{FF2B5EF4-FFF2-40B4-BE49-F238E27FC236}">
                <a16:creationId xmlns:a16="http://schemas.microsoft.com/office/drawing/2014/main" id="{EEECE8AB-ABF4-B4C1-8EBA-ECB60F4D8F93}"/>
              </a:ext>
            </a:extLst>
          </p:cNvPr>
          <p:cNvSpPr/>
          <p:nvPr/>
        </p:nvSpPr>
        <p:spPr>
          <a:xfrm rot="1802853">
            <a:off x="15020909" y="5643140"/>
            <a:ext cx="457200" cy="14478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7EFD7CBE-9595-7C40-B6F1-0DABDEAFBE19}"/>
              </a:ext>
            </a:extLst>
          </p:cNvPr>
          <p:cNvSpPr txBox="1"/>
          <p:nvPr/>
        </p:nvSpPr>
        <p:spPr>
          <a:xfrm>
            <a:off x="1550917" y="1881271"/>
            <a:ext cx="658883" cy="769441"/>
          </a:xfrm>
          <a:prstGeom prst="rect">
            <a:avLst/>
          </a:prstGeom>
          <a:noFill/>
        </p:spPr>
        <p:txBody>
          <a:bodyPr wrap="square" rtlCol="0">
            <a:spAutoFit/>
          </a:bodyPr>
          <a:lstStyle/>
          <a:p>
            <a:r>
              <a:rPr lang="es-ES" sz="4400" b="1" dirty="0">
                <a:solidFill>
                  <a:srgbClr val="FF0000"/>
                </a:solidFill>
              </a:rPr>
              <a:t>1</a:t>
            </a:r>
          </a:p>
        </p:txBody>
      </p:sp>
      <p:sp>
        <p:nvSpPr>
          <p:cNvPr id="30" name="CuadroTexto 29">
            <a:extLst>
              <a:ext uri="{FF2B5EF4-FFF2-40B4-BE49-F238E27FC236}">
                <a16:creationId xmlns:a16="http://schemas.microsoft.com/office/drawing/2014/main" id="{0753511D-A129-EE55-C11E-F52F8F9FEDD2}"/>
              </a:ext>
            </a:extLst>
          </p:cNvPr>
          <p:cNvSpPr txBox="1"/>
          <p:nvPr/>
        </p:nvSpPr>
        <p:spPr>
          <a:xfrm>
            <a:off x="9692285" y="1881270"/>
            <a:ext cx="658883" cy="769441"/>
          </a:xfrm>
          <a:prstGeom prst="rect">
            <a:avLst/>
          </a:prstGeom>
          <a:noFill/>
        </p:spPr>
        <p:txBody>
          <a:bodyPr wrap="square" rtlCol="0">
            <a:spAutoFit/>
          </a:bodyPr>
          <a:lstStyle/>
          <a:p>
            <a:r>
              <a:rPr lang="es-ES" sz="4400" b="1" dirty="0">
                <a:solidFill>
                  <a:srgbClr val="FF0000"/>
                </a:solidFill>
              </a:rPr>
              <a:t>2</a:t>
            </a:r>
          </a:p>
        </p:txBody>
      </p:sp>
      <p:sp>
        <p:nvSpPr>
          <p:cNvPr id="31" name="CuadroTexto 30">
            <a:extLst>
              <a:ext uri="{FF2B5EF4-FFF2-40B4-BE49-F238E27FC236}">
                <a16:creationId xmlns:a16="http://schemas.microsoft.com/office/drawing/2014/main" id="{87B76650-72F3-0AC8-7584-4F3C9C0F73C5}"/>
              </a:ext>
            </a:extLst>
          </p:cNvPr>
          <p:cNvSpPr txBox="1"/>
          <p:nvPr/>
        </p:nvSpPr>
        <p:spPr>
          <a:xfrm>
            <a:off x="268509" y="5769939"/>
            <a:ext cx="598985" cy="769441"/>
          </a:xfrm>
          <a:prstGeom prst="rect">
            <a:avLst/>
          </a:prstGeom>
          <a:noFill/>
        </p:spPr>
        <p:txBody>
          <a:bodyPr wrap="square" rtlCol="0">
            <a:spAutoFit/>
          </a:bodyPr>
          <a:lstStyle/>
          <a:p>
            <a:r>
              <a:rPr lang="es-ES" sz="4400" b="1" dirty="0">
                <a:solidFill>
                  <a:srgbClr val="FF0000"/>
                </a:solidFill>
              </a:rPr>
              <a:t>3</a:t>
            </a:r>
          </a:p>
        </p:txBody>
      </p:sp>
      <p:sp>
        <p:nvSpPr>
          <p:cNvPr id="32" name="CuadroTexto 31">
            <a:extLst>
              <a:ext uri="{FF2B5EF4-FFF2-40B4-BE49-F238E27FC236}">
                <a16:creationId xmlns:a16="http://schemas.microsoft.com/office/drawing/2014/main" id="{02A7FE57-6ED7-BDD9-B0BC-87718B9E838F}"/>
              </a:ext>
            </a:extLst>
          </p:cNvPr>
          <p:cNvSpPr txBox="1"/>
          <p:nvPr/>
        </p:nvSpPr>
        <p:spPr>
          <a:xfrm>
            <a:off x="10494635" y="5588552"/>
            <a:ext cx="504080" cy="769441"/>
          </a:xfrm>
          <a:prstGeom prst="rect">
            <a:avLst/>
          </a:prstGeom>
          <a:noFill/>
        </p:spPr>
        <p:txBody>
          <a:bodyPr wrap="square" rtlCol="0">
            <a:spAutoFit/>
          </a:bodyPr>
          <a:lstStyle/>
          <a:p>
            <a:r>
              <a:rPr lang="es-ES" sz="4400" b="1" dirty="0">
                <a:solidFill>
                  <a:srgbClr val="FF0000"/>
                </a:solidFill>
              </a:rPr>
              <a:t>4</a:t>
            </a:r>
          </a:p>
        </p:txBody>
      </p:sp>
    </p:spTree>
    <p:extLst>
      <p:ext uri="{BB962C8B-B14F-4D97-AF65-F5344CB8AC3E}">
        <p14:creationId xmlns:p14="http://schemas.microsoft.com/office/powerpoint/2010/main" val="353483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03624F2-0A0C-5F30-080B-32ACFD7F4C21}"/>
              </a:ext>
            </a:extLst>
          </p:cNvPr>
          <p:cNvSpPr txBox="1"/>
          <p:nvPr/>
        </p:nvSpPr>
        <p:spPr>
          <a:xfrm>
            <a:off x="647700" y="876300"/>
            <a:ext cx="16992600" cy="923330"/>
          </a:xfrm>
          <a:prstGeom prst="rect">
            <a:avLst/>
          </a:prstGeom>
          <a:noFill/>
        </p:spPr>
        <p:txBody>
          <a:bodyPr wrap="square" rtlCol="0">
            <a:spAutoFit/>
          </a:bodyPr>
          <a:lstStyle/>
          <a:p>
            <a:pPr algn="ctr"/>
            <a:r>
              <a:rPr lang="es-ES" sz="5400" dirty="0">
                <a:solidFill>
                  <a:srgbClr val="FF0000"/>
                </a:solidFill>
                <a:latin typeface="Lilita One"/>
              </a:rPr>
              <a:t>ASOCIAR </a:t>
            </a:r>
            <a:r>
              <a:rPr lang="es-ES" sz="5400" dirty="0">
                <a:solidFill>
                  <a:srgbClr val="003B6D"/>
                </a:solidFill>
                <a:latin typeface="Lilita One"/>
              </a:rPr>
              <a:t>DNI A NUSS</a:t>
            </a:r>
          </a:p>
        </p:txBody>
      </p:sp>
      <p:sp>
        <p:nvSpPr>
          <p:cNvPr id="3" name="CuadroTexto 2">
            <a:extLst>
              <a:ext uri="{FF2B5EF4-FFF2-40B4-BE49-F238E27FC236}">
                <a16:creationId xmlns:a16="http://schemas.microsoft.com/office/drawing/2014/main" id="{D7C2352E-1CBE-4ACE-132C-EF94FDC01489}"/>
              </a:ext>
            </a:extLst>
          </p:cNvPr>
          <p:cNvSpPr txBox="1"/>
          <p:nvPr/>
        </p:nvSpPr>
        <p:spPr>
          <a:xfrm>
            <a:off x="2514600" y="2872934"/>
            <a:ext cx="10668000" cy="1323439"/>
          </a:xfrm>
          <a:prstGeom prst="rect">
            <a:avLst/>
          </a:prstGeom>
          <a:noFill/>
        </p:spPr>
        <p:txBody>
          <a:bodyPr wrap="square" rtlCol="0">
            <a:spAutoFit/>
          </a:bodyPr>
          <a:lstStyle/>
          <a:p>
            <a:pPr algn="ctr"/>
            <a:r>
              <a:rPr lang="es-ES" sz="4000" dirty="0">
                <a:latin typeface="Lilita One" panose="020B0604020202020204" charset="0"/>
              </a:rPr>
              <a:t>Puede ser que tengas NUSS y al </a:t>
            </a:r>
            <a:r>
              <a:rPr lang="es-ES" sz="4000" dirty="0">
                <a:solidFill>
                  <a:srgbClr val="FF0000"/>
                </a:solidFill>
                <a:latin typeface="Lilita One" panose="020B0604020202020204" charset="0"/>
              </a:rPr>
              <a:t>no haber trabajado </a:t>
            </a:r>
            <a:r>
              <a:rPr lang="es-ES" sz="4000" dirty="0">
                <a:latin typeface="Lilita One" panose="020B0604020202020204" charset="0"/>
              </a:rPr>
              <a:t>no esté asociado al DNI</a:t>
            </a:r>
          </a:p>
        </p:txBody>
      </p:sp>
      <p:sp>
        <p:nvSpPr>
          <p:cNvPr id="4" name="CuadroTexto 3">
            <a:extLst>
              <a:ext uri="{FF2B5EF4-FFF2-40B4-BE49-F238E27FC236}">
                <a16:creationId xmlns:a16="http://schemas.microsoft.com/office/drawing/2014/main" id="{46527478-BE72-7ABC-C73D-8B06DDC163C2}"/>
              </a:ext>
            </a:extLst>
          </p:cNvPr>
          <p:cNvSpPr txBox="1"/>
          <p:nvPr/>
        </p:nvSpPr>
        <p:spPr>
          <a:xfrm>
            <a:off x="2247900" y="5143500"/>
            <a:ext cx="13792200" cy="3170099"/>
          </a:xfrm>
          <a:prstGeom prst="rect">
            <a:avLst/>
          </a:prstGeom>
          <a:noFill/>
        </p:spPr>
        <p:txBody>
          <a:bodyPr wrap="square" rtlCol="0">
            <a:spAutoFit/>
          </a:bodyPr>
          <a:lstStyle/>
          <a:p>
            <a:r>
              <a:rPr lang="es-ES" sz="2800" dirty="0">
                <a:solidFill>
                  <a:srgbClr val="FF0000"/>
                </a:solidFill>
                <a:latin typeface="Lilita One" panose="020B0604020202020204" charset="0"/>
              </a:rPr>
              <a:t>Accede</a:t>
            </a:r>
            <a:r>
              <a:rPr lang="es-ES" sz="2800" dirty="0">
                <a:latin typeface="Lilita One" panose="020B0604020202020204" charset="0"/>
              </a:rPr>
              <a:t> a IMPORTASS</a:t>
            </a:r>
          </a:p>
          <a:p>
            <a:endParaRPr lang="es-ES" sz="2800" dirty="0">
              <a:latin typeface="Lilita One" panose="020B0604020202020204" charset="0"/>
            </a:endParaRPr>
          </a:p>
          <a:p>
            <a:r>
              <a:rPr lang="es-ES" sz="2800" dirty="0" err="1">
                <a:solidFill>
                  <a:srgbClr val="FF0000"/>
                </a:solidFill>
                <a:latin typeface="Lilita One" panose="020B0604020202020204" charset="0"/>
              </a:rPr>
              <a:t>Envia</a:t>
            </a:r>
            <a:r>
              <a:rPr lang="es-ES" sz="2800" dirty="0">
                <a:solidFill>
                  <a:srgbClr val="FF0000"/>
                </a:solidFill>
                <a:latin typeface="Lilita One" panose="020B0604020202020204" charset="0"/>
              </a:rPr>
              <a:t> </a:t>
            </a:r>
            <a:r>
              <a:rPr lang="es-ES" sz="2800" dirty="0">
                <a:latin typeface="Lilita One" panose="020B0604020202020204" charset="0"/>
              </a:rPr>
              <a:t>una solicitud</a:t>
            </a:r>
          </a:p>
          <a:p>
            <a:endParaRPr lang="es-ES" sz="2800" dirty="0">
              <a:latin typeface="Lilita One" panose="020B0604020202020204" charset="0"/>
            </a:endParaRPr>
          </a:p>
          <a:p>
            <a:r>
              <a:rPr lang="es-ES" sz="2800" dirty="0">
                <a:latin typeface="Lilita One" panose="020B0604020202020204" charset="0"/>
              </a:rPr>
              <a:t>                             “</a:t>
            </a:r>
            <a:r>
              <a:rPr lang="es-ES" sz="3200" dirty="0">
                <a:latin typeface="Lilita One" panose="020B0604020202020204" charset="0"/>
              </a:rPr>
              <a:t>Asociar DNI a NUSS</a:t>
            </a:r>
            <a:r>
              <a:rPr lang="es-ES" sz="2800" dirty="0">
                <a:latin typeface="Lilita One" panose="020B0604020202020204" charset="0"/>
              </a:rPr>
              <a:t>”</a:t>
            </a:r>
          </a:p>
          <a:p>
            <a:endParaRPr lang="es-ES" sz="2800" dirty="0">
              <a:latin typeface="Lilita One" panose="020B0604020202020204" charset="0"/>
            </a:endParaRPr>
          </a:p>
          <a:p>
            <a:endParaRPr lang="es-ES" sz="2800" dirty="0">
              <a:latin typeface="Lilita One" panose="020B0604020202020204" charset="0"/>
            </a:endParaRPr>
          </a:p>
        </p:txBody>
      </p:sp>
      <p:pic>
        <p:nvPicPr>
          <p:cNvPr id="1026" name="Picture 2" descr="https://portal.seg-social.gob.es/wps/wcm/connect/importass/80fb5b5b-263d-4745-926b-d1f63abe9fb7/1/TGSS_Tu_area_personal_con+NUSS.png?MOD=AJPE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3600" y="2247900"/>
            <a:ext cx="3296868" cy="647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88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40ABB1-1F86-5217-8687-748471869582}"/>
              </a:ext>
            </a:extLst>
          </p:cNvPr>
          <p:cNvSpPr txBox="1"/>
          <p:nvPr/>
        </p:nvSpPr>
        <p:spPr>
          <a:xfrm>
            <a:off x="1177035" y="267039"/>
            <a:ext cx="16535400" cy="1785104"/>
          </a:xfrm>
          <a:prstGeom prst="rect">
            <a:avLst/>
          </a:prstGeom>
          <a:noFill/>
        </p:spPr>
        <p:txBody>
          <a:bodyPr wrap="square" rtlCol="0">
            <a:spAutoFit/>
          </a:bodyPr>
          <a:lstStyle/>
          <a:p>
            <a:pPr algn="ctr"/>
            <a:r>
              <a:rPr lang="es-ES" sz="3200" dirty="0">
                <a:solidFill>
                  <a:srgbClr val="003B6D"/>
                </a:solidFill>
                <a:latin typeface="Lilita One"/>
              </a:rPr>
              <a:t>DESDE LA WEB DE SEGURIDAD SOCIAL </a:t>
            </a:r>
            <a:r>
              <a:rPr lang="es-ES" sz="3200" dirty="0">
                <a:solidFill>
                  <a:srgbClr val="FF0000"/>
                </a:solidFill>
                <a:latin typeface="Lilita One"/>
              </a:rPr>
              <a:t>SIN CERTIFICADO DIGITAL </a:t>
            </a:r>
          </a:p>
          <a:p>
            <a:pPr algn="ctr"/>
            <a:r>
              <a:rPr lang="es-ES" sz="3200" dirty="0">
                <a:latin typeface="Lilita One"/>
              </a:rPr>
              <a:t> </a:t>
            </a:r>
            <a:r>
              <a:rPr lang="es-ES" sz="3200" dirty="0">
                <a:latin typeface="Lilita One"/>
                <a:hlinkClick r:id="rId2"/>
              </a:rPr>
              <a:t>https://sp.seg-social.es/PGIS/Login</a:t>
            </a:r>
            <a:endParaRPr lang="es-ES" sz="3200" dirty="0">
              <a:latin typeface="Lilita One"/>
            </a:endParaRPr>
          </a:p>
          <a:p>
            <a:pPr algn="ctr"/>
            <a:endParaRPr lang="es-ES" sz="3200" dirty="0">
              <a:latin typeface="Lilita One"/>
            </a:endParaRPr>
          </a:p>
          <a:p>
            <a:endParaRPr lang="es-ES" sz="1400" dirty="0"/>
          </a:p>
        </p:txBody>
      </p:sp>
      <p:pic>
        <p:nvPicPr>
          <p:cNvPr id="4" name="Imagen 3" descr="Interfaz de usuario gráfica, Texto, Aplicación&#10;&#10;Descripción generada automáticamente">
            <a:extLst>
              <a:ext uri="{FF2B5EF4-FFF2-40B4-BE49-F238E27FC236}">
                <a16:creationId xmlns:a16="http://schemas.microsoft.com/office/drawing/2014/main" id="{B1F73CB6-C2C4-5A66-EC77-B40BEC441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035" y="2272235"/>
            <a:ext cx="3811554" cy="2825178"/>
          </a:xfrm>
          <a:prstGeom prst="rect">
            <a:avLst/>
          </a:prstGeom>
        </p:spPr>
      </p:pic>
      <p:pic>
        <p:nvPicPr>
          <p:cNvPr id="7" name="Imagen 6" descr="Interfaz de usuario gráfica, Texto, Aplicación, Correo electrónico&#10;&#10;Descripción generada automáticamente">
            <a:extLst>
              <a:ext uri="{FF2B5EF4-FFF2-40B4-BE49-F238E27FC236}">
                <a16:creationId xmlns:a16="http://schemas.microsoft.com/office/drawing/2014/main" id="{F0FA5403-65B5-2044-536C-56BBFF5109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9689" y="2095284"/>
            <a:ext cx="4343400" cy="2931260"/>
          </a:xfrm>
          <a:prstGeom prst="rect">
            <a:avLst/>
          </a:prstGeom>
        </p:spPr>
      </p:pic>
      <p:pic>
        <p:nvPicPr>
          <p:cNvPr id="9" name="Imagen 8" descr="Interfaz de usuario gráfica, Texto, Aplicación, Correo electrónico&#10;&#10;Descripción generada automáticamente">
            <a:extLst>
              <a:ext uri="{FF2B5EF4-FFF2-40B4-BE49-F238E27FC236}">
                <a16:creationId xmlns:a16="http://schemas.microsoft.com/office/drawing/2014/main" id="{902F7610-1875-C01C-BA8D-A6017EAA39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41062" y="2040827"/>
            <a:ext cx="4343400" cy="2790016"/>
          </a:xfrm>
          <a:prstGeom prst="rect">
            <a:avLst/>
          </a:prstGeom>
        </p:spPr>
      </p:pic>
      <p:pic>
        <p:nvPicPr>
          <p:cNvPr id="11" name="Imagen 10" descr="Interfaz de usuario gráfica, Texto, Aplicación&#10;&#10;Descripción generada automáticamente">
            <a:extLst>
              <a:ext uri="{FF2B5EF4-FFF2-40B4-BE49-F238E27FC236}">
                <a16:creationId xmlns:a16="http://schemas.microsoft.com/office/drawing/2014/main" id="{58A8D2F9-C333-B7EC-B5C3-071D752B37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5446" y="5753100"/>
            <a:ext cx="4011288" cy="3276600"/>
          </a:xfrm>
          <a:prstGeom prst="rect">
            <a:avLst/>
          </a:prstGeom>
        </p:spPr>
      </p:pic>
      <p:pic>
        <p:nvPicPr>
          <p:cNvPr id="13" name="Imagen 12" descr="Interfaz de usuario gráfica, Texto, Aplicación&#10;&#10;Descripción generada automáticamente">
            <a:extLst>
              <a:ext uri="{FF2B5EF4-FFF2-40B4-BE49-F238E27FC236}">
                <a16:creationId xmlns:a16="http://schemas.microsoft.com/office/drawing/2014/main" id="{6B98B007-1011-94AB-111A-3521AA05DB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7243" y="5772150"/>
            <a:ext cx="6155312" cy="3257550"/>
          </a:xfrm>
          <a:prstGeom prst="rect">
            <a:avLst/>
          </a:prstGeom>
        </p:spPr>
      </p:pic>
      <p:sp>
        <p:nvSpPr>
          <p:cNvPr id="14" name="CuadroTexto 13">
            <a:extLst>
              <a:ext uri="{FF2B5EF4-FFF2-40B4-BE49-F238E27FC236}">
                <a16:creationId xmlns:a16="http://schemas.microsoft.com/office/drawing/2014/main" id="{3608881D-9511-E0D1-E1FC-57F72479A50D}"/>
              </a:ext>
            </a:extLst>
          </p:cNvPr>
          <p:cNvSpPr txBox="1"/>
          <p:nvPr/>
        </p:nvSpPr>
        <p:spPr>
          <a:xfrm>
            <a:off x="619674" y="1710563"/>
            <a:ext cx="658883" cy="769441"/>
          </a:xfrm>
          <a:prstGeom prst="rect">
            <a:avLst/>
          </a:prstGeom>
          <a:noFill/>
        </p:spPr>
        <p:txBody>
          <a:bodyPr wrap="square" rtlCol="0">
            <a:spAutoFit/>
          </a:bodyPr>
          <a:lstStyle/>
          <a:p>
            <a:r>
              <a:rPr lang="es-ES" sz="4400" b="1" dirty="0">
                <a:solidFill>
                  <a:srgbClr val="FF0000"/>
                </a:solidFill>
              </a:rPr>
              <a:t>1</a:t>
            </a:r>
          </a:p>
        </p:txBody>
      </p:sp>
      <p:sp>
        <p:nvSpPr>
          <p:cNvPr id="15" name="CuadroTexto 14">
            <a:extLst>
              <a:ext uri="{FF2B5EF4-FFF2-40B4-BE49-F238E27FC236}">
                <a16:creationId xmlns:a16="http://schemas.microsoft.com/office/drawing/2014/main" id="{F7C1A29B-76CC-1CC8-8DA5-03E003672B2E}"/>
              </a:ext>
            </a:extLst>
          </p:cNvPr>
          <p:cNvSpPr txBox="1"/>
          <p:nvPr/>
        </p:nvSpPr>
        <p:spPr>
          <a:xfrm>
            <a:off x="5510806" y="1880761"/>
            <a:ext cx="658883" cy="769441"/>
          </a:xfrm>
          <a:prstGeom prst="rect">
            <a:avLst/>
          </a:prstGeom>
          <a:noFill/>
        </p:spPr>
        <p:txBody>
          <a:bodyPr wrap="square" rtlCol="0">
            <a:spAutoFit/>
          </a:bodyPr>
          <a:lstStyle/>
          <a:p>
            <a:r>
              <a:rPr lang="es-ES" sz="4400" b="1" dirty="0">
                <a:solidFill>
                  <a:srgbClr val="FF0000"/>
                </a:solidFill>
              </a:rPr>
              <a:t>2</a:t>
            </a:r>
          </a:p>
        </p:txBody>
      </p:sp>
      <p:sp>
        <p:nvSpPr>
          <p:cNvPr id="16" name="CuadroTexto 15">
            <a:extLst>
              <a:ext uri="{FF2B5EF4-FFF2-40B4-BE49-F238E27FC236}">
                <a16:creationId xmlns:a16="http://schemas.microsoft.com/office/drawing/2014/main" id="{01F94976-3B50-439A-35F5-D8BCACDE9D37}"/>
              </a:ext>
            </a:extLst>
          </p:cNvPr>
          <p:cNvSpPr txBox="1"/>
          <p:nvPr/>
        </p:nvSpPr>
        <p:spPr>
          <a:xfrm>
            <a:off x="11487778" y="1887515"/>
            <a:ext cx="658883" cy="769441"/>
          </a:xfrm>
          <a:prstGeom prst="rect">
            <a:avLst/>
          </a:prstGeom>
          <a:noFill/>
        </p:spPr>
        <p:txBody>
          <a:bodyPr wrap="square" rtlCol="0">
            <a:spAutoFit/>
          </a:bodyPr>
          <a:lstStyle/>
          <a:p>
            <a:r>
              <a:rPr lang="es-ES" sz="4400" b="1" dirty="0">
                <a:solidFill>
                  <a:srgbClr val="FF0000"/>
                </a:solidFill>
              </a:rPr>
              <a:t>3</a:t>
            </a:r>
          </a:p>
        </p:txBody>
      </p:sp>
      <p:sp>
        <p:nvSpPr>
          <p:cNvPr id="17" name="CuadroTexto 16">
            <a:extLst>
              <a:ext uri="{FF2B5EF4-FFF2-40B4-BE49-F238E27FC236}">
                <a16:creationId xmlns:a16="http://schemas.microsoft.com/office/drawing/2014/main" id="{FD025DFF-6188-BB36-E88E-3F04E49F3C8C}"/>
              </a:ext>
            </a:extLst>
          </p:cNvPr>
          <p:cNvSpPr txBox="1"/>
          <p:nvPr/>
        </p:nvSpPr>
        <p:spPr>
          <a:xfrm>
            <a:off x="1905000" y="5600700"/>
            <a:ext cx="658883" cy="769441"/>
          </a:xfrm>
          <a:prstGeom prst="rect">
            <a:avLst/>
          </a:prstGeom>
          <a:noFill/>
        </p:spPr>
        <p:txBody>
          <a:bodyPr wrap="square" rtlCol="0">
            <a:spAutoFit/>
          </a:bodyPr>
          <a:lstStyle/>
          <a:p>
            <a:r>
              <a:rPr lang="es-ES" sz="4400" b="1" dirty="0">
                <a:solidFill>
                  <a:srgbClr val="FF0000"/>
                </a:solidFill>
              </a:rPr>
              <a:t>4</a:t>
            </a:r>
          </a:p>
        </p:txBody>
      </p:sp>
      <p:sp>
        <p:nvSpPr>
          <p:cNvPr id="18" name="CuadroTexto 17">
            <a:extLst>
              <a:ext uri="{FF2B5EF4-FFF2-40B4-BE49-F238E27FC236}">
                <a16:creationId xmlns:a16="http://schemas.microsoft.com/office/drawing/2014/main" id="{C1783A3B-B5DD-26CE-923E-67F6B190AA1A}"/>
              </a:ext>
            </a:extLst>
          </p:cNvPr>
          <p:cNvSpPr txBox="1"/>
          <p:nvPr/>
        </p:nvSpPr>
        <p:spPr>
          <a:xfrm>
            <a:off x="8707513" y="5600699"/>
            <a:ext cx="658883" cy="769441"/>
          </a:xfrm>
          <a:prstGeom prst="rect">
            <a:avLst/>
          </a:prstGeom>
          <a:noFill/>
        </p:spPr>
        <p:txBody>
          <a:bodyPr wrap="square" rtlCol="0">
            <a:spAutoFit/>
          </a:bodyPr>
          <a:lstStyle/>
          <a:p>
            <a:r>
              <a:rPr lang="es-ES" sz="4400" b="1" dirty="0">
                <a:solidFill>
                  <a:srgbClr val="FF0000"/>
                </a:solidFill>
              </a:rPr>
              <a:t>5</a:t>
            </a:r>
          </a:p>
        </p:txBody>
      </p:sp>
      <p:sp>
        <p:nvSpPr>
          <p:cNvPr id="19" name="Flecha abajo 18">
            <a:extLst>
              <a:ext uri="{FF2B5EF4-FFF2-40B4-BE49-F238E27FC236}">
                <a16:creationId xmlns:a16="http://schemas.microsoft.com/office/drawing/2014/main" id="{99451C38-E8D0-70EE-EB61-1D845C9A142B}"/>
              </a:ext>
            </a:extLst>
          </p:cNvPr>
          <p:cNvSpPr/>
          <p:nvPr/>
        </p:nvSpPr>
        <p:spPr>
          <a:xfrm rot="19038357">
            <a:off x="853631" y="3553587"/>
            <a:ext cx="284459" cy="973546"/>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bajo 19">
            <a:extLst>
              <a:ext uri="{FF2B5EF4-FFF2-40B4-BE49-F238E27FC236}">
                <a16:creationId xmlns:a16="http://schemas.microsoft.com/office/drawing/2014/main" id="{C92D2BE7-450D-853D-218D-0583B1A2748A}"/>
              </a:ext>
            </a:extLst>
          </p:cNvPr>
          <p:cNvSpPr/>
          <p:nvPr/>
        </p:nvSpPr>
        <p:spPr>
          <a:xfrm rot="1752770">
            <a:off x="8363178" y="3180890"/>
            <a:ext cx="267143" cy="826838"/>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abajo 20">
            <a:extLst>
              <a:ext uri="{FF2B5EF4-FFF2-40B4-BE49-F238E27FC236}">
                <a16:creationId xmlns:a16="http://schemas.microsoft.com/office/drawing/2014/main" id="{1EE39665-021F-3853-BC14-BC0F8A0EE631}"/>
              </a:ext>
            </a:extLst>
          </p:cNvPr>
          <p:cNvSpPr/>
          <p:nvPr/>
        </p:nvSpPr>
        <p:spPr>
          <a:xfrm rot="1359252">
            <a:off x="14451757" y="2451033"/>
            <a:ext cx="205130" cy="82737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abajo 21">
            <a:extLst>
              <a:ext uri="{FF2B5EF4-FFF2-40B4-BE49-F238E27FC236}">
                <a16:creationId xmlns:a16="http://schemas.microsoft.com/office/drawing/2014/main" id="{90C18D37-7507-6E45-665E-D7BBF5063EF2}"/>
              </a:ext>
            </a:extLst>
          </p:cNvPr>
          <p:cNvSpPr/>
          <p:nvPr/>
        </p:nvSpPr>
        <p:spPr>
          <a:xfrm rot="19038357">
            <a:off x="2520500" y="7597540"/>
            <a:ext cx="242168" cy="1002587"/>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1421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1AC60B0-4918-067A-C74F-6F6A8CECF0C4}"/>
              </a:ext>
            </a:extLst>
          </p:cNvPr>
          <p:cNvSpPr txBox="1"/>
          <p:nvPr/>
        </p:nvSpPr>
        <p:spPr>
          <a:xfrm>
            <a:off x="304800" y="542176"/>
            <a:ext cx="16992600" cy="923330"/>
          </a:xfrm>
          <a:prstGeom prst="rect">
            <a:avLst/>
          </a:prstGeom>
          <a:noFill/>
        </p:spPr>
        <p:txBody>
          <a:bodyPr wrap="square" rtlCol="0">
            <a:spAutoFit/>
          </a:bodyPr>
          <a:lstStyle/>
          <a:p>
            <a:pPr algn="ctr"/>
            <a:r>
              <a:rPr lang="es-ES" sz="5400" dirty="0">
                <a:solidFill>
                  <a:srgbClr val="003B6D"/>
                </a:solidFill>
                <a:latin typeface="Lilita One"/>
              </a:rPr>
              <a:t>SI </a:t>
            </a:r>
            <a:r>
              <a:rPr lang="es-ES" sz="5400" dirty="0">
                <a:solidFill>
                  <a:srgbClr val="FF0000"/>
                </a:solidFill>
                <a:latin typeface="Lilita One"/>
              </a:rPr>
              <a:t>NO TIENES NUSS</a:t>
            </a:r>
            <a:endParaRPr lang="es-ES" sz="5400" dirty="0">
              <a:solidFill>
                <a:srgbClr val="003B6D"/>
              </a:solidFill>
              <a:latin typeface="Lilita One"/>
            </a:endParaRPr>
          </a:p>
        </p:txBody>
      </p:sp>
      <p:pic>
        <p:nvPicPr>
          <p:cNvPr id="8" name="Imagen 7">
            <a:extLst>
              <a:ext uri="{FF2B5EF4-FFF2-40B4-BE49-F238E27FC236}">
                <a16:creationId xmlns:a16="http://schemas.microsoft.com/office/drawing/2014/main" id="{06163AF7-C117-BE5B-F483-2E2AA70574C1}"/>
              </a:ext>
            </a:extLst>
          </p:cNvPr>
          <p:cNvPicPr>
            <a:picLocks noChangeAspect="1"/>
          </p:cNvPicPr>
          <p:nvPr/>
        </p:nvPicPr>
        <p:blipFill>
          <a:blip r:embed="rId2"/>
          <a:stretch>
            <a:fillRect/>
          </a:stretch>
        </p:blipFill>
        <p:spPr>
          <a:xfrm>
            <a:off x="1676400" y="1614132"/>
            <a:ext cx="4876800" cy="3103418"/>
          </a:xfrm>
          <a:prstGeom prst="rect">
            <a:avLst/>
          </a:prstGeom>
        </p:spPr>
      </p:pic>
      <p:sp>
        <p:nvSpPr>
          <p:cNvPr id="9" name="CuadroTexto 8">
            <a:extLst>
              <a:ext uri="{FF2B5EF4-FFF2-40B4-BE49-F238E27FC236}">
                <a16:creationId xmlns:a16="http://schemas.microsoft.com/office/drawing/2014/main" id="{FF68F05A-BDC6-EA15-85A0-5D03BC466937}"/>
              </a:ext>
            </a:extLst>
          </p:cNvPr>
          <p:cNvSpPr txBox="1"/>
          <p:nvPr/>
        </p:nvSpPr>
        <p:spPr>
          <a:xfrm>
            <a:off x="647487" y="5141924"/>
            <a:ext cx="5943600" cy="369332"/>
          </a:xfrm>
          <a:prstGeom prst="rect">
            <a:avLst/>
          </a:prstGeom>
          <a:noFill/>
        </p:spPr>
        <p:txBody>
          <a:bodyPr wrap="square" rtlCol="0">
            <a:spAutoFit/>
          </a:bodyPr>
          <a:lstStyle/>
          <a:p>
            <a:r>
              <a:rPr lang="es-ES" dirty="0">
                <a:latin typeface="Lilita One" panose="020B0604020202020204" charset="0"/>
              </a:rPr>
              <a:t>Puedes acceder con </a:t>
            </a:r>
          </a:p>
        </p:txBody>
      </p:sp>
      <p:pic>
        <p:nvPicPr>
          <p:cNvPr id="10" name="Imagen 9" descr="Interfaz de usuario gráfica, Texto, Aplicación, Chat o mensaje de texto&#10;&#10;Descripción generada automáticamente">
            <a:extLst>
              <a:ext uri="{FF2B5EF4-FFF2-40B4-BE49-F238E27FC236}">
                <a16:creationId xmlns:a16="http://schemas.microsoft.com/office/drawing/2014/main" id="{405FD0EE-1BC2-A885-1A55-AF49C9B74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6171207"/>
            <a:ext cx="3879809" cy="2597855"/>
          </a:xfrm>
          <a:prstGeom prst="rect">
            <a:avLst/>
          </a:prstGeom>
        </p:spPr>
      </p:pic>
      <p:pic>
        <p:nvPicPr>
          <p:cNvPr id="11" name="Imagen 10" descr="Interfaz de usuario gráfica, Texto, Aplicación&#10;&#10;Descripción generada automáticamente">
            <a:extLst>
              <a:ext uri="{FF2B5EF4-FFF2-40B4-BE49-F238E27FC236}">
                <a16:creationId xmlns:a16="http://schemas.microsoft.com/office/drawing/2014/main" id="{22ADD1AF-24D0-76B5-472D-B3FA78DE9A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12979" y="1439893"/>
            <a:ext cx="3684421" cy="2760628"/>
          </a:xfrm>
          <a:prstGeom prst="rect">
            <a:avLst/>
          </a:prstGeom>
        </p:spPr>
      </p:pic>
      <p:sp>
        <p:nvSpPr>
          <p:cNvPr id="12" name="CuadroTexto 11">
            <a:extLst>
              <a:ext uri="{FF2B5EF4-FFF2-40B4-BE49-F238E27FC236}">
                <a16:creationId xmlns:a16="http://schemas.microsoft.com/office/drawing/2014/main" id="{7E7E17A1-17C9-776F-C6C5-161502EE305B}"/>
              </a:ext>
            </a:extLst>
          </p:cNvPr>
          <p:cNvSpPr txBox="1"/>
          <p:nvPr/>
        </p:nvSpPr>
        <p:spPr>
          <a:xfrm>
            <a:off x="11377997" y="2009868"/>
            <a:ext cx="5943600" cy="369332"/>
          </a:xfrm>
          <a:prstGeom prst="rect">
            <a:avLst/>
          </a:prstGeom>
          <a:noFill/>
        </p:spPr>
        <p:txBody>
          <a:bodyPr wrap="square" rtlCol="0">
            <a:spAutoFit/>
          </a:bodyPr>
          <a:lstStyle/>
          <a:p>
            <a:r>
              <a:rPr lang="es-ES" dirty="0">
                <a:latin typeface="Lilita One" panose="020B0604020202020204" charset="0"/>
              </a:rPr>
              <a:t>A continuación </a:t>
            </a:r>
          </a:p>
        </p:txBody>
      </p:sp>
      <p:sp>
        <p:nvSpPr>
          <p:cNvPr id="13" name="Flecha abajo 19">
            <a:extLst>
              <a:ext uri="{FF2B5EF4-FFF2-40B4-BE49-F238E27FC236}">
                <a16:creationId xmlns:a16="http://schemas.microsoft.com/office/drawing/2014/main" id="{C37B5E60-24D8-DE16-1359-D0D0D92CDE2A}"/>
              </a:ext>
            </a:extLst>
          </p:cNvPr>
          <p:cNvSpPr/>
          <p:nvPr/>
        </p:nvSpPr>
        <p:spPr>
          <a:xfrm rot="18503090">
            <a:off x="13479407" y="2406789"/>
            <a:ext cx="267143" cy="826838"/>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Imagen 16">
            <a:extLst>
              <a:ext uri="{FF2B5EF4-FFF2-40B4-BE49-F238E27FC236}">
                <a16:creationId xmlns:a16="http://schemas.microsoft.com/office/drawing/2014/main" id="{0CE236E9-F8F1-B4C9-752E-7356042BB0B6}"/>
              </a:ext>
            </a:extLst>
          </p:cNvPr>
          <p:cNvPicPr>
            <a:picLocks noChangeAspect="1"/>
          </p:cNvPicPr>
          <p:nvPr/>
        </p:nvPicPr>
        <p:blipFill>
          <a:blip r:embed="rId5"/>
          <a:stretch>
            <a:fillRect/>
          </a:stretch>
        </p:blipFill>
        <p:spPr>
          <a:xfrm>
            <a:off x="8387718" y="3181618"/>
            <a:ext cx="4414128" cy="5550309"/>
          </a:xfrm>
          <a:prstGeom prst="rect">
            <a:avLst/>
          </a:prstGeom>
        </p:spPr>
      </p:pic>
      <p:sp>
        <p:nvSpPr>
          <p:cNvPr id="19" name="CuadroTexto 18">
            <a:extLst>
              <a:ext uri="{FF2B5EF4-FFF2-40B4-BE49-F238E27FC236}">
                <a16:creationId xmlns:a16="http://schemas.microsoft.com/office/drawing/2014/main" id="{D39BD71C-1607-2876-07E7-943AFD20EA45}"/>
              </a:ext>
            </a:extLst>
          </p:cNvPr>
          <p:cNvSpPr txBox="1"/>
          <p:nvPr/>
        </p:nvSpPr>
        <p:spPr>
          <a:xfrm>
            <a:off x="12877800" y="4634093"/>
            <a:ext cx="4572000" cy="1754326"/>
          </a:xfrm>
          <a:prstGeom prst="rect">
            <a:avLst/>
          </a:prstGeom>
          <a:noFill/>
        </p:spPr>
        <p:txBody>
          <a:bodyPr wrap="square" rtlCol="0">
            <a:spAutoFit/>
          </a:bodyPr>
          <a:lstStyle/>
          <a:p>
            <a:r>
              <a:rPr lang="es-ES" dirty="0">
                <a:latin typeface="Lilita One" panose="020B0604020202020204" charset="0"/>
              </a:rPr>
              <a:t>Cumplimentar DATOS SOLICITANTE</a:t>
            </a:r>
          </a:p>
          <a:p>
            <a:endParaRPr lang="es-ES" dirty="0">
              <a:latin typeface="Lilita One" panose="020B0604020202020204" charset="0"/>
            </a:endParaRPr>
          </a:p>
          <a:p>
            <a:r>
              <a:rPr lang="es-ES" dirty="0">
                <a:latin typeface="Lilita One" panose="020B0604020202020204" charset="0"/>
              </a:rPr>
              <a:t>Marcar Asignación Número de Seguridad Social</a:t>
            </a:r>
          </a:p>
          <a:p>
            <a:endParaRPr lang="es-ES" dirty="0">
              <a:latin typeface="Lilita One" panose="020B0604020202020204" charset="0"/>
            </a:endParaRPr>
          </a:p>
          <a:p>
            <a:r>
              <a:rPr lang="es-ES" dirty="0">
                <a:latin typeface="Lilita One" panose="020B0604020202020204" charset="0"/>
              </a:rPr>
              <a:t>Fecha y Firma</a:t>
            </a:r>
          </a:p>
        </p:txBody>
      </p:sp>
    </p:spTree>
    <p:extLst>
      <p:ext uri="{BB962C8B-B14F-4D97-AF65-F5344CB8AC3E}">
        <p14:creationId xmlns:p14="http://schemas.microsoft.com/office/powerpoint/2010/main" val="1089796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02457" y="800100"/>
            <a:ext cx="11546752" cy="923330"/>
          </a:xfrm>
          <a:prstGeom prst="rect">
            <a:avLst/>
          </a:prstGeom>
          <a:noFill/>
        </p:spPr>
        <p:txBody>
          <a:bodyPr wrap="none" rtlCol="0">
            <a:spAutoFit/>
          </a:bodyPr>
          <a:lstStyle/>
          <a:p>
            <a:pPr algn="ctr"/>
            <a:r>
              <a:rPr lang="es-ES" sz="5400" dirty="0">
                <a:solidFill>
                  <a:srgbClr val="0070C0"/>
                </a:solidFill>
                <a:latin typeface="Lilita One"/>
              </a:rPr>
              <a:t>ESTUDIANTES </a:t>
            </a:r>
            <a:r>
              <a:rPr lang="es-ES" sz="5400" dirty="0">
                <a:solidFill>
                  <a:srgbClr val="FF0000"/>
                </a:solidFill>
                <a:latin typeface="Lilita One"/>
              </a:rPr>
              <a:t>EXTRACOMUNITARIOS</a:t>
            </a:r>
          </a:p>
        </p:txBody>
      </p:sp>
      <p:sp>
        <p:nvSpPr>
          <p:cNvPr id="4" name="CuadroTexto 3"/>
          <p:cNvSpPr txBox="1"/>
          <p:nvPr/>
        </p:nvSpPr>
        <p:spPr>
          <a:xfrm>
            <a:off x="1943100" y="1716733"/>
            <a:ext cx="14401800" cy="2985433"/>
          </a:xfrm>
          <a:prstGeom prst="rect">
            <a:avLst/>
          </a:prstGeom>
          <a:noFill/>
        </p:spPr>
        <p:txBody>
          <a:bodyPr wrap="square" rtlCol="0">
            <a:spAutoFit/>
          </a:bodyPr>
          <a:lstStyle/>
          <a:p>
            <a:r>
              <a:rPr lang="es-ES" sz="2400" dirty="0">
                <a:solidFill>
                  <a:srgbClr val="003B6D"/>
                </a:solidFill>
                <a:latin typeface="Lilita One"/>
              </a:rPr>
              <a:t>Si dichos estudiantes se desplazan temporalmente a España y se matriculan en una universidad o centro español y, como consecuencia de dicha matriculación, realizan prácticas en España en los términos y condiciones de la D.A. 52ª, se considera que dichos estudiantes quedarían incluidos.</a:t>
            </a:r>
          </a:p>
          <a:p>
            <a:endParaRPr lang="es-ES" sz="2400" dirty="0">
              <a:solidFill>
                <a:srgbClr val="003B6D"/>
              </a:solidFill>
              <a:latin typeface="Lilita One"/>
            </a:endParaRPr>
          </a:p>
          <a:p>
            <a:r>
              <a:rPr lang="es-ES" sz="2400" dirty="0">
                <a:solidFill>
                  <a:srgbClr val="003B6D"/>
                </a:solidFill>
                <a:latin typeface="Lilita One"/>
              </a:rPr>
              <a:t>Podrá tramitarse el alta en el régimen general de la Seguridad Social de tales estudiantes extracomunitarios en prácticas que no tienen permiso de trabajo, pero sí un visado para estudios, siempre y cuando, en el momento del alta, residan o se encuentren legalmente en España.</a:t>
            </a:r>
          </a:p>
          <a:p>
            <a:endParaRPr lang="es-ES" sz="2000" dirty="0"/>
          </a:p>
        </p:txBody>
      </p:sp>
      <p:sp>
        <p:nvSpPr>
          <p:cNvPr id="5" name="CuadroTexto 4"/>
          <p:cNvSpPr txBox="1"/>
          <p:nvPr/>
        </p:nvSpPr>
        <p:spPr>
          <a:xfrm>
            <a:off x="2514600" y="4695468"/>
            <a:ext cx="14249400" cy="4031873"/>
          </a:xfrm>
          <a:prstGeom prst="rect">
            <a:avLst/>
          </a:prstGeom>
          <a:noFill/>
        </p:spPr>
        <p:txBody>
          <a:bodyPr wrap="square" rtlCol="0">
            <a:spAutoFit/>
          </a:bodyPr>
          <a:lstStyle/>
          <a:p>
            <a:pPr>
              <a:spcAft>
                <a:spcPts val="600"/>
              </a:spcAft>
            </a:pPr>
            <a:r>
              <a:rPr lang="es-ES" sz="2400" dirty="0">
                <a:solidFill>
                  <a:srgbClr val="0070C0"/>
                </a:solidFill>
                <a:latin typeface="Lilita One" panose="020B0604020202020204" charset="0"/>
              </a:rPr>
              <a:t>Documentos necesarios:</a:t>
            </a:r>
          </a:p>
          <a:p>
            <a:pPr marL="285750" indent="-285750">
              <a:spcAft>
                <a:spcPts val="600"/>
              </a:spcAft>
              <a:buFontTx/>
              <a:buChar char="-"/>
            </a:pPr>
            <a:r>
              <a:rPr lang="es-ES" sz="2400" dirty="0">
                <a:solidFill>
                  <a:srgbClr val="000066"/>
                </a:solidFill>
                <a:latin typeface="Lilita One" panose="020B0604020202020204" charset="0"/>
              </a:rPr>
              <a:t>Modelo TA1 cumplimentado.</a:t>
            </a:r>
          </a:p>
          <a:p>
            <a:pPr>
              <a:spcAft>
                <a:spcPts val="600"/>
              </a:spcAft>
            </a:pPr>
            <a:endParaRPr lang="es-ES" sz="2400" dirty="0">
              <a:solidFill>
                <a:srgbClr val="000066"/>
              </a:solidFill>
              <a:latin typeface="Lilita One" panose="020B0604020202020204" charset="0"/>
            </a:endParaRPr>
          </a:p>
          <a:p>
            <a:pPr marL="285750" indent="-285750">
              <a:spcAft>
                <a:spcPts val="600"/>
              </a:spcAft>
              <a:buFontTx/>
              <a:buChar char="-"/>
            </a:pPr>
            <a:r>
              <a:rPr lang="es-ES" sz="2400" dirty="0">
                <a:solidFill>
                  <a:srgbClr val="000066"/>
                </a:solidFill>
                <a:latin typeface="Lilita One" panose="020B0604020202020204" charset="0"/>
              </a:rPr>
              <a:t>NIE/PASAPORTE</a:t>
            </a:r>
          </a:p>
          <a:p>
            <a:pPr>
              <a:spcAft>
                <a:spcPts val="600"/>
              </a:spcAft>
            </a:pPr>
            <a:endParaRPr lang="es-ES" sz="2400" dirty="0">
              <a:solidFill>
                <a:srgbClr val="000066"/>
              </a:solidFill>
              <a:latin typeface="Lilita One" panose="020B0604020202020204" charset="0"/>
            </a:endParaRPr>
          </a:p>
          <a:p>
            <a:pPr marL="285750" indent="-285750">
              <a:spcAft>
                <a:spcPts val="600"/>
              </a:spcAft>
              <a:buFontTx/>
              <a:buChar char="-"/>
            </a:pPr>
            <a:r>
              <a:rPr lang="es-ES" sz="2400" dirty="0">
                <a:solidFill>
                  <a:srgbClr val="000066"/>
                </a:solidFill>
                <a:latin typeface="Lilita One" panose="020B0604020202020204" charset="0"/>
              </a:rPr>
              <a:t>Documento de identificación de su nación.</a:t>
            </a:r>
          </a:p>
          <a:p>
            <a:pPr>
              <a:spcAft>
                <a:spcPts val="600"/>
              </a:spcAft>
            </a:pPr>
            <a:endParaRPr lang="es-ES" sz="2400" dirty="0">
              <a:solidFill>
                <a:srgbClr val="000066"/>
              </a:solidFill>
              <a:latin typeface="Lilita One" panose="020B0604020202020204" charset="0"/>
            </a:endParaRPr>
          </a:p>
          <a:p>
            <a:pPr marL="285750" indent="-285750">
              <a:spcAft>
                <a:spcPts val="600"/>
              </a:spcAft>
              <a:buFontTx/>
              <a:buChar char="-"/>
            </a:pPr>
            <a:r>
              <a:rPr lang="es-ES" sz="2400" dirty="0">
                <a:solidFill>
                  <a:srgbClr val="000066"/>
                </a:solidFill>
                <a:latin typeface="Lilita One" panose="020B0604020202020204" charset="0"/>
              </a:rPr>
              <a:t>Resguardo de matrícula (liquidación precios públicos) UAL</a:t>
            </a:r>
          </a:p>
          <a:p>
            <a:pPr marL="285750" indent="-285750">
              <a:buFontTx/>
              <a:buChar char="-"/>
            </a:pPr>
            <a:endParaRPr lang="es-ES" sz="2400" dirty="0"/>
          </a:p>
        </p:txBody>
      </p:sp>
    </p:spTree>
    <p:extLst>
      <p:ext uri="{BB962C8B-B14F-4D97-AF65-F5344CB8AC3E}">
        <p14:creationId xmlns:p14="http://schemas.microsoft.com/office/powerpoint/2010/main" val="1043231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3D855-DD32-E00B-C28E-587EB2A6FE9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A2AB7D4-814F-4CFD-C605-7D081D8AC303}"/>
              </a:ext>
            </a:extLst>
          </p:cNvPr>
          <p:cNvSpPr txBox="1"/>
          <p:nvPr/>
        </p:nvSpPr>
        <p:spPr>
          <a:xfrm>
            <a:off x="1447800" y="253879"/>
            <a:ext cx="15392400" cy="6894195"/>
          </a:xfrm>
          <a:prstGeom prst="rect">
            <a:avLst/>
          </a:prstGeom>
          <a:noFill/>
        </p:spPr>
        <p:txBody>
          <a:bodyPr wrap="square" rtlCol="0">
            <a:spAutoFit/>
          </a:bodyPr>
          <a:lstStyle/>
          <a:p>
            <a:pPr algn="ctr"/>
            <a:endParaRPr lang="es-ES" sz="5400" dirty="0">
              <a:solidFill>
                <a:srgbClr val="003B6D"/>
              </a:solidFill>
              <a:latin typeface="Lilita One"/>
            </a:endParaRPr>
          </a:p>
          <a:p>
            <a:pPr algn="ctr"/>
            <a:r>
              <a:rPr lang="es-ES" sz="4800" dirty="0">
                <a:solidFill>
                  <a:srgbClr val="002060"/>
                </a:solidFill>
                <a:latin typeface="Lilita One"/>
              </a:rPr>
              <a:t>SI TIENES </a:t>
            </a:r>
            <a:r>
              <a:rPr lang="es-ES" sz="4800" dirty="0">
                <a:solidFill>
                  <a:srgbClr val="FF0000"/>
                </a:solidFill>
                <a:latin typeface="Lilita One"/>
              </a:rPr>
              <a:t>LA CONDICION DE MUTUALISTA (MUFACE/ISFAS/MUGEJU)</a:t>
            </a:r>
          </a:p>
          <a:p>
            <a:pPr algn="ctr"/>
            <a:r>
              <a:rPr lang="es-ES" sz="4000" dirty="0">
                <a:solidFill>
                  <a:srgbClr val="003B6D"/>
                </a:solidFill>
                <a:latin typeface="Lilita One"/>
              </a:rPr>
              <a:t>(</a:t>
            </a:r>
            <a:r>
              <a:rPr lang="es-ES" sz="3600" dirty="0">
                <a:solidFill>
                  <a:srgbClr val="003B6D"/>
                </a:solidFill>
                <a:latin typeface="Lilita One"/>
              </a:rPr>
              <a:t>POR SER TRABAJADOR/A O POR SER HIJO/A DE BENEFICIARIOS PADRES)</a:t>
            </a:r>
          </a:p>
          <a:p>
            <a:pPr lvl="2"/>
            <a:endParaRPr lang="es-ES" sz="4000" dirty="0">
              <a:solidFill>
                <a:srgbClr val="003B6D"/>
              </a:solidFill>
              <a:latin typeface="Lilita One"/>
            </a:endParaRPr>
          </a:p>
          <a:p>
            <a:pPr lvl="2"/>
            <a:endParaRPr lang="es-ES" sz="4000" dirty="0">
              <a:solidFill>
                <a:srgbClr val="003B6D"/>
              </a:solidFill>
              <a:latin typeface="Lilita One"/>
            </a:endParaRPr>
          </a:p>
          <a:p>
            <a:pPr marL="685800" indent="-685800">
              <a:buFont typeface="Arial" panose="020B0604020202020204" pitchFamily="34" charset="0"/>
              <a:buChar char="•"/>
            </a:pPr>
            <a:r>
              <a:rPr lang="es-ES" sz="4400" dirty="0">
                <a:solidFill>
                  <a:srgbClr val="003B6D"/>
                </a:solidFill>
                <a:latin typeface="Lilita One"/>
              </a:rPr>
              <a:t>Debes solicitar NUSS (explicado en diapositivas anteriores)</a:t>
            </a:r>
          </a:p>
          <a:p>
            <a:pPr marL="685800" indent="-685800">
              <a:buFont typeface="Arial" panose="020B0604020202020204" pitchFamily="34" charset="0"/>
              <a:buChar char="•"/>
            </a:pPr>
            <a:endParaRPr lang="es-ES" sz="4400" dirty="0">
              <a:solidFill>
                <a:srgbClr val="003B6D"/>
              </a:solidFill>
              <a:latin typeface="Lilita One"/>
            </a:endParaRPr>
          </a:p>
          <a:p>
            <a:pPr marL="685800" indent="-685800">
              <a:buFont typeface="Arial" panose="020B0604020202020204" pitchFamily="34" charset="0"/>
              <a:buChar char="•"/>
            </a:pPr>
            <a:r>
              <a:rPr lang="es-ES" sz="4400" dirty="0">
                <a:solidFill>
                  <a:srgbClr val="003B6D"/>
                </a:solidFill>
                <a:latin typeface="Lilita One"/>
              </a:rPr>
              <a:t>Sigues teniendo asistencia sanitaria con la mutualidad</a:t>
            </a:r>
          </a:p>
          <a:p>
            <a:pPr marL="685800" indent="-685800">
              <a:buFont typeface="Arial" panose="020B0604020202020204" pitchFamily="34" charset="0"/>
              <a:buChar char="•"/>
            </a:pPr>
            <a:endParaRPr lang="es-ES" sz="4000" dirty="0">
              <a:solidFill>
                <a:srgbClr val="FF0000"/>
              </a:solidFill>
              <a:latin typeface="Lilita One"/>
            </a:endParaRPr>
          </a:p>
        </p:txBody>
      </p:sp>
    </p:spTree>
    <p:extLst>
      <p:ext uri="{BB962C8B-B14F-4D97-AF65-F5344CB8AC3E}">
        <p14:creationId xmlns:p14="http://schemas.microsoft.com/office/powerpoint/2010/main" val="2929334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3D855-DD32-E00B-C28E-587EB2A6FE9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7A2AB7D4-814F-4CFD-C605-7D081D8AC303}"/>
              </a:ext>
            </a:extLst>
          </p:cNvPr>
          <p:cNvSpPr txBox="1"/>
          <p:nvPr/>
        </p:nvSpPr>
        <p:spPr>
          <a:xfrm>
            <a:off x="1447800" y="253879"/>
            <a:ext cx="15392400" cy="6832640"/>
          </a:xfrm>
          <a:prstGeom prst="rect">
            <a:avLst/>
          </a:prstGeom>
          <a:noFill/>
        </p:spPr>
        <p:txBody>
          <a:bodyPr wrap="square" rtlCol="0">
            <a:spAutoFit/>
          </a:bodyPr>
          <a:lstStyle/>
          <a:p>
            <a:pPr algn="ctr"/>
            <a:endParaRPr lang="es-ES" sz="5400" dirty="0">
              <a:solidFill>
                <a:srgbClr val="003B6D"/>
              </a:solidFill>
              <a:latin typeface="Lilita One"/>
            </a:endParaRPr>
          </a:p>
          <a:p>
            <a:pPr algn="ctr"/>
            <a:r>
              <a:rPr lang="es-ES" sz="4800" dirty="0">
                <a:solidFill>
                  <a:srgbClr val="002060"/>
                </a:solidFill>
                <a:latin typeface="Lilita One"/>
              </a:rPr>
              <a:t>SI PERCIBES UNA </a:t>
            </a:r>
            <a:r>
              <a:rPr lang="es-ES" sz="4800" dirty="0">
                <a:solidFill>
                  <a:srgbClr val="FF0000"/>
                </a:solidFill>
                <a:latin typeface="Lilita One"/>
              </a:rPr>
              <a:t>PRESTACIÓN/SUBSIDIO</a:t>
            </a:r>
            <a:r>
              <a:rPr lang="es-ES" sz="4800" dirty="0">
                <a:solidFill>
                  <a:srgbClr val="002060"/>
                </a:solidFill>
                <a:latin typeface="Lilita One"/>
              </a:rPr>
              <a:t> ES COMPATIBLE CON EL ALTA EN LA SS</a:t>
            </a:r>
          </a:p>
          <a:p>
            <a:pPr algn="ctr"/>
            <a:endParaRPr lang="es-ES" sz="4800" dirty="0">
              <a:solidFill>
                <a:srgbClr val="002060"/>
              </a:solidFill>
              <a:latin typeface="Lilita One"/>
            </a:endParaRPr>
          </a:p>
          <a:p>
            <a:pPr algn="ctr"/>
            <a:r>
              <a:rPr lang="es-ES" sz="4800" dirty="0">
                <a:solidFill>
                  <a:srgbClr val="002060"/>
                </a:solidFill>
                <a:latin typeface="Lilita One"/>
              </a:rPr>
              <a:t>SI ESTÁS DE </a:t>
            </a:r>
            <a:r>
              <a:rPr lang="es-ES" sz="4800" dirty="0">
                <a:solidFill>
                  <a:srgbClr val="FF0000"/>
                </a:solidFill>
                <a:latin typeface="Lilita One"/>
              </a:rPr>
              <a:t>BAJA MÉDICA </a:t>
            </a:r>
            <a:r>
              <a:rPr lang="es-ES" sz="4800" dirty="0">
                <a:solidFill>
                  <a:srgbClr val="002060"/>
                </a:solidFill>
                <a:latin typeface="Lilita One"/>
              </a:rPr>
              <a:t>EN TU TRABAJO NO PUEDES REALIZAR PRÁCTICAS</a:t>
            </a:r>
          </a:p>
          <a:p>
            <a:pPr algn="ctr"/>
            <a:endParaRPr lang="es-ES" sz="4800" dirty="0">
              <a:solidFill>
                <a:srgbClr val="002060"/>
              </a:solidFill>
              <a:latin typeface="Lilita One"/>
            </a:endParaRPr>
          </a:p>
          <a:p>
            <a:pPr algn="ctr"/>
            <a:r>
              <a:rPr lang="es-ES" sz="4800" dirty="0">
                <a:solidFill>
                  <a:srgbClr val="002060"/>
                </a:solidFill>
                <a:latin typeface="Lilita One"/>
              </a:rPr>
              <a:t>SI DISFRUTAS DE </a:t>
            </a:r>
            <a:r>
              <a:rPr lang="es-ES" sz="4800" dirty="0">
                <a:solidFill>
                  <a:srgbClr val="FF0000"/>
                </a:solidFill>
                <a:latin typeface="Lilita One"/>
              </a:rPr>
              <a:t>BAJA PATERNAL </a:t>
            </a:r>
            <a:r>
              <a:rPr lang="es-ES" sz="4800" dirty="0">
                <a:solidFill>
                  <a:srgbClr val="002060"/>
                </a:solidFill>
                <a:latin typeface="Lilita One"/>
              </a:rPr>
              <a:t>NO PUEDES REALIZAR PRÁCTICAS</a:t>
            </a:r>
            <a:endParaRPr lang="es-ES" sz="4000" dirty="0">
              <a:solidFill>
                <a:srgbClr val="FF0000"/>
              </a:solidFill>
              <a:latin typeface="Lilita One"/>
            </a:endParaRPr>
          </a:p>
        </p:txBody>
      </p:sp>
    </p:spTree>
    <p:extLst>
      <p:ext uri="{BB962C8B-B14F-4D97-AF65-F5344CB8AC3E}">
        <p14:creationId xmlns:p14="http://schemas.microsoft.com/office/powerpoint/2010/main" val="354762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F207B-EF8A-E39E-34BE-4384DA533F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B98518-42A1-4702-1980-19F0BB2ED983}"/>
              </a:ext>
            </a:extLst>
          </p:cNvPr>
          <p:cNvSpPr/>
          <p:nvPr/>
        </p:nvSpPr>
        <p:spPr>
          <a:xfrm>
            <a:off x="0" y="-23812"/>
            <a:ext cx="18288000" cy="9033034"/>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7000"/>
            </a:blip>
            <a:stretch>
              <a:fillRect t="-38888" b="-38888"/>
            </a:stretch>
          </a:blipFill>
        </p:spPr>
        <p:txBody>
          <a:bodyPr/>
          <a:lstStyle/>
          <a:p>
            <a:endParaRPr lang="es-ES"/>
          </a:p>
        </p:txBody>
      </p:sp>
      <p:grpSp>
        <p:nvGrpSpPr>
          <p:cNvPr id="3" name="Group 3">
            <a:extLst>
              <a:ext uri="{FF2B5EF4-FFF2-40B4-BE49-F238E27FC236}">
                <a16:creationId xmlns:a16="http://schemas.microsoft.com/office/drawing/2014/main" id="{C9628BE8-C548-14B8-A132-062C1C520511}"/>
              </a:ext>
            </a:extLst>
          </p:cNvPr>
          <p:cNvGrpSpPr/>
          <p:nvPr/>
        </p:nvGrpSpPr>
        <p:grpSpPr>
          <a:xfrm>
            <a:off x="981075" y="0"/>
            <a:ext cx="272469" cy="10287000"/>
            <a:chOff x="0" y="0"/>
            <a:chExt cx="363292" cy="13716000"/>
          </a:xfrm>
        </p:grpSpPr>
        <p:sp>
          <p:nvSpPr>
            <p:cNvPr id="4" name="AutoShape 4">
              <a:extLst>
                <a:ext uri="{FF2B5EF4-FFF2-40B4-BE49-F238E27FC236}">
                  <a16:creationId xmlns:a16="http://schemas.microsoft.com/office/drawing/2014/main" id="{09FB8934-AB5E-6592-D40B-F4E0D775D29F}"/>
                </a:ext>
              </a:extLst>
            </p:cNvPr>
            <p:cNvSpPr/>
            <p:nvPr/>
          </p:nvSpPr>
          <p:spPr>
            <a:xfrm rot="-5400000">
              <a:off x="-6826250" y="6826250"/>
              <a:ext cx="13716000" cy="0"/>
            </a:xfrm>
            <a:prstGeom prst="line">
              <a:avLst/>
            </a:prstGeom>
            <a:ln w="63500" cap="flat">
              <a:solidFill>
                <a:srgbClr val="D40303"/>
              </a:solidFill>
              <a:prstDash val="solid"/>
              <a:headEnd type="none" w="sm" len="sm"/>
              <a:tailEnd type="none" w="sm" len="sm"/>
            </a:ln>
          </p:spPr>
          <p:txBody>
            <a:bodyPr/>
            <a:lstStyle/>
            <a:p>
              <a:endParaRPr lang="es-ES"/>
            </a:p>
          </p:txBody>
        </p:sp>
        <p:sp>
          <p:nvSpPr>
            <p:cNvPr id="5" name="AutoShape 5">
              <a:extLst>
                <a:ext uri="{FF2B5EF4-FFF2-40B4-BE49-F238E27FC236}">
                  <a16:creationId xmlns:a16="http://schemas.microsoft.com/office/drawing/2014/main" id="{9D0BE084-5905-3799-AED2-18EBBB1C5528}"/>
                </a:ext>
              </a:extLst>
            </p:cNvPr>
            <p:cNvSpPr/>
            <p:nvPr/>
          </p:nvSpPr>
          <p:spPr>
            <a:xfrm rot="-5400000">
              <a:off x="-6526458" y="6826250"/>
              <a:ext cx="13716000" cy="0"/>
            </a:xfrm>
            <a:prstGeom prst="line">
              <a:avLst/>
            </a:prstGeom>
            <a:ln w="63500" cap="flat">
              <a:solidFill>
                <a:srgbClr val="D40303"/>
              </a:solidFill>
              <a:prstDash val="solid"/>
              <a:headEnd type="none" w="sm" len="sm"/>
              <a:tailEnd type="none" w="sm" len="sm"/>
            </a:ln>
          </p:spPr>
          <p:txBody>
            <a:bodyPr/>
            <a:lstStyle/>
            <a:p>
              <a:endParaRPr lang="es-ES"/>
            </a:p>
          </p:txBody>
        </p:sp>
      </p:grpSp>
      <p:grpSp>
        <p:nvGrpSpPr>
          <p:cNvPr id="6" name="Group 6">
            <a:extLst>
              <a:ext uri="{FF2B5EF4-FFF2-40B4-BE49-F238E27FC236}">
                <a16:creationId xmlns:a16="http://schemas.microsoft.com/office/drawing/2014/main" id="{5840499F-B678-54F0-6CFC-CBAF7BD02BCA}"/>
              </a:ext>
            </a:extLst>
          </p:cNvPr>
          <p:cNvGrpSpPr/>
          <p:nvPr/>
        </p:nvGrpSpPr>
        <p:grpSpPr>
          <a:xfrm>
            <a:off x="1660540" y="1274114"/>
            <a:ext cx="532448" cy="532448"/>
            <a:chOff x="0" y="0"/>
            <a:chExt cx="812800" cy="812800"/>
          </a:xfrm>
        </p:grpSpPr>
        <p:sp>
          <p:nvSpPr>
            <p:cNvPr id="7" name="Freeform 7">
              <a:extLst>
                <a:ext uri="{FF2B5EF4-FFF2-40B4-BE49-F238E27FC236}">
                  <a16:creationId xmlns:a16="http://schemas.microsoft.com/office/drawing/2014/main" id="{1D2B8E6A-1F1A-E896-E830-1B490947818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B6D"/>
            </a:solidFill>
          </p:spPr>
          <p:txBody>
            <a:bodyPr/>
            <a:lstStyle/>
            <a:p>
              <a:endParaRPr lang="es-ES"/>
            </a:p>
          </p:txBody>
        </p:sp>
        <p:sp>
          <p:nvSpPr>
            <p:cNvPr id="8" name="TextBox 8">
              <a:extLst>
                <a:ext uri="{FF2B5EF4-FFF2-40B4-BE49-F238E27FC236}">
                  <a16:creationId xmlns:a16="http://schemas.microsoft.com/office/drawing/2014/main" id="{9A47CAFE-2268-F366-486F-F20096FB988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a:extLst>
              <a:ext uri="{FF2B5EF4-FFF2-40B4-BE49-F238E27FC236}">
                <a16:creationId xmlns:a16="http://schemas.microsoft.com/office/drawing/2014/main" id="{06F32F91-D26A-16FD-BE64-87DBA7CEC2BF}"/>
              </a:ext>
            </a:extLst>
          </p:cNvPr>
          <p:cNvGrpSpPr/>
          <p:nvPr/>
        </p:nvGrpSpPr>
        <p:grpSpPr>
          <a:xfrm>
            <a:off x="1660540" y="4877276"/>
            <a:ext cx="532448" cy="532448"/>
            <a:chOff x="0" y="0"/>
            <a:chExt cx="812800" cy="812800"/>
          </a:xfrm>
        </p:grpSpPr>
        <p:sp>
          <p:nvSpPr>
            <p:cNvPr id="10" name="Freeform 10">
              <a:extLst>
                <a:ext uri="{FF2B5EF4-FFF2-40B4-BE49-F238E27FC236}">
                  <a16:creationId xmlns:a16="http://schemas.microsoft.com/office/drawing/2014/main" id="{0D0160F6-7920-3270-E44B-85624BEBC99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B6D"/>
            </a:solidFill>
          </p:spPr>
          <p:txBody>
            <a:bodyPr/>
            <a:lstStyle/>
            <a:p>
              <a:endParaRPr lang="es-ES"/>
            </a:p>
          </p:txBody>
        </p:sp>
        <p:sp>
          <p:nvSpPr>
            <p:cNvPr id="11" name="TextBox 11">
              <a:extLst>
                <a:ext uri="{FF2B5EF4-FFF2-40B4-BE49-F238E27FC236}">
                  <a16:creationId xmlns:a16="http://schemas.microsoft.com/office/drawing/2014/main" id="{D38B43CB-353C-B3C0-6952-60E8E63CAA34}"/>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a:extLst>
              <a:ext uri="{FF2B5EF4-FFF2-40B4-BE49-F238E27FC236}">
                <a16:creationId xmlns:a16="http://schemas.microsoft.com/office/drawing/2014/main" id="{B39A1718-96FA-8F85-938E-638695EB5FB2}"/>
              </a:ext>
            </a:extLst>
          </p:cNvPr>
          <p:cNvGrpSpPr/>
          <p:nvPr/>
        </p:nvGrpSpPr>
        <p:grpSpPr>
          <a:xfrm>
            <a:off x="1660540" y="8476774"/>
            <a:ext cx="532448" cy="532448"/>
            <a:chOff x="0" y="0"/>
            <a:chExt cx="812800" cy="812800"/>
          </a:xfrm>
        </p:grpSpPr>
        <p:sp>
          <p:nvSpPr>
            <p:cNvPr id="13" name="Freeform 13">
              <a:extLst>
                <a:ext uri="{FF2B5EF4-FFF2-40B4-BE49-F238E27FC236}">
                  <a16:creationId xmlns:a16="http://schemas.microsoft.com/office/drawing/2014/main" id="{FEB2C47F-3A39-5DE3-F262-1A1087823F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B6D"/>
            </a:solidFill>
          </p:spPr>
          <p:txBody>
            <a:bodyPr/>
            <a:lstStyle/>
            <a:p>
              <a:endParaRPr lang="es-ES"/>
            </a:p>
          </p:txBody>
        </p:sp>
        <p:sp>
          <p:nvSpPr>
            <p:cNvPr id="14" name="TextBox 14">
              <a:extLst>
                <a:ext uri="{FF2B5EF4-FFF2-40B4-BE49-F238E27FC236}">
                  <a16:creationId xmlns:a16="http://schemas.microsoft.com/office/drawing/2014/main" id="{54A8820B-12B8-6DDF-7EA1-FADAD877EA8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3CD815C7-4657-37EA-4B5F-B199B64CCE8F}"/>
              </a:ext>
            </a:extLst>
          </p:cNvPr>
          <p:cNvGrpSpPr>
            <a:grpSpLocks noChangeAspect="1"/>
          </p:cNvGrpSpPr>
          <p:nvPr/>
        </p:nvGrpSpPr>
        <p:grpSpPr>
          <a:xfrm>
            <a:off x="10225843" y="2224843"/>
            <a:ext cx="8062157" cy="8062157"/>
            <a:chOff x="0" y="0"/>
            <a:chExt cx="3331210" cy="3331210"/>
          </a:xfrm>
        </p:grpSpPr>
        <p:sp>
          <p:nvSpPr>
            <p:cNvPr id="16" name="Freeform 16">
              <a:extLst>
                <a:ext uri="{FF2B5EF4-FFF2-40B4-BE49-F238E27FC236}">
                  <a16:creationId xmlns:a16="http://schemas.microsoft.com/office/drawing/2014/main" id="{33E37698-F19C-2B75-AB84-14575DD54F94}"/>
                </a:ext>
              </a:extLst>
            </p:cNvPr>
            <p:cNvSpPr/>
            <p:nvPr/>
          </p:nvSpPr>
          <p:spPr>
            <a:xfrm>
              <a:off x="0" y="0"/>
              <a:ext cx="3331210" cy="3331210"/>
            </a:xfrm>
            <a:custGeom>
              <a:avLst/>
              <a:gdLst/>
              <a:ahLst/>
              <a:cxnLst/>
              <a:rect l="l" t="t" r="r" b="b"/>
              <a:pathLst>
                <a:path w="3331210" h="3331210">
                  <a:moveTo>
                    <a:pt x="3331210" y="3331210"/>
                  </a:moveTo>
                  <a:lnTo>
                    <a:pt x="0" y="3331210"/>
                  </a:lnTo>
                  <a:cubicBezTo>
                    <a:pt x="0" y="1490980"/>
                    <a:pt x="1490980" y="0"/>
                    <a:pt x="3331210" y="0"/>
                  </a:cubicBezTo>
                  <a:lnTo>
                    <a:pt x="3331210" y="3331210"/>
                  </a:lnTo>
                  <a:close/>
                </a:path>
              </a:pathLst>
            </a:custGeom>
            <a:blipFill>
              <a:blip r:embed="rId3"/>
              <a:stretch>
                <a:fillRect l="-24906" r="-24906"/>
              </a:stretch>
            </a:blipFill>
          </p:spPr>
          <p:txBody>
            <a:bodyPr/>
            <a:lstStyle/>
            <a:p>
              <a:endParaRPr lang="es-ES"/>
            </a:p>
          </p:txBody>
        </p:sp>
      </p:grpSp>
      <p:sp>
        <p:nvSpPr>
          <p:cNvPr id="17" name="Freeform 17">
            <a:extLst>
              <a:ext uri="{FF2B5EF4-FFF2-40B4-BE49-F238E27FC236}">
                <a16:creationId xmlns:a16="http://schemas.microsoft.com/office/drawing/2014/main" id="{4944CEC9-7663-0AED-90CD-3D97DBBF51D9}"/>
              </a:ext>
            </a:extLst>
          </p:cNvPr>
          <p:cNvSpPr/>
          <p:nvPr/>
        </p:nvSpPr>
        <p:spPr>
          <a:xfrm>
            <a:off x="14107034" y="2046680"/>
            <a:ext cx="4180966" cy="1520351"/>
          </a:xfrm>
          <a:custGeom>
            <a:avLst/>
            <a:gdLst/>
            <a:ahLst/>
            <a:cxnLst/>
            <a:rect l="l" t="t" r="r" b="b"/>
            <a:pathLst>
              <a:path w="4180966" h="1520351">
                <a:moveTo>
                  <a:pt x="0" y="0"/>
                </a:moveTo>
                <a:lnTo>
                  <a:pt x="4180966" y="0"/>
                </a:lnTo>
                <a:lnTo>
                  <a:pt x="4180966" y="1520351"/>
                </a:lnTo>
                <a:lnTo>
                  <a:pt x="0" y="1520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ES"/>
          </a:p>
        </p:txBody>
      </p:sp>
      <p:sp>
        <p:nvSpPr>
          <p:cNvPr id="18" name="Freeform 18">
            <a:extLst>
              <a:ext uri="{FF2B5EF4-FFF2-40B4-BE49-F238E27FC236}">
                <a16:creationId xmlns:a16="http://schemas.microsoft.com/office/drawing/2014/main" id="{936721E8-BF9E-E75D-5718-E0B3D52B222C}"/>
              </a:ext>
            </a:extLst>
          </p:cNvPr>
          <p:cNvSpPr/>
          <p:nvPr/>
        </p:nvSpPr>
        <p:spPr>
          <a:xfrm>
            <a:off x="8991600" y="8104380"/>
            <a:ext cx="3396312" cy="2186376"/>
          </a:xfrm>
          <a:custGeom>
            <a:avLst/>
            <a:gdLst/>
            <a:ahLst/>
            <a:cxnLst/>
            <a:rect l="l" t="t" r="r" b="b"/>
            <a:pathLst>
              <a:path w="3396312" h="2186376">
                <a:moveTo>
                  <a:pt x="0" y="0"/>
                </a:moveTo>
                <a:lnTo>
                  <a:pt x="3396312" y="0"/>
                </a:lnTo>
                <a:lnTo>
                  <a:pt x="3396312" y="2186376"/>
                </a:lnTo>
                <a:lnTo>
                  <a:pt x="0" y="21863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
          </a:p>
        </p:txBody>
      </p:sp>
      <p:sp>
        <p:nvSpPr>
          <p:cNvPr id="19" name="TextBox 19">
            <a:extLst>
              <a:ext uri="{FF2B5EF4-FFF2-40B4-BE49-F238E27FC236}">
                <a16:creationId xmlns:a16="http://schemas.microsoft.com/office/drawing/2014/main" id="{6CF62EAA-DC65-3755-8285-9CEF2816407F}"/>
              </a:ext>
            </a:extLst>
          </p:cNvPr>
          <p:cNvSpPr txBox="1"/>
          <p:nvPr/>
        </p:nvSpPr>
        <p:spPr>
          <a:xfrm>
            <a:off x="2845580" y="417841"/>
            <a:ext cx="13202870" cy="2333909"/>
          </a:xfrm>
          <a:prstGeom prst="rect">
            <a:avLst/>
          </a:prstGeom>
        </p:spPr>
        <p:txBody>
          <a:bodyPr lIns="0" tIns="0" rIns="0" bIns="0" rtlCol="0" anchor="t">
            <a:spAutoFit/>
          </a:bodyPr>
          <a:lstStyle/>
          <a:p>
            <a:pPr>
              <a:lnSpc>
                <a:spcPts val="9544"/>
              </a:lnSpc>
            </a:pPr>
            <a:r>
              <a:rPr lang="en-US" sz="6817" dirty="0">
                <a:solidFill>
                  <a:srgbClr val="003B6D"/>
                </a:solidFill>
                <a:latin typeface="Lilita One"/>
              </a:rPr>
              <a:t>GRADO EDUCACIÓN INFANTIL Y PRIMARIA</a:t>
            </a:r>
          </a:p>
        </p:txBody>
      </p:sp>
      <p:sp>
        <p:nvSpPr>
          <p:cNvPr id="20" name="TextBox 20">
            <a:extLst>
              <a:ext uri="{FF2B5EF4-FFF2-40B4-BE49-F238E27FC236}">
                <a16:creationId xmlns:a16="http://schemas.microsoft.com/office/drawing/2014/main" id="{3A8D691F-45EB-C741-1AEF-A09C3B0D2859}"/>
              </a:ext>
            </a:extLst>
          </p:cNvPr>
          <p:cNvSpPr txBox="1"/>
          <p:nvPr/>
        </p:nvSpPr>
        <p:spPr>
          <a:xfrm>
            <a:off x="3061625" y="2904253"/>
            <a:ext cx="10209493" cy="679289"/>
          </a:xfrm>
          <a:prstGeom prst="rect">
            <a:avLst/>
          </a:prstGeom>
        </p:spPr>
        <p:txBody>
          <a:bodyPr lIns="0" tIns="0" rIns="0" bIns="0" rtlCol="0" anchor="t">
            <a:spAutoFit/>
          </a:bodyPr>
          <a:lstStyle/>
          <a:p>
            <a:pPr>
              <a:lnSpc>
                <a:spcPts val="5468"/>
              </a:lnSpc>
              <a:spcBef>
                <a:spcPct val="0"/>
              </a:spcBef>
            </a:pPr>
            <a:r>
              <a:rPr lang="en-US" sz="3906" dirty="0">
                <a:solidFill>
                  <a:srgbClr val="000000"/>
                </a:solidFill>
                <a:latin typeface="Balsamiq Sans"/>
              </a:rPr>
              <a:t>FACULTAD DE EDUCACIÓN</a:t>
            </a:r>
          </a:p>
        </p:txBody>
      </p:sp>
      <p:sp>
        <p:nvSpPr>
          <p:cNvPr id="21" name="TextBox 21">
            <a:extLst>
              <a:ext uri="{FF2B5EF4-FFF2-40B4-BE49-F238E27FC236}">
                <a16:creationId xmlns:a16="http://schemas.microsoft.com/office/drawing/2014/main" id="{5D117661-F119-4555-6117-4685FDA7A4B8}"/>
              </a:ext>
            </a:extLst>
          </p:cNvPr>
          <p:cNvSpPr txBox="1"/>
          <p:nvPr/>
        </p:nvSpPr>
        <p:spPr>
          <a:xfrm>
            <a:off x="2143071" y="6134100"/>
            <a:ext cx="9165336" cy="705321"/>
          </a:xfrm>
          <a:prstGeom prst="rect">
            <a:avLst/>
          </a:prstGeom>
        </p:spPr>
        <p:txBody>
          <a:bodyPr wrap="square" lIns="0" tIns="0" rIns="0" bIns="0" rtlCol="0" anchor="t">
            <a:spAutoFit/>
          </a:bodyPr>
          <a:lstStyle/>
          <a:p>
            <a:pPr>
              <a:lnSpc>
                <a:spcPts val="5468"/>
              </a:lnSpc>
              <a:spcBef>
                <a:spcPct val="0"/>
              </a:spcBef>
            </a:pPr>
            <a:r>
              <a:rPr lang="en-US" sz="3906" dirty="0" err="1">
                <a:solidFill>
                  <a:srgbClr val="D40303"/>
                </a:solidFill>
                <a:latin typeface="Balsamiq Sans"/>
              </a:rPr>
              <a:t>Instrucciones</a:t>
            </a:r>
            <a:r>
              <a:rPr lang="en-US" sz="3906" dirty="0">
                <a:solidFill>
                  <a:srgbClr val="D40303"/>
                </a:solidFill>
                <a:latin typeface="Balsamiq Sans"/>
              </a:rPr>
              <a:t> para </a:t>
            </a:r>
            <a:r>
              <a:rPr lang="es-ES" sz="3906" dirty="0">
                <a:solidFill>
                  <a:srgbClr val="D40303"/>
                </a:solidFill>
                <a:latin typeface="Balsamiq Sans"/>
              </a:rPr>
              <a:t>registrarse</a:t>
            </a:r>
            <a:r>
              <a:rPr lang="en-US" sz="3906" dirty="0">
                <a:solidFill>
                  <a:srgbClr val="D40303"/>
                </a:solidFill>
                <a:latin typeface="Balsamiq Sans"/>
              </a:rPr>
              <a:t> </a:t>
            </a:r>
            <a:r>
              <a:rPr lang="en-US" sz="3906" dirty="0" err="1">
                <a:solidFill>
                  <a:srgbClr val="D40303"/>
                </a:solidFill>
                <a:latin typeface="Balsamiq Sans"/>
              </a:rPr>
              <a:t>en</a:t>
            </a:r>
            <a:r>
              <a:rPr lang="en-US" sz="3906" dirty="0">
                <a:solidFill>
                  <a:srgbClr val="D40303"/>
                </a:solidFill>
                <a:latin typeface="Balsamiq Sans"/>
              </a:rPr>
              <a:t> </a:t>
            </a:r>
            <a:r>
              <a:rPr lang="en-US" sz="3906" dirty="0" err="1">
                <a:solidFill>
                  <a:srgbClr val="D40303"/>
                </a:solidFill>
                <a:latin typeface="Balsamiq Sans"/>
              </a:rPr>
              <a:t>Ícaro</a:t>
            </a:r>
            <a:endParaRPr lang="en-US" sz="3906" dirty="0">
              <a:solidFill>
                <a:srgbClr val="D40303"/>
              </a:solidFill>
              <a:latin typeface="Balsamiq Sans"/>
            </a:endParaRPr>
          </a:p>
        </p:txBody>
      </p:sp>
    </p:spTree>
    <p:extLst>
      <p:ext uri="{BB962C8B-B14F-4D97-AF65-F5344CB8AC3E}">
        <p14:creationId xmlns:p14="http://schemas.microsoft.com/office/powerpoint/2010/main" val="408089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91"/>
            <a:ext cx="15773400" cy="1166809"/>
          </a:xfrm>
        </p:spPr>
        <p:txBody>
          <a:bodyPr>
            <a:normAutofit/>
          </a:bodyPr>
          <a:lstStyle/>
          <a:p>
            <a:r>
              <a:rPr lang="es-ES" sz="4800" dirty="0">
                <a:solidFill>
                  <a:schemeClr val="accent1">
                    <a:lumMod val="75000"/>
                  </a:schemeClr>
                </a:solidFill>
                <a:latin typeface="Lilita One"/>
                <a:ea typeface="+mn-ea"/>
                <a:cs typeface="+mn-cs"/>
              </a:rPr>
              <a:t>Consultas en la web de la Seguridad Social</a:t>
            </a:r>
          </a:p>
        </p:txBody>
      </p:sp>
      <p:pic>
        <p:nvPicPr>
          <p:cNvPr id="4" name="Marcador de contenido 3"/>
          <p:cNvPicPr>
            <a:picLocks noGrp="1" noChangeAspect="1"/>
          </p:cNvPicPr>
          <p:nvPr>
            <p:ph idx="1"/>
          </p:nvPr>
        </p:nvPicPr>
        <p:blipFill>
          <a:blip r:embed="rId2"/>
          <a:stretch>
            <a:fillRect/>
          </a:stretch>
        </p:blipFill>
        <p:spPr>
          <a:xfrm>
            <a:off x="2857500" y="2171700"/>
            <a:ext cx="13650686" cy="5791200"/>
          </a:xfrm>
          <a:prstGeom prst="rect">
            <a:avLst/>
          </a:prstGeom>
        </p:spPr>
      </p:pic>
    </p:spTree>
    <p:extLst>
      <p:ext uri="{BB962C8B-B14F-4D97-AF65-F5344CB8AC3E}">
        <p14:creationId xmlns:p14="http://schemas.microsoft.com/office/powerpoint/2010/main" val="853257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Texto, Aplicación, Correo electrónico&#10;&#10;Descripción generada automáticamente">
            <a:extLst>
              <a:ext uri="{FF2B5EF4-FFF2-40B4-BE49-F238E27FC236}">
                <a16:creationId xmlns:a16="http://schemas.microsoft.com/office/drawing/2014/main" id="{6ABD4297-E71F-5F80-E4E4-5FDA251F0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244" y="1716007"/>
            <a:ext cx="7846435" cy="5026186"/>
          </a:xfrm>
          <a:prstGeom prst="rect">
            <a:avLst/>
          </a:prstGeom>
        </p:spPr>
      </p:pic>
      <p:pic>
        <p:nvPicPr>
          <p:cNvPr id="7" name="Imagen 6" descr="Interfaz de usuario gráfica, Texto, Aplicación&#10;&#10;Descripción generada automáticamente">
            <a:extLst>
              <a:ext uri="{FF2B5EF4-FFF2-40B4-BE49-F238E27FC236}">
                <a16:creationId xmlns:a16="http://schemas.microsoft.com/office/drawing/2014/main" id="{D473ED98-15E2-504D-B90E-6D2AB8834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768" y="4229100"/>
            <a:ext cx="7236832" cy="5145098"/>
          </a:xfrm>
          <a:prstGeom prst="rect">
            <a:avLst/>
          </a:prstGeom>
        </p:spPr>
      </p:pic>
      <p:sp>
        <p:nvSpPr>
          <p:cNvPr id="8" name="TextBox 7">
            <a:extLst>
              <a:ext uri="{FF2B5EF4-FFF2-40B4-BE49-F238E27FC236}">
                <a16:creationId xmlns:a16="http://schemas.microsoft.com/office/drawing/2014/main" id="{F3997B5D-C99C-5160-3F1E-1797A591EFD3}"/>
              </a:ext>
            </a:extLst>
          </p:cNvPr>
          <p:cNvSpPr txBox="1"/>
          <p:nvPr/>
        </p:nvSpPr>
        <p:spPr>
          <a:xfrm>
            <a:off x="-127510" y="315404"/>
            <a:ext cx="18128377" cy="1915589"/>
          </a:xfrm>
          <a:prstGeom prst="rect">
            <a:avLst/>
          </a:prstGeom>
        </p:spPr>
        <p:txBody>
          <a:bodyPr lIns="0" tIns="0" rIns="0" bIns="0" rtlCol="0" anchor="t">
            <a:spAutoFit/>
          </a:bodyPr>
          <a:lstStyle/>
          <a:p>
            <a:pPr algn="ctr">
              <a:lnSpc>
                <a:spcPts val="7805"/>
              </a:lnSpc>
            </a:pPr>
            <a:r>
              <a:rPr lang="en-US" sz="5575" dirty="0">
                <a:solidFill>
                  <a:srgbClr val="003B6D"/>
                </a:solidFill>
                <a:latin typeface="Lilita One"/>
              </a:rPr>
              <a:t>INSCRIPCIÓN DE </a:t>
            </a:r>
            <a:r>
              <a:rPr lang="en-US" sz="5575" dirty="0">
                <a:solidFill>
                  <a:srgbClr val="FF0000"/>
                </a:solidFill>
                <a:latin typeface="Lilita One"/>
              </a:rPr>
              <a:t>DATOS ACADÉMICOS</a:t>
            </a:r>
          </a:p>
          <a:p>
            <a:pPr algn="ctr">
              <a:lnSpc>
                <a:spcPts val="7805"/>
              </a:lnSpc>
            </a:pPr>
            <a:endParaRPr lang="en-US" sz="5575" dirty="0">
              <a:solidFill>
                <a:srgbClr val="003B6D"/>
              </a:solidFill>
              <a:latin typeface="Lilita One"/>
            </a:endParaRPr>
          </a:p>
        </p:txBody>
      </p:sp>
      <p:sp>
        <p:nvSpPr>
          <p:cNvPr id="9" name="Flecha derecha 8">
            <a:extLst>
              <a:ext uri="{FF2B5EF4-FFF2-40B4-BE49-F238E27FC236}">
                <a16:creationId xmlns:a16="http://schemas.microsoft.com/office/drawing/2014/main" id="{C272E257-3FFC-9C3D-8AD3-D2B0F67BEEAD}"/>
              </a:ext>
            </a:extLst>
          </p:cNvPr>
          <p:cNvSpPr/>
          <p:nvPr/>
        </p:nvSpPr>
        <p:spPr>
          <a:xfrm rot="13794854">
            <a:off x="2313659" y="5673585"/>
            <a:ext cx="1288402" cy="35902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derecha 9">
            <a:extLst>
              <a:ext uri="{FF2B5EF4-FFF2-40B4-BE49-F238E27FC236}">
                <a16:creationId xmlns:a16="http://schemas.microsoft.com/office/drawing/2014/main" id="{94821FAC-5BE0-5E66-3DDD-2C75349F13F5}"/>
              </a:ext>
            </a:extLst>
          </p:cNvPr>
          <p:cNvSpPr/>
          <p:nvPr/>
        </p:nvSpPr>
        <p:spPr>
          <a:xfrm rot="13794854">
            <a:off x="12901147" y="9194683"/>
            <a:ext cx="1288402" cy="35902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22133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7000"/>
            </a:blip>
            <a:stretch>
              <a:fillRect t="-38888" b="-38888"/>
            </a:stretch>
          </a:blipFill>
        </p:spPr>
        <p:txBody>
          <a:bodyPr/>
          <a:lstStyle/>
          <a:p>
            <a:endParaRPr lang="es-ES"/>
          </a:p>
        </p:txBody>
      </p:sp>
      <p:sp>
        <p:nvSpPr>
          <p:cNvPr id="3" name="Freeform 3"/>
          <p:cNvSpPr/>
          <p:nvPr/>
        </p:nvSpPr>
        <p:spPr>
          <a:xfrm>
            <a:off x="2914364" y="1939580"/>
            <a:ext cx="12649200" cy="4953000"/>
          </a:xfrm>
          <a:custGeom>
            <a:avLst/>
            <a:gdLst/>
            <a:ahLst/>
            <a:cxnLst/>
            <a:rect l="l" t="t" r="r" b="b"/>
            <a:pathLst>
              <a:path w="17052949" h="7878462">
                <a:moveTo>
                  <a:pt x="0" y="0"/>
                </a:moveTo>
                <a:lnTo>
                  <a:pt x="17052949" y="0"/>
                </a:lnTo>
                <a:lnTo>
                  <a:pt x="17052949" y="7878463"/>
                </a:lnTo>
                <a:lnTo>
                  <a:pt x="0" y="7878463"/>
                </a:lnTo>
                <a:lnTo>
                  <a:pt x="0" y="0"/>
                </a:lnTo>
                <a:close/>
              </a:path>
            </a:pathLst>
          </a:custGeom>
          <a:blipFill>
            <a:blip r:embed="rId3"/>
            <a:stretch>
              <a:fillRect/>
            </a:stretch>
          </a:blipFill>
        </p:spPr>
        <p:txBody>
          <a:bodyPr/>
          <a:lstStyle/>
          <a:p>
            <a:endParaRPr lang="es-ES"/>
          </a:p>
        </p:txBody>
      </p:sp>
      <p:sp>
        <p:nvSpPr>
          <p:cNvPr id="4" name="Freeform 4"/>
          <p:cNvSpPr/>
          <p:nvPr/>
        </p:nvSpPr>
        <p:spPr>
          <a:xfrm>
            <a:off x="8779219" y="4393867"/>
            <a:ext cx="5205692" cy="374810"/>
          </a:xfrm>
          <a:custGeom>
            <a:avLst/>
            <a:gdLst/>
            <a:ahLst/>
            <a:cxnLst/>
            <a:rect l="l" t="t" r="r" b="b"/>
            <a:pathLst>
              <a:path w="5205692" h="374810">
                <a:moveTo>
                  <a:pt x="0" y="0"/>
                </a:moveTo>
                <a:lnTo>
                  <a:pt x="5205693" y="0"/>
                </a:lnTo>
                <a:lnTo>
                  <a:pt x="5205693" y="374810"/>
                </a:lnTo>
                <a:lnTo>
                  <a:pt x="0" y="374810"/>
                </a:lnTo>
                <a:lnTo>
                  <a:pt x="0" y="0"/>
                </a:lnTo>
                <a:close/>
              </a:path>
            </a:pathLst>
          </a:custGeom>
          <a:blipFill>
            <a:blip r:embed="rId4"/>
            <a:stretch>
              <a:fillRect/>
            </a:stretch>
          </a:blipFill>
        </p:spPr>
        <p:txBody>
          <a:bodyPr/>
          <a:lstStyle/>
          <a:p>
            <a:endParaRPr lang="es-ES"/>
          </a:p>
        </p:txBody>
      </p:sp>
      <p:sp>
        <p:nvSpPr>
          <p:cNvPr id="5" name="TextBox 5"/>
          <p:cNvSpPr txBox="1"/>
          <p:nvPr/>
        </p:nvSpPr>
        <p:spPr>
          <a:xfrm>
            <a:off x="0" y="165210"/>
            <a:ext cx="17558439" cy="915315"/>
          </a:xfrm>
          <a:prstGeom prst="rect">
            <a:avLst/>
          </a:prstGeom>
        </p:spPr>
        <p:txBody>
          <a:bodyPr lIns="0" tIns="0" rIns="0" bIns="0" rtlCol="0" anchor="t">
            <a:spAutoFit/>
          </a:bodyPr>
          <a:lstStyle/>
          <a:p>
            <a:pPr algn="ctr">
              <a:lnSpc>
                <a:spcPts val="7805"/>
              </a:lnSpc>
            </a:pPr>
            <a:r>
              <a:rPr lang="en-US" sz="5575" dirty="0">
                <a:solidFill>
                  <a:srgbClr val="003B6D"/>
                </a:solidFill>
                <a:latin typeface="Lilita One"/>
              </a:rPr>
              <a:t>INSCRIPCIÓN DEL </a:t>
            </a:r>
            <a:r>
              <a:rPr lang="en-US" sz="5575" dirty="0">
                <a:solidFill>
                  <a:srgbClr val="FF0000"/>
                </a:solidFill>
                <a:latin typeface="Lilita One"/>
              </a:rPr>
              <a:t>PROGRAMA DE CURRICULARES</a:t>
            </a:r>
          </a:p>
        </p:txBody>
      </p:sp>
      <p:sp>
        <p:nvSpPr>
          <p:cNvPr id="6" name="Flecha derecha 5">
            <a:extLst>
              <a:ext uri="{FF2B5EF4-FFF2-40B4-BE49-F238E27FC236}">
                <a16:creationId xmlns:a16="http://schemas.microsoft.com/office/drawing/2014/main" id="{8D10BA2D-25F1-10A6-5AD9-B0F4F7C09EB2}"/>
              </a:ext>
            </a:extLst>
          </p:cNvPr>
          <p:cNvSpPr/>
          <p:nvPr/>
        </p:nvSpPr>
        <p:spPr>
          <a:xfrm rot="13794854">
            <a:off x="4403764" y="3793298"/>
            <a:ext cx="1288402" cy="35902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FA17E-C80D-40DE-8376-56209543397F}"/>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A2404D7E-F6B8-357B-C467-69105AB698F3}"/>
              </a:ext>
            </a:extLst>
          </p:cNvPr>
          <p:cNvSpPr txBox="1"/>
          <p:nvPr/>
        </p:nvSpPr>
        <p:spPr>
          <a:xfrm>
            <a:off x="2358244" y="800100"/>
            <a:ext cx="14024756" cy="1812035"/>
          </a:xfrm>
          <a:prstGeom prst="rect">
            <a:avLst/>
          </a:prstGeom>
          <a:noFill/>
        </p:spPr>
        <p:txBody>
          <a:bodyPr wrap="square" rtlCol="0">
            <a:spAutoFit/>
          </a:bodyPr>
          <a:lstStyle/>
          <a:p>
            <a:r>
              <a:rPr lang="es-ES" sz="3600" dirty="0">
                <a:solidFill>
                  <a:srgbClr val="003B6D"/>
                </a:solidFill>
                <a:latin typeface="Lilita One"/>
              </a:rPr>
              <a:t>INFORMACIÓN SEGURIDAD SOCIAL :</a:t>
            </a:r>
          </a:p>
          <a:p>
            <a:r>
              <a:rPr lang="es-ES" sz="5575" dirty="0">
                <a:solidFill>
                  <a:srgbClr val="003B6D"/>
                </a:solidFill>
                <a:latin typeface="Lilita One"/>
              </a:rPr>
              <a:t> </a:t>
            </a:r>
            <a:r>
              <a:rPr lang="es-ES" sz="2000" dirty="0">
                <a:hlinkClick r:id="rId2"/>
              </a:rPr>
              <a:t>https://portal.seg-social.gob.es/wps/portal/importass/importass/Colectivos/alumnos/guia</a:t>
            </a:r>
            <a:endParaRPr lang="es-ES" sz="2000" dirty="0"/>
          </a:p>
          <a:p>
            <a:endParaRPr lang="es-ES" sz="2000" dirty="0"/>
          </a:p>
        </p:txBody>
      </p:sp>
      <p:sp>
        <p:nvSpPr>
          <p:cNvPr id="16" name="CuadroTexto 15">
            <a:extLst>
              <a:ext uri="{FF2B5EF4-FFF2-40B4-BE49-F238E27FC236}">
                <a16:creationId xmlns:a16="http://schemas.microsoft.com/office/drawing/2014/main" id="{E3FCEB67-D957-5287-F9D4-0CC19CF18456}"/>
              </a:ext>
            </a:extLst>
          </p:cNvPr>
          <p:cNvSpPr txBox="1"/>
          <p:nvPr/>
        </p:nvSpPr>
        <p:spPr>
          <a:xfrm>
            <a:off x="12115800" y="3848100"/>
            <a:ext cx="5410200" cy="2616101"/>
          </a:xfrm>
          <a:prstGeom prst="rect">
            <a:avLst/>
          </a:prstGeom>
          <a:noFill/>
        </p:spPr>
        <p:txBody>
          <a:bodyPr wrap="square" rtlCol="0">
            <a:spAutoFit/>
          </a:bodyPr>
          <a:lstStyle/>
          <a:p>
            <a:pPr algn="ctr"/>
            <a:r>
              <a:rPr lang="es-ES" sz="4400" dirty="0">
                <a:solidFill>
                  <a:srgbClr val="003B6D"/>
                </a:solidFill>
                <a:latin typeface="Lilita One"/>
              </a:rPr>
              <a:t>DUDAS: </a:t>
            </a:r>
          </a:p>
          <a:p>
            <a:pPr algn="ctr"/>
            <a:r>
              <a:rPr lang="es-ES" sz="2000" dirty="0"/>
              <a:t>María José Gimeno</a:t>
            </a:r>
          </a:p>
          <a:p>
            <a:pPr algn="ctr"/>
            <a:r>
              <a:rPr lang="es-ES" sz="2000" dirty="0"/>
              <a:t>Servicio de Empleabilidad, Políticas Sociales y Sostenibilidad</a:t>
            </a:r>
          </a:p>
          <a:p>
            <a:pPr algn="ctr"/>
            <a:r>
              <a:rPr lang="es-ES" sz="2000" dirty="0"/>
              <a:t>Casa del Estudiante, planta baja</a:t>
            </a:r>
          </a:p>
          <a:p>
            <a:pPr algn="ctr"/>
            <a:r>
              <a:rPr lang="es-ES" sz="2000" dirty="0"/>
              <a:t>950214038</a:t>
            </a:r>
          </a:p>
          <a:p>
            <a:pPr algn="ctr"/>
            <a:r>
              <a:rPr lang="es-ES" sz="2000" dirty="0" err="1"/>
              <a:t>mgimeno@ual.es</a:t>
            </a:r>
            <a:endParaRPr lang="es-ES" sz="2000" dirty="0"/>
          </a:p>
        </p:txBody>
      </p:sp>
      <p:pic>
        <p:nvPicPr>
          <p:cNvPr id="2" name="Imagen 1"/>
          <p:cNvPicPr>
            <a:picLocks noChangeAspect="1"/>
          </p:cNvPicPr>
          <p:nvPr/>
        </p:nvPicPr>
        <p:blipFill>
          <a:blip r:embed="rId3"/>
          <a:stretch>
            <a:fillRect/>
          </a:stretch>
        </p:blipFill>
        <p:spPr>
          <a:xfrm>
            <a:off x="1676400" y="2389417"/>
            <a:ext cx="9144000" cy="5649683"/>
          </a:xfrm>
          <a:prstGeom prst="rect">
            <a:avLst/>
          </a:prstGeom>
        </p:spPr>
      </p:pic>
    </p:spTree>
    <p:extLst>
      <p:ext uri="{BB962C8B-B14F-4D97-AF65-F5344CB8AC3E}">
        <p14:creationId xmlns:p14="http://schemas.microsoft.com/office/powerpoint/2010/main" val="3781875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s-ES"/>
          </a:p>
        </p:txBody>
      </p:sp>
      <p:sp>
        <p:nvSpPr>
          <p:cNvPr id="8" name="Freeform 8"/>
          <p:cNvSpPr/>
          <p:nvPr/>
        </p:nvSpPr>
        <p:spPr>
          <a:xfrm>
            <a:off x="0" y="1435773"/>
            <a:ext cx="6018989" cy="4114800"/>
          </a:xfrm>
          <a:custGeom>
            <a:avLst/>
            <a:gdLst/>
            <a:ahLst/>
            <a:cxnLst/>
            <a:rect l="l" t="t" r="r" b="b"/>
            <a:pathLst>
              <a:path w="6018989" h="4114800">
                <a:moveTo>
                  <a:pt x="0" y="0"/>
                </a:moveTo>
                <a:lnTo>
                  <a:pt x="6018990" y="0"/>
                </a:lnTo>
                <a:lnTo>
                  <a:pt x="60189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4" name="Freeform 4"/>
          <p:cNvSpPr/>
          <p:nvPr/>
        </p:nvSpPr>
        <p:spPr>
          <a:xfrm>
            <a:off x="2362200" y="0"/>
            <a:ext cx="4824296" cy="2692835"/>
          </a:xfrm>
          <a:custGeom>
            <a:avLst/>
            <a:gdLst/>
            <a:ahLst/>
            <a:cxnLst/>
            <a:rect l="l" t="t" r="r" b="b"/>
            <a:pathLst>
              <a:path w="4824296" h="2692835">
                <a:moveTo>
                  <a:pt x="0" y="0"/>
                </a:moveTo>
                <a:lnTo>
                  <a:pt x="4824297" y="0"/>
                </a:lnTo>
                <a:lnTo>
                  <a:pt x="4824297" y="2692834"/>
                </a:lnTo>
                <a:lnTo>
                  <a:pt x="0" y="26928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a:p>
        </p:txBody>
      </p:sp>
      <p:sp>
        <p:nvSpPr>
          <p:cNvPr id="5" name="Freeform 5"/>
          <p:cNvSpPr/>
          <p:nvPr/>
        </p:nvSpPr>
        <p:spPr>
          <a:xfrm>
            <a:off x="8686800" y="6286500"/>
            <a:ext cx="6581706" cy="3673789"/>
          </a:xfrm>
          <a:custGeom>
            <a:avLst/>
            <a:gdLst/>
            <a:ahLst/>
            <a:cxnLst/>
            <a:rect l="l" t="t" r="r" b="b"/>
            <a:pathLst>
              <a:path w="6581706" h="3673789">
                <a:moveTo>
                  <a:pt x="0" y="0"/>
                </a:moveTo>
                <a:lnTo>
                  <a:pt x="6581706" y="0"/>
                </a:lnTo>
                <a:lnTo>
                  <a:pt x="6581706" y="3673789"/>
                </a:lnTo>
                <a:lnTo>
                  <a:pt x="0" y="36737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a:p>
        </p:txBody>
      </p:sp>
      <p:sp>
        <p:nvSpPr>
          <p:cNvPr id="6" name="Freeform 6"/>
          <p:cNvSpPr/>
          <p:nvPr/>
        </p:nvSpPr>
        <p:spPr>
          <a:xfrm>
            <a:off x="11977653" y="5580087"/>
            <a:ext cx="6018989" cy="4114800"/>
          </a:xfrm>
          <a:custGeom>
            <a:avLst/>
            <a:gdLst/>
            <a:ahLst/>
            <a:cxnLst/>
            <a:rect l="l" t="t" r="r" b="b"/>
            <a:pathLst>
              <a:path w="6018989" h="4114800">
                <a:moveTo>
                  <a:pt x="0" y="0"/>
                </a:moveTo>
                <a:lnTo>
                  <a:pt x="6018989" y="0"/>
                </a:lnTo>
                <a:lnTo>
                  <a:pt x="601898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7" name="TextBox 7"/>
          <p:cNvSpPr txBox="1"/>
          <p:nvPr/>
        </p:nvSpPr>
        <p:spPr>
          <a:xfrm>
            <a:off x="3810000" y="3771900"/>
            <a:ext cx="11125200" cy="1808187"/>
          </a:xfrm>
          <a:prstGeom prst="rect">
            <a:avLst/>
          </a:prstGeom>
        </p:spPr>
        <p:txBody>
          <a:bodyPr wrap="square" lIns="0" tIns="0" rIns="0" bIns="0" rtlCol="0" anchor="t">
            <a:spAutoFit/>
          </a:bodyPr>
          <a:lstStyle/>
          <a:p>
            <a:pPr algn="ctr">
              <a:lnSpc>
                <a:spcPts val="14050"/>
              </a:lnSpc>
            </a:pPr>
            <a:r>
              <a:rPr lang="en-US" sz="10035" dirty="0" err="1">
                <a:solidFill>
                  <a:srgbClr val="FFFFFF"/>
                </a:solidFill>
                <a:latin typeface="Lilita One"/>
              </a:rPr>
              <a:t>Muchas</a:t>
            </a:r>
            <a:r>
              <a:rPr lang="en-US" sz="10035" dirty="0">
                <a:solidFill>
                  <a:srgbClr val="FFFFFF"/>
                </a:solidFill>
                <a:latin typeface="Lilita One"/>
              </a:rPr>
              <a:t> Gracias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895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7000"/>
            </a:blip>
            <a:stretch>
              <a:fillRect t="-38888" b="-38888"/>
            </a:stretch>
          </a:blipFill>
        </p:spPr>
        <p:txBody>
          <a:bodyPr/>
          <a:lstStyle/>
          <a:p>
            <a:endParaRPr lang="es-ES"/>
          </a:p>
        </p:txBody>
      </p:sp>
      <p:sp>
        <p:nvSpPr>
          <p:cNvPr id="3" name="AutoShape 3"/>
          <p:cNvSpPr/>
          <p:nvPr/>
        </p:nvSpPr>
        <p:spPr>
          <a:xfrm rot="-10800000">
            <a:off x="0" y="1075879"/>
            <a:ext cx="18288000" cy="0"/>
          </a:xfrm>
          <a:prstGeom prst="line">
            <a:avLst/>
          </a:prstGeom>
          <a:ln w="47625" cap="flat">
            <a:solidFill>
              <a:srgbClr val="D40303"/>
            </a:solidFill>
            <a:prstDash val="solid"/>
            <a:headEnd type="none" w="sm" len="sm"/>
            <a:tailEnd type="none" w="sm" len="sm"/>
          </a:ln>
        </p:spPr>
        <p:txBody>
          <a:bodyPr/>
          <a:lstStyle/>
          <a:p>
            <a:endParaRPr lang="es-ES"/>
          </a:p>
        </p:txBody>
      </p:sp>
      <p:sp>
        <p:nvSpPr>
          <p:cNvPr id="4" name="AutoShape 4"/>
          <p:cNvSpPr/>
          <p:nvPr/>
        </p:nvSpPr>
        <p:spPr>
          <a:xfrm rot="-10800000">
            <a:off x="0" y="851035"/>
            <a:ext cx="18288000" cy="0"/>
          </a:xfrm>
          <a:prstGeom prst="line">
            <a:avLst/>
          </a:prstGeom>
          <a:ln w="47625" cap="flat">
            <a:solidFill>
              <a:srgbClr val="D40303"/>
            </a:solidFill>
            <a:prstDash val="solid"/>
            <a:headEnd type="none" w="sm" len="sm"/>
            <a:tailEnd type="none" w="sm" len="sm"/>
          </a:ln>
        </p:spPr>
        <p:txBody>
          <a:bodyPr/>
          <a:lstStyle/>
          <a:p>
            <a:endParaRPr lang="es-ES"/>
          </a:p>
        </p:txBody>
      </p:sp>
      <p:sp>
        <p:nvSpPr>
          <p:cNvPr id="5" name="Freeform 5"/>
          <p:cNvSpPr/>
          <p:nvPr/>
        </p:nvSpPr>
        <p:spPr>
          <a:xfrm>
            <a:off x="3845292" y="2832027"/>
            <a:ext cx="10597416" cy="5125296"/>
          </a:xfrm>
          <a:custGeom>
            <a:avLst/>
            <a:gdLst/>
            <a:ahLst/>
            <a:cxnLst/>
            <a:rect l="l" t="t" r="r" b="b"/>
            <a:pathLst>
              <a:path w="10597416" h="5125296">
                <a:moveTo>
                  <a:pt x="0" y="0"/>
                </a:moveTo>
                <a:lnTo>
                  <a:pt x="10597416" y="0"/>
                </a:lnTo>
                <a:lnTo>
                  <a:pt x="10597416" y="5125296"/>
                </a:lnTo>
                <a:lnTo>
                  <a:pt x="0" y="5125296"/>
                </a:lnTo>
                <a:lnTo>
                  <a:pt x="0" y="0"/>
                </a:lnTo>
                <a:close/>
              </a:path>
            </a:pathLst>
          </a:custGeom>
          <a:blipFill>
            <a:blip r:embed="rId3">
              <a:alphaModFix amt="9999"/>
              <a:extLst>
                <a:ext uri="{96DAC541-7B7A-43D3-8B79-37D633B846F1}">
                  <asvg:svgBlip xmlns:asvg="http://schemas.microsoft.com/office/drawing/2016/SVG/main" r:embed="rId4"/>
                </a:ext>
              </a:extLst>
            </a:blip>
            <a:stretch>
              <a:fillRect/>
            </a:stretch>
          </a:blipFill>
        </p:spPr>
        <p:txBody>
          <a:bodyPr/>
          <a:lstStyle/>
          <a:p>
            <a:endParaRPr lang="es-ES"/>
          </a:p>
        </p:txBody>
      </p:sp>
      <p:sp>
        <p:nvSpPr>
          <p:cNvPr id="6" name="TextBox 6"/>
          <p:cNvSpPr txBox="1"/>
          <p:nvPr/>
        </p:nvSpPr>
        <p:spPr>
          <a:xfrm>
            <a:off x="3221905" y="2139177"/>
            <a:ext cx="11844190" cy="1611933"/>
          </a:xfrm>
          <a:prstGeom prst="rect">
            <a:avLst/>
          </a:prstGeom>
        </p:spPr>
        <p:txBody>
          <a:bodyPr lIns="0" tIns="0" rIns="0" bIns="0" rtlCol="0" anchor="t">
            <a:spAutoFit/>
          </a:bodyPr>
          <a:lstStyle/>
          <a:p>
            <a:pPr algn="ctr">
              <a:lnSpc>
                <a:spcPts val="13154"/>
              </a:lnSpc>
            </a:pPr>
            <a:r>
              <a:rPr lang="en-US" sz="9395" dirty="0">
                <a:solidFill>
                  <a:srgbClr val="003B6D"/>
                </a:solidFill>
                <a:latin typeface="Lilita One"/>
              </a:rPr>
              <a:t>ÍCARO</a:t>
            </a:r>
          </a:p>
        </p:txBody>
      </p:sp>
      <p:sp>
        <p:nvSpPr>
          <p:cNvPr id="7" name="TextBox 7"/>
          <p:cNvSpPr txBox="1"/>
          <p:nvPr/>
        </p:nvSpPr>
        <p:spPr>
          <a:xfrm>
            <a:off x="2014424" y="3987433"/>
            <a:ext cx="14774336" cy="3928511"/>
          </a:xfrm>
          <a:prstGeom prst="rect">
            <a:avLst/>
          </a:prstGeom>
        </p:spPr>
        <p:txBody>
          <a:bodyPr lIns="0" tIns="0" rIns="0" bIns="0" rtlCol="0" anchor="t">
            <a:spAutoFit/>
          </a:bodyPr>
          <a:lstStyle/>
          <a:p>
            <a:pPr algn="ctr">
              <a:lnSpc>
                <a:spcPts val="4358"/>
              </a:lnSpc>
            </a:pPr>
            <a:r>
              <a:rPr lang="en-US" sz="3113" dirty="0" err="1">
                <a:solidFill>
                  <a:srgbClr val="000000"/>
                </a:solidFill>
                <a:latin typeface="Balsamiq Sans"/>
              </a:rPr>
              <a:t>Ícaro</a:t>
            </a:r>
            <a:r>
              <a:rPr lang="en-US" sz="3113" dirty="0">
                <a:solidFill>
                  <a:srgbClr val="000000"/>
                </a:solidFill>
                <a:latin typeface="Balsamiq Sans"/>
              </a:rPr>
              <a:t> es </a:t>
            </a:r>
            <a:r>
              <a:rPr lang="en-US" sz="3113" dirty="0" err="1">
                <a:solidFill>
                  <a:srgbClr val="000000"/>
                </a:solidFill>
                <a:latin typeface="Balsamiq Sans"/>
              </a:rPr>
              <a:t>una</a:t>
            </a:r>
            <a:r>
              <a:rPr lang="en-US" sz="3113" dirty="0">
                <a:solidFill>
                  <a:srgbClr val="000000"/>
                </a:solidFill>
                <a:latin typeface="Balsamiq Sans"/>
              </a:rPr>
              <a:t> </a:t>
            </a:r>
            <a:r>
              <a:rPr lang="en-US" sz="3113" dirty="0" err="1">
                <a:solidFill>
                  <a:srgbClr val="000000"/>
                </a:solidFill>
                <a:latin typeface="Balsamiq Sans"/>
              </a:rPr>
              <a:t>aplicación</a:t>
            </a:r>
            <a:r>
              <a:rPr lang="en-US" sz="3113" dirty="0">
                <a:solidFill>
                  <a:srgbClr val="000000"/>
                </a:solidFill>
                <a:latin typeface="Balsamiq Sans"/>
              </a:rPr>
              <a:t> informática, que tanto la Universidad de Almería </a:t>
            </a:r>
            <a:r>
              <a:rPr lang="en-US" sz="3113" dirty="0" err="1">
                <a:solidFill>
                  <a:srgbClr val="000000"/>
                </a:solidFill>
                <a:latin typeface="Balsamiq Sans"/>
              </a:rPr>
              <a:t>como</a:t>
            </a:r>
            <a:r>
              <a:rPr lang="en-US" sz="3113" dirty="0">
                <a:solidFill>
                  <a:srgbClr val="000000"/>
                </a:solidFill>
                <a:latin typeface="Balsamiq Sans"/>
              </a:rPr>
              <a:t> </a:t>
            </a:r>
            <a:r>
              <a:rPr lang="en-US" sz="3113" dirty="0" err="1">
                <a:solidFill>
                  <a:srgbClr val="000000"/>
                </a:solidFill>
                <a:latin typeface="Balsamiq Sans"/>
              </a:rPr>
              <a:t>otras</a:t>
            </a:r>
            <a:r>
              <a:rPr lang="en-US" sz="3113" dirty="0">
                <a:solidFill>
                  <a:srgbClr val="000000"/>
                </a:solidFill>
                <a:latin typeface="Balsamiq Sans"/>
              </a:rPr>
              <a:t> </a:t>
            </a:r>
            <a:r>
              <a:rPr lang="en-US" sz="3113" dirty="0" err="1">
                <a:solidFill>
                  <a:srgbClr val="000000"/>
                </a:solidFill>
                <a:latin typeface="Balsamiq Sans"/>
              </a:rPr>
              <a:t>muchas</a:t>
            </a:r>
            <a:r>
              <a:rPr lang="en-US" sz="3113" dirty="0">
                <a:solidFill>
                  <a:srgbClr val="000000"/>
                </a:solidFill>
                <a:latin typeface="Balsamiq Sans"/>
              </a:rPr>
              <a:t> </a:t>
            </a:r>
            <a:r>
              <a:rPr lang="en-US" sz="3113" dirty="0" err="1">
                <a:solidFill>
                  <a:srgbClr val="000000"/>
                </a:solidFill>
                <a:latin typeface="Balsamiq Sans"/>
              </a:rPr>
              <a:t>Universidades</a:t>
            </a:r>
            <a:r>
              <a:rPr lang="en-US" sz="3113" dirty="0">
                <a:solidFill>
                  <a:srgbClr val="000000"/>
                </a:solidFill>
                <a:latin typeface="Balsamiq Sans"/>
              </a:rPr>
              <a:t>, </a:t>
            </a:r>
            <a:r>
              <a:rPr lang="en-US" sz="3113" dirty="0" err="1">
                <a:solidFill>
                  <a:srgbClr val="000000"/>
                </a:solidFill>
                <a:latin typeface="Balsamiq Sans"/>
              </a:rPr>
              <a:t>utilizan</a:t>
            </a:r>
            <a:r>
              <a:rPr lang="en-US" sz="3113" dirty="0">
                <a:solidFill>
                  <a:srgbClr val="000000"/>
                </a:solidFill>
                <a:latin typeface="Balsamiq Sans"/>
              </a:rPr>
              <a:t> para la </a:t>
            </a:r>
            <a:r>
              <a:rPr lang="en-US" sz="3113" dirty="0" err="1">
                <a:solidFill>
                  <a:srgbClr val="000000"/>
                </a:solidFill>
                <a:latin typeface="Balsamiq Sans"/>
              </a:rPr>
              <a:t>gestión</a:t>
            </a:r>
            <a:r>
              <a:rPr lang="en-US" sz="3113" dirty="0">
                <a:solidFill>
                  <a:srgbClr val="000000"/>
                </a:solidFill>
                <a:latin typeface="Balsamiq Sans"/>
              </a:rPr>
              <a:t> de las </a:t>
            </a:r>
            <a:r>
              <a:rPr lang="en-US" sz="3113" dirty="0" err="1">
                <a:solidFill>
                  <a:srgbClr val="000000"/>
                </a:solidFill>
                <a:latin typeface="Balsamiq Sans"/>
              </a:rPr>
              <a:t>prácticas</a:t>
            </a:r>
            <a:r>
              <a:rPr lang="en-US" sz="3113" dirty="0">
                <a:solidFill>
                  <a:srgbClr val="000000"/>
                </a:solidFill>
                <a:latin typeface="Balsamiq Sans"/>
              </a:rPr>
              <a:t> para sus </a:t>
            </a:r>
            <a:r>
              <a:rPr lang="en-US" sz="3113" dirty="0" err="1">
                <a:solidFill>
                  <a:srgbClr val="000000"/>
                </a:solidFill>
                <a:latin typeface="Balsamiq Sans"/>
              </a:rPr>
              <a:t>alumnos</a:t>
            </a:r>
            <a:r>
              <a:rPr lang="en-US" sz="3113" dirty="0">
                <a:solidFill>
                  <a:srgbClr val="000000"/>
                </a:solidFill>
                <a:latin typeface="Balsamiq Sans"/>
              </a:rPr>
              <a:t>/as.</a:t>
            </a:r>
          </a:p>
          <a:p>
            <a:pPr algn="ctr">
              <a:lnSpc>
                <a:spcPts val="4358"/>
              </a:lnSpc>
            </a:pPr>
            <a:r>
              <a:rPr lang="en-US" sz="3113" dirty="0">
                <a:solidFill>
                  <a:srgbClr val="000000"/>
                </a:solidFill>
                <a:latin typeface="Balsamiq Sans"/>
              </a:rPr>
              <a:t>Es un sistema de doble entrada </a:t>
            </a:r>
            <a:r>
              <a:rPr lang="en-US" sz="3113" dirty="0" err="1">
                <a:solidFill>
                  <a:srgbClr val="000000"/>
                </a:solidFill>
                <a:latin typeface="Balsamiq Sans"/>
              </a:rPr>
              <a:t>dónde</a:t>
            </a:r>
            <a:r>
              <a:rPr lang="en-US" sz="3113" dirty="0">
                <a:solidFill>
                  <a:srgbClr val="000000"/>
                </a:solidFill>
                <a:latin typeface="Balsamiq Sans"/>
              </a:rPr>
              <a:t>, </a:t>
            </a:r>
            <a:r>
              <a:rPr lang="en-US" sz="3113" dirty="0" err="1">
                <a:solidFill>
                  <a:srgbClr val="000000"/>
                </a:solidFill>
                <a:latin typeface="Balsamiq Sans"/>
              </a:rPr>
              <a:t>por</a:t>
            </a:r>
            <a:r>
              <a:rPr lang="en-US" sz="3113" dirty="0">
                <a:solidFill>
                  <a:srgbClr val="000000"/>
                </a:solidFill>
                <a:latin typeface="Balsamiq Sans"/>
              </a:rPr>
              <a:t> </a:t>
            </a:r>
            <a:r>
              <a:rPr lang="en-US" sz="3113" dirty="0" err="1">
                <a:solidFill>
                  <a:srgbClr val="000000"/>
                </a:solidFill>
                <a:latin typeface="Balsamiq Sans"/>
              </a:rPr>
              <a:t>una</a:t>
            </a:r>
            <a:r>
              <a:rPr lang="en-US" sz="3113" dirty="0">
                <a:solidFill>
                  <a:srgbClr val="000000"/>
                </a:solidFill>
                <a:latin typeface="Balsamiq Sans"/>
              </a:rPr>
              <a:t> </a:t>
            </a:r>
            <a:r>
              <a:rPr lang="en-US" sz="3113" dirty="0" err="1">
                <a:solidFill>
                  <a:srgbClr val="000000"/>
                </a:solidFill>
                <a:latin typeface="Balsamiq Sans"/>
              </a:rPr>
              <a:t>parte</a:t>
            </a:r>
            <a:r>
              <a:rPr lang="en-US" sz="3113" dirty="0">
                <a:solidFill>
                  <a:srgbClr val="000000"/>
                </a:solidFill>
                <a:latin typeface="Balsamiq Sans"/>
              </a:rPr>
              <a:t> </a:t>
            </a:r>
            <a:r>
              <a:rPr lang="en-US" sz="3113" dirty="0" err="1">
                <a:solidFill>
                  <a:srgbClr val="000000"/>
                </a:solidFill>
                <a:latin typeface="Balsamiq Sans"/>
              </a:rPr>
              <a:t>ingresa</a:t>
            </a:r>
            <a:r>
              <a:rPr lang="en-US" sz="3113" dirty="0">
                <a:solidFill>
                  <a:srgbClr val="000000"/>
                </a:solidFill>
                <a:latin typeface="Balsamiq Sans"/>
              </a:rPr>
              <a:t> </a:t>
            </a:r>
            <a:r>
              <a:rPr lang="en-US" sz="3113" dirty="0" err="1">
                <a:solidFill>
                  <a:srgbClr val="000000"/>
                </a:solidFill>
                <a:latin typeface="Balsamiq Sans"/>
              </a:rPr>
              <a:t>el</a:t>
            </a:r>
            <a:r>
              <a:rPr lang="en-US" sz="3113" dirty="0">
                <a:solidFill>
                  <a:srgbClr val="000000"/>
                </a:solidFill>
                <a:latin typeface="Balsamiq Sans"/>
              </a:rPr>
              <a:t> </a:t>
            </a:r>
            <a:r>
              <a:rPr lang="en-US" sz="3113" dirty="0" err="1">
                <a:solidFill>
                  <a:srgbClr val="000000"/>
                </a:solidFill>
                <a:latin typeface="Balsamiq Sans"/>
              </a:rPr>
              <a:t>estudiantado</a:t>
            </a:r>
            <a:r>
              <a:rPr lang="en-US" sz="3113" dirty="0">
                <a:solidFill>
                  <a:srgbClr val="000000"/>
                </a:solidFill>
                <a:latin typeface="Balsamiq Sans"/>
              </a:rPr>
              <a:t> y/o </a:t>
            </a:r>
            <a:r>
              <a:rPr lang="en-US" sz="3113" dirty="0" err="1">
                <a:solidFill>
                  <a:srgbClr val="000000"/>
                </a:solidFill>
                <a:latin typeface="Balsamiq Sans"/>
              </a:rPr>
              <a:t>demandantes</a:t>
            </a:r>
            <a:r>
              <a:rPr lang="en-US" sz="3113" dirty="0">
                <a:solidFill>
                  <a:srgbClr val="000000"/>
                </a:solidFill>
                <a:latin typeface="Balsamiq Sans"/>
              </a:rPr>
              <a:t> de </a:t>
            </a:r>
            <a:r>
              <a:rPr lang="en-US" sz="3113" dirty="0" err="1">
                <a:solidFill>
                  <a:srgbClr val="000000"/>
                </a:solidFill>
                <a:latin typeface="Balsamiq Sans"/>
              </a:rPr>
              <a:t>empleo</a:t>
            </a:r>
            <a:r>
              <a:rPr lang="en-US" sz="3113" dirty="0">
                <a:solidFill>
                  <a:srgbClr val="000000"/>
                </a:solidFill>
                <a:latin typeface="Balsamiq Sans"/>
              </a:rPr>
              <a:t>, y </a:t>
            </a:r>
            <a:r>
              <a:rPr lang="en-US" sz="3113" dirty="0" err="1">
                <a:solidFill>
                  <a:srgbClr val="000000"/>
                </a:solidFill>
                <a:latin typeface="Balsamiq Sans"/>
              </a:rPr>
              <a:t>por</a:t>
            </a:r>
            <a:r>
              <a:rPr lang="en-US" sz="3113" dirty="0">
                <a:solidFill>
                  <a:srgbClr val="000000"/>
                </a:solidFill>
                <a:latin typeface="Balsamiq Sans"/>
              </a:rPr>
              <a:t> </a:t>
            </a:r>
            <a:r>
              <a:rPr lang="en-US" sz="3113" dirty="0" err="1">
                <a:solidFill>
                  <a:srgbClr val="000000"/>
                </a:solidFill>
                <a:latin typeface="Balsamiq Sans"/>
              </a:rPr>
              <a:t>otra</a:t>
            </a:r>
            <a:r>
              <a:rPr lang="en-US" sz="3113" dirty="0">
                <a:solidFill>
                  <a:srgbClr val="000000"/>
                </a:solidFill>
                <a:latin typeface="Balsamiq Sans"/>
              </a:rPr>
              <a:t> las </a:t>
            </a:r>
            <a:r>
              <a:rPr lang="en-US" sz="3113" dirty="0" err="1">
                <a:solidFill>
                  <a:srgbClr val="000000"/>
                </a:solidFill>
                <a:latin typeface="Balsamiq Sans"/>
              </a:rPr>
              <a:t>empresas</a:t>
            </a:r>
            <a:r>
              <a:rPr lang="en-US" sz="3113" dirty="0">
                <a:solidFill>
                  <a:srgbClr val="000000"/>
                </a:solidFill>
                <a:latin typeface="Balsamiq Sans"/>
              </a:rPr>
              <a:t>/</a:t>
            </a:r>
            <a:r>
              <a:rPr lang="en-US" sz="3113" dirty="0" err="1">
                <a:solidFill>
                  <a:srgbClr val="000000"/>
                </a:solidFill>
                <a:latin typeface="Balsamiq Sans"/>
              </a:rPr>
              <a:t>organizaciones</a:t>
            </a:r>
            <a:r>
              <a:rPr lang="en-US" sz="3113" dirty="0">
                <a:solidFill>
                  <a:srgbClr val="000000"/>
                </a:solidFill>
                <a:latin typeface="Balsamiq Sans"/>
              </a:rPr>
              <a:t> con sus </a:t>
            </a:r>
            <a:r>
              <a:rPr lang="en-US" sz="3113" dirty="0" err="1">
                <a:solidFill>
                  <a:srgbClr val="000000"/>
                </a:solidFill>
                <a:latin typeface="Balsamiq Sans"/>
              </a:rPr>
              <a:t>ofertas</a:t>
            </a:r>
            <a:r>
              <a:rPr lang="en-US" sz="3113" dirty="0">
                <a:solidFill>
                  <a:srgbClr val="000000"/>
                </a:solidFill>
                <a:latin typeface="Balsamiq Sans"/>
              </a:rPr>
              <a:t>.</a:t>
            </a:r>
          </a:p>
          <a:p>
            <a:pPr algn="ctr">
              <a:lnSpc>
                <a:spcPts val="4358"/>
              </a:lnSpc>
            </a:pPr>
            <a:r>
              <a:rPr lang="en-US" sz="3113" dirty="0">
                <a:solidFill>
                  <a:srgbClr val="000000"/>
                </a:solidFill>
                <a:latin typeface="Balsamiq Sans"/>
              </a:rPr>
              <a:t>El sistema casa </a:t>
            </a:r>
            <a:r>
              <a:rPr lang="en-US" sz="3113" dirty="0" err="1">
                <a:solidFill>
                  <a:srgbClr val="000000"/>
                </a:solidFill>
                <a:latin typeface="Balsamiq Sans"/>
              </a:rPr>
              <a:t>oferta</a:t>
            </a:r>
            <a:r>
              <a:rPr lang="en-US" sz="3113" dirty="0">
                <a:solidFill>
                  <a:srgbClr val="000000"/>
                </a:solidFill>
                <a:latin typeface="Balsamiq Sans"/>
              </a:rPr>
              <a:t> y </a:t>
            </a:r>
            <a:r>
              <a:rPr lang="en-US" sz="3113" dirty="0" err="1">
                <a:solidFill>
                  <a:srgbClr val="000000"/>
                </a:solidFill>
                <a:latin typeface="Balsamiq Sans"/>
              </a:rPr>
              <a:t>demanda</a:t>
            </a:r>
            <a:r>
              <a:rPr lang="en-US" sz="3113" dirty="0">
                <a:solidFill>
                  <a:srgbClr val="000000"/>
                </a:solidFill>
                <a:latin typeface="Balsamiq Sans"/>
              </a:rPr>
              <a:t>. </a:t>
            </a:r>
          </a:p>
          <a:p>
            <a:pPr algn="ctr">
              <a:lnSpc>
                <a:spcPts val="4358"/>
              </a:lnSpc>
              <a:spcBef>
                <a:spcPct val="0"/>
              </a:spcBef>
            </a:pPr>
            <a:endParaRPr lang="en-US" sz="3113" dirty="0">
              <a:solidFill>
                <a:srgbClr val="000000"/>
              </a:solidFill>
              <a:latin typeface="Balsamiq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88011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lang="es-ES"/>
          </a:p>
        </p:txBody>
      </p:sp>
      <p:sp>
        <p:nvSpPr>
          <p:cNvPr id="3" name="Freeform 3"/>
          <p:cNvSpPr/>
          <p:nvPr/>
        </p:nvSpPr>
        <p:spPr>
          <a:xfrm>
            <a:off x="1028700" y="5425108"/>
            <a:ext cx="3698382" cy="3718665"/>
          </a:xfrm>
          <a:custGeom>
            <a:avLst/>
            <a:gdLst/>
            <a:ahLst/>
            <a:cxnLst/>
            <a:rect l="l" t="t" r="r" b="b"/>
            <a:pathLst>
              <a:path w="3698382" h="3718665">
                <a:moveTo>
                  <a:pt x="0" y="0"/>
                </a:moveTo>
                <a:lnTo>
                  <a:pt x="3698382" y="0"/>
                </a:lnTo>
                <a:lnTo>
                  <a:pt x="3698382" y="3718665"/>
                </a:lnTo>
                <a:lnTo>
                  <a:pt x="0" y="37186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4" name="AutoShape 4"/>
          <p:cNvSpPr/>
          <p:nvPr/>
        </p:nvSpPr>
        <p:spPr>
          <a:xfrm rot="-10800000">
            <a:off x="0" y="1075879"/>
            <a:ext cx="18288000" cy="0"/>
          </a:xfrm>
          <a:prstGeom prst="line">
            <a:avLst/>
          </a:prstGeom>
          <a:ln w="47625" cap="flat">
            <a:solidFill>
              <a:srgbClr val="FFFFFF"/>
            </a:solidFill>
            <a:prstDash val="solid"/>
            <a:headEnd type="none" w="sm" len="sm"/>
            <a:tailEnd type="none" w="sm" len="sm"/>
          </a:ln>
        </p:spPr>
        <p:txBody>
          <a:bodyPr/>
          <a:lstStyle/>
          <a:p>
            <a:endParaRPr lang="es-ES"/>
          </a:p>
        </p:txBody>
      </p:sp>
      <p:sp>
        <p:nvSpPr>
          <p:cNvPr id="5" name="AutoShape 5"/>
          <p:cNvSpPr/>
          <p:nvPr/>
        </p:nvSpPr>
        <p:spPr>
          <a:xfrm rot="-10800000">
            <a:off x="0" y="851035"/>
            <a:ext cx="18288000" cy="0"/>
          </a:xfrm>
          <a:prstGeom prst="line">
            <a:avLst/>
          </a:prstGeom>
          <a:ln w="47625" cap="flat">
            <a:solidFill>
              <a:srgbClr val="FFFFFF"/>
            </a:solidFill>
            <a:prstDash val="solid"/>
            <a:headEnd type="none" w="sm" len="sm"/>
            <a:tailEnd type="none" w="sm" len="sm"/>
          </a:ln>
        </p:spPr>
        <p:txBody>
          <a:bodyPr/>
          <a:lstStyle/>
          <a:p>
            <a:endParaRPr lang="es-ES"/>
          </a:p>
        </p:txBody>
      </p:sp>
      <p:sp>
        <p:nvSpPr>
          <p:cNvPr id="6" name="Freeform 6"/>
          <p:cNvSpPr/>
          <p:nvPr/>
        </p:nvSpPr>
        <p:spPr>
          <a:xfrm>
            <a:off x="5203152" y="5425108"/>
            <a:ext cx="3698382" cy="3718665"/>
          </a:xfrm>
          <a:custGeom>
            <a:avLst/>
            <a:gdLst/>
            <a:ahLst/>
            <a:cxnLst/>
            <a:rect l="l" t="t" r="r" b="b"/>
            <a:pathLst>
              <a:path w="3698382" h="3718665">
                <a:moveTo>
                  <a:pt x="0" y="0"/>
                </a:moveTo>
                <a:lnTo>
                  <a:pt x="3698381" y="0"/>
                </a:lnTo>
                <a:lnTo>
                  <a:pt x="3698381" y="3718665"/>
                </a:lnTo>
                <a:lnTo>
                  <a:pt x="0" y="37186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7" name="Freeform 7"/>
          <p:cNvSpPr/>
          <p:nvPr/>
        </p:nvSpPr>
        <p:spPr>
          <a:xfrm>
            <a:off x="9382035" y="5425108"/>
            <a:ext cx="3698382" cy="3718665"/>
          </a:xfrm>
          <a:custGeom>
            <a:avLst/>
            <a:gdLst/>
            <a:ahLst/>
            <a:cxnLst/>
            <a:rect l="l" t="t" r="r" b="b"/>
            <a:pathLst>
              <a:path w="3698382" h="3718665">
                <a:moveTo>
                  <a:pt x="0" y="0"/>
                </a:moveTo>
                <a:lnTo>
                  <a:pt x="3698382" y="0"/>
                </a:lnTo>
                <a:lnTo>
                  <a:pt x="3698382" y="3718665"/>
                </a:lnTo>
                <a:lnTo>
                  <a:pt x="0" y="37186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8" name="Freeform 8"/>
          <p:cNvSpPr/>
          <p:nvPr/>
        </p:nvSpPr>
        <p:spPr>
          <a:xfrm>
            <a:off x="13560918" y="5425108"/>
            <a:ext cx="3698382" cy="3718665"/>
          </a:xfrm>
          <a:custGeom>
            <a:avLst/>
            <a:gdLst/>
            <a:ahLst/>
            <a:cxnLst/>
            <a:rect l="l" t="t" r="r" b="b"/>
            <a:pathLst>
              <a:path w="3698382" h="3718665">
                <a:moveTo>
                  <a:pt x="0" y="0"/>
                </a:moveTo>
                <a:lnTo>
                  <a:pt x="3698382" y="0"/>
                </a:lnTo>
                <a:lnTo>
                  <a:pt x="3698382" y="3718665"/>
                </a:lnTo>
                <a:lnTo>
                  <a:pt x="0" y="37186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ES"/>
          </a:p>
        </p:txBody>
      </p:sp>
      <p:sp>
        <p:nvSpPr>
          <p:cNvPr id="9" name="Freeform 9"/>
          <p:cNvSpPr/>
          <p:nvPr/>
        </p:nvSpPr>
        <p:spPr>
          <a:xfrm rot="-10800000" flipH="1">
            <a:off x="5633437" y="2454264"/>
            <a:ext cx="7315200" cy="1889945"/>
          </a:xfrm>
          <a:custGeom>
            <a:avLst/>
            <a:gdLst/>
            <a:ahLst/>
            <a:cxnLst/>
            <a:rect l="l" t="t" r="r" b="b"/>
            <a:pathLst>
              <a:path w="7315200" h="1889945">
                <a:moveTo>
                  <a:pt x="7315200" y="0"/>
                </a:moveTo>
                <a:lnTo>
                  <a:pt x="0" y="0"/>
                </a:lnTo>
                <a:lnTo>
                  <a:pt x="0" y="1889945"/>
                </a:lnTo>
                <a:lnTo>
                  <a:pt x="7315200" y="1889945"/>
                </a:lnTo>
                <a:lnTo>
                  <a:pt x="731520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ES"/>
          </a:p>
        </p:txBody>
      </p:sp>
      <p:sp>
        <p:nvSpPr>
          <p:cNvPr id="10" name="Freeform 10"/>
          <p:cNvSpPr/>
          <p:nvPr/>
        </p:nvSpPr>
        <p:spPr>
          <a:xfrm rot="1473418">
            <a:off x="2898809" y="2967821"/>
            <a:ext cx="2090993" cy="2844889"/>
          </a:xfrm>
          <a:custGeom>
            <a:avLst/>
            <a:gdLst/>
            <a:ahLst/>
            <a:cxnLst/>
            <a:rect l="l" t="t" r="r" b="b"/>
            <a:pathLst>
              <a:path w="2090993" h="2844889">
                <a:moveTo>
                  <a:pt x="0" y="0"/>
                </a:moveTo>
                <a:lnTo>
                  <a:pt x="2090993" y="0"/>
                </a:lnTo>
                <a:lnTo>
                  <a:pt x="2090993" y="2844889"/>
                </a:lnTo>
                <a:lnTo>
                  <a:pt x="0" y="28448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1" name="Freeform 11"/>
          <p:cNvSpPr/>
          <p:nvPr/>
        </p:nvSpPr>
        <p:spPr>
          <a:xfrm rot="-1038979" flipH="1">
            <a:off x="13348917" y="2750453"/>
            <a:ext cx="2090993" cy="2844889"/>
          </a:xfrm>
          <a:custGeom>
            <a:avLst/>
            <a:gdLst/>
            <a:ahLst/>
            <a:cxnLst/>
            <a:rect l="l" t="t" r="r" b="b"/>
            <a:pathLst>
              <a:path w="2090993" h="2844889">
                <a:moveTo>
                  <a:pt x="2090993" y="0"/>
                </a:moveTo>
                <a:lnTo>
                  <a:pt x="0" y="0"/>
                </a:lnTo>
                <a:lnTo>
                  <a:pt x="0" y="2844889"/>
                </a:lnTo>
                <a:lnTo>
                  <a:pt x="2090993" y="2844889"/>
                </a:lnTo>
                <a:lnTo>
                  <a:pt x="209099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
          </a:p>
        </p:txBody>
      </p:sp>
      <p:sp>
        <p:nvSpPr>
          <p:cNvPr id="12" name="Freeform 12"/>
          <p:cNvSpPr/>
          <p:nvPr/>
        </p:nvSpPr>
        <p:spPr>
          <a:xfrm rot="1855761">
            <a:off x="10720673" y="4366876"/>
            <a:ext cx="1516424" cy="1168561"/>
          </a:xfrm>
          <a:custGeom>
            <a:avLst/>
            <a:gdLst/>
            <a:ahLst/>
            <a:cxnLst/>
            <a:rect l="l" t="t" r="r" b="b"/>
            <a:pathLst>
              <a:path w="1516424" h="1168561">
                <a:moveTo>
                  <a:pt x="0" y="0"/>
                </a:moveTo>
                <a:lnTo>
                  <a:pt x="1516424" y="0"/>
                </a:lnTo>
                <a:lnTo>
                  <a:pt x="1516424" y="1168561"/>
                </a:lnTo>
                <a:lnTo>
                  <a:pt x="0" y="1168561"/>
                </a:lnTo>
                <a:lnTo>
                  <a:pt x="0" y="0"/>
                </a:lnTo>
                <a:close/>
              </a:path>
            </a:pathLst>
          </a:custGeom>
          <a:blipFill>
            <a:blip r:embed="rId9">
              <a:extLst>
                <a:ext uri="{96DAC541-7B7A-43D3-8B79-37D633B846F1}">
                  <asvg:svgBlip xmlns:asvg="http://schemas.microsoft.com/office/drawing/2016/SVG/main" r:embed="rId10"/>
                </a:ext>
              </a:extLst>
            </a:blip>
            <a:stretch>
              <a:fillRect l="-37607"/>
            </a:stretch>
          </a:blipFill>
        </p:spPr>
        <p:txBody>
          <a:bodyPr/>
          <a:lstStyle/>
          <a:p>
            <a:endParaRPr lang="es-ES"/>
          </a:p>
        </p:txBody>
      </p:sp>
      <p:sp>
        <p:nvSpPr>
          <p:cNvPr id="13" name="TextBox 13"/>
          <p:cNvSpPr txBox="1"/>
          <p:nvPr/>
        </p:nvSpPr>
        <p:spPr>
          <a:xfrm>
            <a:off x="4982120" y="1253782"/>
            <a:ext cx="8805706" cy="1277016"/>
          </a:xfrm>
          <a:prstGeom prst="rect">
            <a:avLst/>
          </a:prstGeom>
        </p:spPr>
        <p:txBody>
          <a:bodyPr lIns="0" tIns="0" rIns="0" bIns="0" rtlCol="0" anchor="t">
            <a:spAutoFit/>
          </a:bodyPr>
          <a:lstStyle/>
          <a:p>
            <a:pPr algn="ctr">
              <a:lnSpc>
                <a:spcPts val="5200"/>
              </a:lnSpc>
            </a:pPr>
            <a:r>
              <a:rPr lang="en-US" sz="3714" dirty="0">
                <a:solidFill>
                  <a:srgbClr val="FFFFFF"/>
                </a:solidFill>
                <a:latin typeface="Lilita One"/>
              </a:rPr>
              <a:t>SERVICIO DE EMPLEABILIDAD Y POLÍTICAS SOCIALES</a:t>
            </a:r>
          </a:p>
        </p:txBody>
      </p:sp>
      <p:sp>
        <p:nvSpPr>
          <p:cNvPr id="14" name="TextBox 14"/>
          <p:cNvSpPr txBox="1"/>
          <p:nvPr/>
        </p:nvSpPr>
        <p:spPr>
          <a:xfrm>
            <a:off x="5456904" y="2867837"/>
            <a:ext cx="7877265" cy="2204706"/>
          </a:xfrm>
          <a:prstGeom prst="rect">
            <a:avLst/>
          </a:prstGeom>
        </p:spPr>
        <p:txBody>
          <a:bodyPr lIns="0" tIns="0" rIns="0" bIns="0" rtlCol="0" anchor="t">
            <a:spAutoFit/>
          </a:bodyPr>
          <a:lstStyle/>
          <a:p>
            <a:pPr algn="ctr">
              <a:lnSpc>
                <a:spcPts val="5796"/>
              </a:lnSpc>
            </a:pPr>
            <a:r>
              <a:rPr lang="en-US" sz="3600" dirty="0">
                <a:solidFill>
                  <a:srgbClr val="000000"/>
                </a:solidFill>
                <a:latin typeface="Balsamiq Sans"/>
              </a:rPr>
              <a:t>PROGRAMAS DE PRÁCTICAS Y EMPLEO</a:t>
            </a:r>
          </a:p>
          <a:p>
            <a:pPr algn="ctr">
              <a:lnSpc>
                <a:spcPts val="5796"/>
              </a:lnSpc>
              <a:spcBef>
                <a:spcPct val="0"/>
              </a:spcBef>
            </a:pPr>
            <a:r>
              <a:rPr lang="en-US" sz="4140" dirty="0">
                <a:solidFill>
                  <a:schemeClr val="bg1"/>
                </a:solidFill>
                <a:latin typeface="Balsamiq Sans"/>
              </a:rPr>
              <a:t>UAL</a:t>
            </a:r>
          </a:p>
        </p:txBody>
      </p:sp>
      <p:sp>
        <p:nvSpPr>
          <p:cNvPr id="15" name="TextBox 15"/>
          <p:cNvSpPr txBox="1"/>
          <p:nvPr/>
        </p:nvSpPr>
        <p:spPr>
          <a:xfrm>
            <a:off x="1529815" y="6061404"/>
            <a:ext cx="2696152" cy="1908883"/>
          </a:xfrm>
          <a:prstGeom prst="rect">
            <a:avLst/>
          </a:prstGeom>
        </p:spPr>
        <p:txBody>
          <a:bodyPr lIns="0" tIns="0" rIns="0" bIns="0" rtlCol="0" anchor="t">
            <a:spAutoFit/>
          </a:bodyPr>
          <a:lstStyle/>
          <a:p>
            <a:pPr algn="ctr">
              <a:lnSpc>
                <a:spcPts val="3801"/>
              </a:lnSpc>
            </a:pPr>
            <a:r>
              <a:rPr lang="en-US" sz="2715" dirty="0" err="1">
                <a:solidFill>
                  <a:srgbClr val="000000"/>
                </a:solidFill>
                <a:latin typeface="Balsamiq Sans"/>
              </a:rPr>
              <a:t>Prácticas</a:t>
            </a:r>
            <a:r>
              <a:rPr lang="en-US" sz="2715" dirty="0">
                <a:solidFill>
                  <a:srgbClr val="000000"/>
                </a:solidFill>
                <a:latin typeface="Balsamiq Sans"/>
              </a:rPr>
              <a:t> </a:t>
            </a:r>
            <a:r>
              <a:rPr lang="en-US" sz="2715" dirty="0" err="1">
                <a:solidFill>
                  <a:srgbClr val="000000"/>
                </a:solidFill>
                <a:latin typeface="Balsamiq Sans"/>
              </a:rPr>
              <a:t>extracurriculares</a:t>
            </a:r>
            <a:endParaRPr lang="en-US" sz="2715" dirty="0">
              <a:solidFill>
                <a:srgbClr val="000000"/>
              </a:solidFill>
              <a:latin typeface="Balsamiq Sans"/>
            </a:endParaRPr>
          </a:p>
          <a:p>
            <a:pPr algn="ctr">
              <a:lnSpc>
                <a:spcPts val="3801"/>
              </a:lnSpc>
              <a:spcBef>
                <a:spcPct val="0"/>
              </a:spcBef>
            </a:pPr>
            <a:r>
              <a:rPr lang="en-US" sz="2715" dirty="0">
                <a:solidFill>
                  <a:srgbClr val="000000"/>
                </a:solidFill>
                <a:latin typeface="Balsamiq Sans"/>
              </a:rPr>
              <a:t>y </a:t>
            </a:r>
            <a:r>
              <a:rPr lang="en-US" sz="2715" dirty="0" err="1">
                <a:solidFill>
                  <a:srgbClr val="000000"/>
                </a:solidFill>
                <a:latin typeface="Balsamiq Sans"/>
              </a:rPr>
              <a:t>Programas</a:t>
            </a:r>
            <a:r>
              <a:rPr lang="en-US" sz="2715" dirty="0">
                <a:solidFill>
                  <a:srgbClr val="000000"/>
                </a:solidFill>
                <a:latin typeface="Balsamiq Sans"/>
              </a:rPr>
              <a:t> </a:t>
            </a:r>
            <a:r>
              <a:rPr lang="en-US" sz="2715" dirty="0" err="1">
                <a:solidFill>
                  <a:srgbClr val="000000"/>
                </a:solidFill>
                <a:latin typeface="Balsamiq Sans"/>
              </a:rPr>
              <a:t>duales</a:t>
            </a:r>
            <a:r>
              <a:rPr lang="en-US" sz="2715" dirty="0">
                <a:solidFill>
                  <a:srgbClr val="000000"/>
                </a:solidFill>
                <a:latin typeface="Balsamiq Sans"/>
              </a:rPr>
              <a:t> </a:t>
            </a:r>
          </a:p>
        </p:txBody>
      </p:sp>
      <p:sp>
        <p:nvSpPr>
          <p:cNvPr id="16" name="TextBox 16"/>
          <p:cNvSpPr txBox="1"/>
          <p:nvPr/>
        </p:nvSpPr>
        <p:spPr>
          <a:xfrm>
            <a:off x="5902517" y="6061404"/>
            <a:ext cx="2413631" cy="948533"/>
          </a:xfrm>
          <a:prstGeom prst="rect">
            <a:avLst/>
          </a:prstGeom>
        </p:spPr>
        <p:txBody>
          <a:bodyPr lIns="0" tIns="0" rIns="0" bIns="0" rtlCol="0" anchor="t">
            <a:spAutoFit/>
          </a:bodyPr>
          <a:lstStyle/>
          <a:p>
            <a:pPr algn="ctr">
              <a:lnSpc>
                <a:spcPts val="3801"/>
              </a:lnSpc>
            </a:pPr>
            <a:r>
              <a:rPr lang="en-US" sz="2715">
                <a:solidFill>
                  <a:srgbClr val="000000"/>
                </a:solidFill>
                <a:latin typeface="Balsamiq Sans"/>
              </a:rPr>
              <a:t>Orientación</a:t>
            </a:r>
          </a:p>
          <a:p>
            <a:pPr algn="ctr">
              <a:lnSpc>
                <a:spcPts val="3801"/>
              </a:lnSpc>
              <a:spcBef>
                <a:spcPct val="0"/>
              </a:spcBef>
            </a:pPr>
            <a:r>
              <a:rPr lang="en-US" sz="2715">
                <a:solidFill>
                  <a:srgbClr val="000000"/>
                </a:solidFill>
                <a:latin typeface="Balsamiq Sans"/>
              </a:rPr>
              <a:t>Profesional</a:t>
            </a:r>
          </a:p>
        </p:txBody>
      </p:sp>
      <p:sp>
        <p:nvSpPr>
          <p:cNvPr id="17" name="TextBox 17"/>
          <p:cNvSpPr txBox="1"/>
          <p:nvPr/>
        </p:nvSpPr>
        <p:spPr>
          <a:xfrm>
            <a:off x="10015958" y="6061404"/>
            <a:ext cx="2596438" cy="468358"/>
          </a:xfrm>
          <a:prstGeom prst="rect">
            <a:avLst/>
          </a:prstGeom>
        </p:spPr>
        <p:txBody>
          <a:bodyPr lIns="0" tIns="0" rIns="0" bIns="0" rtlCol="0" anchor="t">
            <a:spAutoFit/>
          </a:bodyPr>
          <a:lstStyle/>
          <a:p>
            <a:pPr algn="ctr">
              <a:lnSpc>
                <a:spcPts val="3801"/>
              </a:lnSpc>
              <a:spcBef>
                <a:spcPct val="0"/>
              </a:spcBef>
            </a:pPr>
            <a:r>
              <a:rPr lang="en-US" sz="2715">
                <a:solidFill>
                  <a:srgbClr val="000000"/>
                </a:solidFill>
                <a:latin typeface="Balsamiq Sans"/>
              </a:rPr>
              <a:t>Emprendimiento</a:t>
            </a:r>
          </a:p>
        </p:txBody>
      </p:sp>
      <p:sp>
        <p:nvSpPr>
          <p:cNvPr id="18" name="TextBox 18"/>
          <p:cNvSpPr txBox="1"/>
          <p:nvPr/>
        </p:nvSpPr>
        <p:spPr>
          <a:xfrm>
            <a:off x="14203294" y="6061404"/>
            <a:ext cx="2413631" cy="948533"/>
          </a:xfrm>
          <a:prstGeom prst="rect">
            <a:avLst/>
          </a:prstGeom>
        </p:spPr>
        <p:txBody>
          <a:bodyPr lIns="0" tIns="0" rIns="0" bIns="0" rtlCol="0" anchor="t">
            <a:spAutoFit/>
          </a:bodyPr>
          <a:lstStyle/>
          <a:p>
            <a:pPr algn="ctr">
              <a:lnSpc>
                <a:spcPts val="3801"/>
              </a:lnSpc>
              <a:spcBef>
                <a:spcPct val="0"/>
              </a:spcBef>
            </a:pPr>
            <a:r>
              <a:rPr lang="en-US" sz="2715">
                <a:solidFill>
                  <a:srgbClr val="000000"/>
                </a:solidFill>
                <a:latin typeface="Balsamiq Sans"/>
              </a:rPr>
              <a:t>Agencia de colocación</a:t>
            </a:r>
          </a:p>
        </p:txBody>
      </p:sp>
      <p:sp>
        <p:nvSpPr>
          <p:cNvPr id="19" name="Freeform 19"/>
          <p:cNvSpPr/>
          <p:nvPr/>
        </p:nvSpPr>
        <p:spPr>
          <a:xfrm rot="-1995921" flipH="1">
            <a:off x="6676006" y="4366876"/>
            <a:ext cx="1516424" cy="1168561"/>
          </a:xfrm>
          <a:custGeom>
            <a:avLst/>
            <a:gdLst/>
            <a:ahLst/>
            <a:cxnLst/>
            <a:rect l="l" t="t" r="r" b="b"/>
            <a:pathLst>
              <a:path w="1516424" h="1168561">
                <a:moveTo>
                  <a:pt x="1516423" y="0"/>
                </a:moveTo>
                <a:lnTo>
                  <a:pt x="0" y="0"/>
                </a:lnTo>
                <a:lnTo>
                  <a:pt x="0" y="1168561"/>
                </a:lnTo>
                <a:lnTo>
                  <a:pt x="1516423" y="1168561"/>
                </a:lnTo>
                <a:lnTo>
                  <a:pt x="1516423" y="0"/>
                </a:lnTo>
                <a:close/>
              </a:path>
            </a:pathLst>
          </a:custGeom>
          <a:blipFill>
            <a:blip r:embed="rId9">
              <a:extLst>
                <a:ext uri="{96DAC541-7B7A-43D3-8B79-37D633B846F1}">
                  <asvg:svgBlip xmlns:asvg="http://schemas.microsoft.com/office/drawing/2016/SVG/main" r:embed="rId10"/>
                </a:ext>
              </a:extLst>
            </a:blip>
            <a:stretch>
              <a:fillRect l="-37607"/>
            </a:stretch>
          </a:blipFill>
        </p:spPr>
        <p:txBody>
          <a:bodyPr/>
          <a:lstStyle/>
          <a:p>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E23B30-AEEB-14FF-6597-530672E6C67C}"/>
              </a:ext>
            </a:extLst>
          </p:cNvPr>
          <p:cNvSpPr txBox="1"/>
          <p:nvPr/>
        </p:nvSpPr>
        <p:spPr>
          <a:xfrm>
            <a:off x="723900" y="571500"/>
            <a:ext cx="16840200" cy="7609263"/>
          </a:xfrm>
          <a:prstGeom prst="rect">
            <a:avLst/>
          </a:prstGeom>
          <a:noFill/>
        </p:spPr>
        <p:txBody>
          <a:bodyPr wrap="square" rtlCol="0">
            <a:spAutoFit/>
          </a:bodyPr>
          <a:lstStyle/>
          <a:p>
            <a:pPr algn="ctr"/>
            <a:r>
              <a:rPr lang="es-ES" sz="8800" dirty="0">
                <a:solidFill>
                  <a:srgbClr val="003B6D"/>
                </a:solidFill>
                <a:latin typeface="Lilita One"/>
              </a:rPr>
              <a:t>FORMAS DE ACCEDER A ICARO</a:t>
            </a:r>
          </a:p>
          <a:p>
            <a:pPr algn="just"/>
            <a:endParaRPr lang="es-ES" sz="8800" dirty="0">
              <a:solidFill>
                <a:srgbClr val="003B6D"/>
              </a:solidFill>
              <a:latin typeface="Lilita One"/>
            </a:endParaRPr>
          </a:p>
          <a:p>
            <a:r>
              <a:rPr lang="es-ES" sz="3906" dirty="0">
                <a:solidFill>
                  <a:srgbClr val="D40303"/>
                </a:solidFill>
                <a:latin typeface="Balsamiq Sans"/>
              </a:rPr>
              <a:t>A TRAVÉS DE </a:t>
            </a:r>
            <a:r>
              <a:rPr lang="es-ES" sz="3906" u="sng" dirty="0">
                <a:solidFill>
                  <a:srgbClr val="D40303"/>
                </a:solidFill>
                <a:latin typeface="Balsamiq Sans"/>
              </a:rPr>
              <a:t>CAMPUS VIRTUAL</a:t>
            </a:r>
            <a:r>
              <a:rPr lang="es-ES" sz="3906" dirty="0">
                <a:solidFill>
                  <a:srgbClr val="D40303"/>
                </a:solidFill>
                <a:latin typeface="Balsamiq Sans"/>
              </a:rPr>
              <a:t>: </a:t>
            </a:r>
            <a:r>
              <a:rPr lang="es-ES" sz="3906" dirty="0">
                <a:solidFill>
                  <a:srgbClr val="000000"/>
                </a:solidFill>
                <a:latin typeface="Balsamiq Sans"/>
              </a:rPr>
              <a:t>Debes utilizar las </a:t>
            </a:r>
            <a:r>
              <a:rPr lang="es-ES" sz="3906" b="1" dirty="0">
                <a:solidFill>
                  <a:srgbClr val="000000"/>
                </a:solidFill>
                <a:latin typeface="Balsamiq Sans"/>
              </a:rPr>
              <a:t>claves de campus</a:t>
            </a:r>
            <a:r>
              <a:rPr lang="es-ES" sz="3906" dirty="0">
                <a:solidFill>
                  <a:srgbClr val="000000"/>
                </a:solidFill>
                <a:latin typeface="Balsamiq Sans"/>
              </a:rPr>
              <a:t>. Cuando finalices tu relación como estudiante de la </a:t>
            </a:r>
            <a:r>
              <a:rPr lang="es-ES" sz="3906" dirty="0" err="1">
                <a:solidFill>
                  <a:srgbClr val="000000"/>
                </a:solidFill>
                <a:latin typeface="Balsamiq Sans"/>
              </a:rPr>
              <a:t>Ual</a:t>
            </a:r>
            <a:r>
              <a:rPr lang="es-ES" sz="3906" dirty="0">
                <a:solidFill>
                  <a:srgbClr val="000000"/>
                </a:solidFill>
                <a:latin typeface="Balsamiq Sans"/>
              </a:rPr>
              <a:t>, esas claves caducan por lo que debes cambiarlas antes de su caducidad y entrar a través de un navegador en las sucesivas ocasiones.</a:t>
            </a:r>
          </a:p>
          <a:p>
            <a:endParaRPr lang="es-ES" sz="3906" dirty="0">
              <a:solidFill>
                <a:srgbClr val="000000"/>
              </a:solidFill>
              <a:latin typeface="Balsamiq Sans"/>
            </a:endParaRPr>
          </a:p>
          <a:p>
            <a:endParaRPr lang="es-ES" sz="3906" dirty="0">
              <a:solidFill>
                <a:srgbClr val="000000"/>
              </a:solidFill>
              <a:latin typeface="Balsamiq Sans"/>
            </a:endParaRPr>
          </a:p>
          <a:p>
            <a:r>
              <a:rPr lang="es-ES" sz="3906" dirty="0">
                <a:solidFill>
                  <a:srgbClr val="D40303"/>
                </a:solidFill>
                <a:latin typeface="Balsamiq Sans"/>
              </a:rPr>
              <a:t>A TRAVÉS DE UN </a:t>
            </a:r>
            <a:r>
              <a:rPr lang="es-ES" sz="3906" u="sng" dirty="0">
                <a:solidFill>
                  <a:srgbClr val="D40303"/>
                </a:solidFill>
                <a:latin typeface="Balsamiq Sans"/>
              </a:rPr>
              <a:t>NAVEGADOR</a:t>
            </a:r>
            <a:r>
              <a:rPr lang="es-ES" sz="3906" dirty="0">
                <a:solidFill>
                  <a:srgbClr val="D40303"/>
                </a:solidFill>
                <a:latin typeface="Balsamiq Sans"/>
              </a:rPr>
              <a:t>: </a:t>
            </a:r>
            <a:r>
              <a:rPr lang="es-ES" sz="3906" dirty="0">
                <a:solidFill>
                  <a:srgbClr val="000000"/>
                </a:solidFill>
                <a:latin typeface="Balsamiq Sans"/>
              </a:rPr>
              <a:t>debes poner un </a:t>
            </a:r>
            <a:r>
              <a:rPr lang="es-ES" sz="3906" b="1" dirty="0">
                <a:solidFill>
                  <a:srgbClr val="000000"/>
                </a:solidFill>
                <a:latin typeface="Balsamiq Sans"/>
              </a:rPr>
              <a:t>usuario y contraseña </a:t>
            </a:r>
            <a:r>
              <a:rPr lang="es-ES" sz="3906" dirty="0">
                <a:solidFill>
                  <a:srgbClr val="000000"/>
                </a:solidFill>
                <a:latin typeface="Balsamiq Sans"/>
              </a:rPr>
              <a:t>(el que tú elijas)</a:t>
            </a:r>
          </a:p>
        </p:txBody>
      </p:sp>
    </p:spTree>
    <p:extLst>
      <p:ext uri="{BB962C8B-B14F-4D97-AF65-F5344CB8AC3E}">
        <p14:creationId xmlns:p14="http://schemas.microsoft.com/office/powerpoint/2010/main" val="244399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256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7000"/>
            </a:blip>
            <a:stretch>
              <a:fillRect t="-38888" b="-38888"/>
            </a:stretch>
          </a:blipFill>
        </p:spPr>
        <p:txBody>
          <a:bodyPr/>
          <a:lstStyle/>
          <a:p>
            <a:endParaRPr lang="es-ES"/>
          </a:p>
        </p:txBody>
      </p:sp>
      <p:sp>
        <p:nvSpPr>
          <p:cNvPr id="3" name="Freeform 3"/>
          <p:cNvSpPr/>
          <p:nvPr/>
        </p:nvSpPr>
        <p:spPr>
          <a:xfrm>
            <a:off x="1941993" y="1248395"/>
            <a:ext cx="15201541" cy="7247905"/>
          </a:xfrm>
          <a:custGeom>
            <a:avLst/>
            <a:gdLst/>
            <a:ahLst/>
            <a:cxnLst/>
            <a:rect l="l" t="t" r="r" b="b"/>
            <a:pathLst>
              <a:path w="15201541" h="8038781">
                <a:moveTo>
                  <a:pt x="0" y="0"/>
                </a:moveTo>
                <a:lnTo>
                  <a:pt x="15201540" y="0"/>
                </a:lnTo>
                <a:lnTo>
                  <a:pt x="15201540" y="8038781"/>
                </a:lnTo>
                <a:lnTo>
                  <a:pt x="0" y="8038781"/>
                </a:lnTo>
                <a:lnTo>
                  <a:pt x="0" y="0"/>
                </a:lnTo>
                <a:close/>
              </a:path>
            </a:pathLst>
          </a:custGeom>
          <a:blipFill>
            <a:blip r:embed="rId3"/>
            <a:stretch>
              <a:fillRect/>
            </a:stretch>
          </a:blipFill>
        </p:spPr>
        <p:txBody>
          <a:bodyPr/>
          <a:lstStyle/>
          <a:p>
            <a:endParaRPr lang="es-ES"/>
          </a:p>
        </p:txBody>
      </p:sp>
      <p:sp>
        <p:nvSpPr>
          <p:cNvPr id="4" name="Freeform 4"/>
          <p:cNvSpPr/>
          <p:nvPr/>
        </p:nvSpPr>
        <p:spPr>
          <a:xfrm>
            <a:off x="9677400" y="2781300"/>
            <a:ext cx="2074616" cy="1093596"/>
          </a:xfrm>
          <a:custGeom>
            <a:avLst/>
            <a:gdLst/>
            <a:ahLst/>
            <a:cxnLst/>
            <a:rect l="l" t="t" r="r" b="b"/>
            <a:pathLst>
              <a:path w="2074616" h="1093596">
                <a:moveTo>
                  <a:pt x="0" y="0"/>
                </a:moveTo>
                <a:lnTo>
                  <a:pt x="2074616" y="0"/>
                </a:lnTo>
                <a:lnTo>
                  <a:pt x="2074616" y="1093596"/>
                </a:lnTo>
                <a:lnTo>
                  <a:pt x="0" y="1093596"/>
                </a:lnTo>
                <a:lnTo>
                  <a:pt x="0" y="0"/>
                </a:lnTo>
                <a:close/>
              </a:path>
            </a:pathLst>
          </a:custGeom>
          <a:blipFill>
            <a:blip r:embed="rId4"/>
            <a:stretch>
              <a:fillRect/>
            </a:stretch>
          </a:blipFill>
        </p:spPr>
        <p:txBody>
          <a:bodyPr/>
          <a:lstStyle/>
          <a:p>
            <a:endParaRPr lang="es-ES"/>
          </a:p>
        </p:txBody>
      </p:sp>
      <p:sp>
        <p:nvSpPr>
          <p:cNvPr id="5" name="TextBox 5"/>
          <p:cNvSpPr txBox="1"/>
          <p:nvPr/>
        </p:nvSpPr>
        <p:spPr>
          <a:xfrm>
            <a:off x="0" y="65496"/>
            <a:ext cx="18128377" cy="915315"/>
          </a:xfrm>
          <a:prstGeom prst="rect">
            <a:avLst/>
          </a:prstGeom>
        </p:spPr>
        <p:txBody>
          <a:bodyPr lIns="0" tIns="0" rIns="0" bIns="0" rtlCol="0" anchor="t">
            <a:spAutoFit/>
          </a:bodyPr>
          <a:lstStyle/>
          <a:p>
            <a:pPr algn="ctr">
              <a:lnSpc>
                <a:spcPts val="7805"/>
              </a:lnSpc>
            </a:pPr>
            <a:r>
              <a:rPr lang="en-US" sz="5575" dirty="0">
                <a:solidFill>
                  <a:srgbClr val="003B6D"/>
                </a:solidFill>
                <a:latin typeface="Lilita One"/>
              </a:rPr>
              <a:t>INSCRIPCIÓN DESDE </a:t>
            </a:r>
            <a:r>
              <a:rPr lang="en-US" sz="5575" dirty="0">
                <a:solidFill>
                  <a:srgbClr val="FF0000"/>
                </a:solidFill>
                <a:latin typeface="Lilita One"/>
              </a:rPr>
              <a:t>CAMPUS VIRTUAL</a:t>
            </a:r>
          </a:p>
        </p:txBody>
      </p:sp>
      <p:sp>
        <p:nvSpPr>
          <p:cNvPr id="6" name="Elipse 5"/>
          <p:cNvSpPr/>
          <p:nvPr/>
        </p:nvSpPr>
        <p:spPr>
          <a:xfrm>
            <a:off x="7315200" y="3390900"/>
            <a:ext cx="2590800" cy="4839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7000"/>
            </a:blip>
            <a:stretch>
              <a:fillRect t="-38888" b="-38888"/>
            </a:stretch>
          </a:blipFill>
        </p:spPr>
        <p:txBody>
          <a:bodyPr/>
          <a:lstStyle/>
          <a:p>
            <a:endParaRPr lang="es-ES"/>
          </a:p>
        </p:txBody>
      </p:sp>
      <p:sp>
        <p:nvSpPr>
          <p:cNvPr id="5" name="TextBox 5"/>
          <p:cNvSpPr txBox="1"/>
          <p:nvPr/>
        </p:nvSpPr>
        <p:spPr>
          <a:xfrm>
            <a:off x="0" y="65496"/>
            <a:ext cx="18128377" cy="915315"/>
          </a:xfrm>
          <a:prstGeom prst="rect">
            <a:avLst/>
          </a:prstGeom>
        </p:spPr>
        <p:txBody>
          <a:bodyPr lIns="0" tIns="0" rIns="0" bIns="0" rtlCol="0" anchor="t">
            <a:spAutoFit/>
          </a:bodyPr>
          <a:lstStyle/>
          <a:p>
            <a:pPr algn="ctr">
              <a:lnSpc>
                <a:spcPts val="7805"/>
              </a:lnSpc>
            </a:pPr>
            <a:r>
              <a:rPr lang="en-US" sz="5575" dirty="0">
                <a:solidFill>
                  <a:srgbClr val="003B6D"/>
                </a:solidFill>
                <a:latin typeface="Lilita One"/>
              </a:rPr>
              <a:t>INSCRIPCIÓN DESDE </a:t>
            </a:r>
            <a:r>
              <a:rPr lang="en-US" sz="5575" dirty="0">
                <a:solidFill>
                  <a:srgbClr val="FF0000"/>
                </a:solidFill>
                <a:latin typeface="Lilita One"/>
              </a:rPr>
              <a:t>UN NAVEGADOR</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464546"/>
            <a:ext cx="15266029" cy="7336554"/>
          </a:xfrm>
          <a:prstGeom prst="rect">
            <a:avLst/>
          </a:prstGeom>
        </p:spPr>
      </p:pic>
      <p:sp>
        <p:nvSpPr>
          <p:cNvPr id="4" name="Freeform 4"/>
          <p:cNvSpPr/>
          <p:nvPr/>
        </p:nvSpPr>
        <p:spPr>
          <a:xfrm rot="853746">
            <a:off x="4075367" y="5595419"/>
            <a:ext cx="1962383" cy="1164124"/>
          </a:xfrm>
          <a:custGeom>
            <a:avLst/>
            <a:gdLst/>
            <a:ahLst/>
            <a:cxnLst/>
            <a:rect l="l" t="t" r="r" b="b"/>
            <a:pathLst>
              <a:path w="2074616" h="1093596">
                <a:moveTo>
                  <a:pt x="0" y="0"/>
                </a:moveTo>
                <a:lnTo>
                  <a:pt x="2074616" y="0"/>
                </a:lnTo>
                <a:lnTo>
                  <a:pt x="2074616" y="1093596"/>
                </a:lnTo>
                <a:lnTo>
                  <a:pt x="0" y="1093596"/>
                </a:lnTo>
                <a:lnTo>
                  <a:pt x="0" y="0"/>
                </a:lnTo>
                <a:close/>
              </a:path>
            </a:pathLst>
          </a:custGeom>
          <a:blipFill>
            <a:blip r:embed="rId4"/>
            <a:stretch>
              <a:fillRect/>
            </a:stretch>
          </a:blipFill>
        </p:spPr>
        <p:txBody>
          <a:bodyPr/>
          <a:lstStyle/>
          <a:p>
            <a:endParaRPr lang="es-ES"/>
          </a:p>
        </p:txBody>
      </p:sp>
    </p:spTree>
    <p:extLst>
      <p:ext uri="{BB962C8B-B14F-4D97-AF65-F5344CB8AC3E}">
        <p14:creationId xmlns:p14="http://schemas.microsoft.com/office/powerpoint/2010/main" val="30021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7000"/>
            </a:blip>
            <a:stretch>
              <a:fillRect t="-38888" b="-38888"/>
            </a:stretch>
          </a:blipFill>
        </p:spPr>
        <p:txBody>
          <a:bodyPr/>
          <a:lstStyle/>
          <a:p>
            <a:endParaRPr lang="es-ES"/>
          </a:p>
        </p:txBody>
      </p:sp>
      <p:sp>
        <p:nvSpPr>
          <p:cNvPr id="3" name="Freeform 3"/>
          <p:cNvSpPr/>
          <p:nvPr/>
        </p:nvSpPr>
        <p:spPr>
          <a:xfrm>
            <a:off x="3124200" y="2077065"/>
            <a:ext cx="13258800" cy="6114435"/>
          </a:xfrm>
          <a:custGeom>
            <a:avLst/>
            <a:gdLst/>
            <a:ahLst/>
            <a:cxnLst/>
            <a:rect l="l" t="t" r="r" b="b"/>
            <a:pathLst>
              <a:path w="16520165" h="8137131">
                <a:moveTo>
                  <a:pt x="0" y="0"/>
                </a:moveTo>
                <a:lnTo>
                  <a:pt x="16520165" y="0"/>
                </a:lnTo>
                <a:lnTo>
                  <a:pt x="16520165" y="8137132"/>
                </a:lnTo>
                <a:lnTo>
                  <a:pt x="0" y="8137132"/>
                </a:lnTo>
                <a:lnTo>
                  <a:pt x="0" y="0"/>
                </a:lnTo>
                <a:close/>
              </a:path>
            </a:pathLst>
          </a:custGeom>
          <a:blipFill>
            <a:blip r:embed="rId3"/>
            <a:stretch>
              <a:fillRect/>
            </a:stretch>
          </a:blipFill>
        </p:spPr>
        <p:txBody>
          <a:bodyPr/>
          <a:lstStyle/>
          <a:p>
            <a:endParaRPr lang="es-ES"/>
          </a:p>
        </p:txBody>
      </p:sp>
      <p:sp>
        <p:nvSpPr>
          <p:cNvPr id="4" name="TextBox 4"/>
          <p:cNvSpPr txBox="1"/>
          <p:nvPr/>
        </p:nvSpPr>
        <p:spPr>
          <a:xfrm>
            <a:off x="0" y="65496"/>
            <a:ext cx="18128377" cy="915315"/>
          </a:xfrm>
          <a:prstGeom prst="rect">
            <a:avLst/>
          </a:prstGeom>
        </p:spPr>
        <p:txBody>
          <a:bodyPr lIns="0" tIns="0" rIns="0" bIns="0" rtlCol="0" anchor="t">
            <a:spAutoFit/>
          </a:bodyPr>
          <a:lstStyle/>
          <a:p>
            <a:pPr algn="ctr">
              <a:lnSpc>
                <a:spcPts val="7805"/>
              </a:lnSpc>
            </a:pPr>
            <a:r>
              <a:rPr lang="en-US" sz="5575" dirty="0">
                <a:solidFill>
                  <a:srgbClr val="003B6D"/>
                </a:solidFill>
                <a:latin typeface="Lilita One"/>
              </a:rPr>
              <a:t>APARTADOS A RELLENAR EN ICARO</a:t>
            </a:r>
          </a:p>
        </p:txBody>
      </p:sp>
      <p:sp>
        <p:nvSpPr>
          <p:cNvPr id="5" name="4 Rectángulo"/>
          <p:cNvSpPr/>
          <p:nvPr/>
        </p:nvSpPr>
        <p:spPr>
          <a:xfrm>
            <a:off x="12192000" y="2171700"/>
            <a:ext cx="2362200" cy="32331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derecha 5">
            <a:extLst>
              <a:ext uri="{FF2B5EF4-FFF2-40B4-BE49-F238E27FC236}">
                <a16:creationId xmlns:a16="http://schemas.microsoft.com/office/drawing/2014/main" id="{97C46441-0F7A-C370-4873-086C706B1338}"/>
              </a:ext>
            </a:extLst>
          </p:cNvPr>
          <p:cNvSpPr/>
          <p:nvPr/>
        </p:nvSpPr>
        <p:spPr>
          <a:xfrm rot="8684271">
            <a:off x="5014637" y="3806071"/>
            <a:ext cx="1288402" cy="35902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308" y="7428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7000"/>
            </a:blip>
            <a:stretch>
              <a:fillRect t="-38888" b="-38888"/>
            </a:stretch>
          </a:blipFill>
        </p:spPr>
        <p:txBody>
          <a:bodyPr/>
          <a:lstStyle/>
          <a:p>
            <a:endParaRPr lang="es-ES"/>
          </a:p>
        </p:txBody>
      </p:sp>
      <p:sp>
        <p:nvSpPr>
          <p:cNvPr id="3" name="Freeform 3"/>
          <p:cNvSpPr/>
          <p:nvPr/>
        </p:nvSpPr>
        <p:spPr>
          <a:xfrm>
            <a:off x="2286000" y="1291436"/>
            <a:ext cx="12261284" cy="7315200"/>
          </a:xfrm>
          <a:custGeom>
            <a:avLst/>
            <a:gdLst/>
            <a:ahLst/>
            <a:cxnLst/>
            <a:rect l="l" t="t" r="r" b="b"/>
            <a:pathLst>
              <a:path w="12261284" h="8126391">
                <a:moveTo>
                  <a:pt x="0" y="0"/>
                </a:moveTo>
                <a:lnTo>
                  <a:pt x="12261284" y="0"/>
                </a:lnTo>
                <a:lnTo>
                  <a:pt x="12261284" y="8126392"/>
                </a:lnTo>
                <a:lnTo>
                  <a:pt x="0" y="8126392"/>
                </a:lnTo>
                <a:lnTo>
                  <a:pt x="0" y="0"/>
                </a:lnTo>
                <a:close/>
              </a:path>
            </a:pathLst>
          </a:custGeom>
          <a:blipFill>
            <a:blip r:embed="rId3"/>
            <a:stretch>
              <a:fillRect t="-6510" b="-6510"/>
            </a:stretch>
          </a:blipFill>
        </p:spPr>
        <p:txBody>
          <a:bodyPr/>
          <a:lstStyle/>
          <a:p>
            <a:endParaRPr lang="es-ES"/>
          </a:p>
        </p:txBody>
      </p:sp>
      <p:sp>
        <p:nvSpPr>
          <p:cNvPr id="4" name="Freeform 4"/>
          <p:cNvSpPr/>
          <p:nvPr/>
        </p:nvSpPr>
        <p:spPr>
          <a:xfrm>
            <a:off x="7809657" y="6882062"/>
            <a:ext cx="1334343" cy="309085"/>
          </a:xfrm>
          <a:custGeom>
            <a:avLst/>
            <a:gdLst/>
            <a:ahLst/>
            <a:cxnLst/>
            <a:rect l="l" t="t" r="r" b="b"/>
            <a:pathLst>
              <a:path w="1334343" h="309085">
                <a:moveTo>
                  <a:pt x="0" y="0"/>
                </a:moveTo>
                <a:lnTo>
                  <a:pt x="1334344" y="0"/>
                </a:lnTo>
                <a:lnTo>
                  <a:pt x="1334344" y="309086"/>
                </a:lnTo>
                <a:lnTo>
                  <a:pt x="0" y="309086"/>
                </a:lnTo>
                <a:lnTo>
                  <a:pt x="0" y="0"/>
                </a:lnTo>
                <a:close/>
              </a:path>
            </a:pathLst>
          </a:custGeom>
          <a:blipFill>
            <a:blip r:embed="rId4"/>
            <a:stretch>
              <a:fillRect/>
            </a:stretch>
          </a:blipFill>
          <a:ln w="38100" cap="sq">
            <a:solidFill>
              <a:srgbClr val="DE4574"/>
            </a:solidFill>
            <a:prstDash val="solid"/>
            <a:miter/>
          </a:ln>
        </p:spPr>
        <p:txBody>
          <a:bodyPr/>
          <a:lstStyle/>
          <a:p>
            <a:endParaRPr lang="es-ES" dirty="0"/>
          </a:p>
        </p:txBody>
      </p:sp>
      <p:sp>
        <p:nvSpPr>
          <p:cNvPr id="5" name="Freeform 5"/>
          <p:cNvSpPr/>
          <p:nvPr/>
        </p:nvSpPr>
        <p:spPr>
          <a:xfrm>
            <a:off x="9215008" y="6455712"/>
            <a:ext cx="1421167" cy="852700"/>
          </a:xfrm>
          <a:custGeom>
            <a:avLst/>
            <a:gdLst/>
            <a:ahLst/>
            <a:cxnLst/>
            <a:rect l="l" t="t" r="r" b="b"/>
            <a:pathLst>
              <a:path w="1421167" h="852700">
                <a:moveTo>
                  <a:pt x="0" y="0"/>
                </a:moveTo>
                <a:lnTo>
                  <a:pt x="1421167" y="0"/>
                </a:lnTo>
                <a:lnTo>
                  <a:pt x="1421167" y="852701"/>
                </a:lnTo>
                <a:lnTo>
                  <a:pt x="0" y="852701"/>
                </a:lnTo>
                <a:lnTo>
                  <a:pt x="0" y="0"/>
                </a:lnTo>
                <a:close/>
              </a:path>
            </a:pathLst>
          </a:custGeom>
          <a:blipFill>
            <a:blip r:embed="rId5"/>
            <a:stretch>
              <a:fillRect/>
            </a:stretch>
          </a:blipFill>
        </p:spPr>
        <p:txBody>
          <a:bodyPr/>
          <a:lstStyle/>
          <a:p>
            <a:endParaRPr lang="es-ES"/>
          </a:p>
        </p:txBody>
      </p:sp>
      <p:sp>
        <p:nvSpPr>
          <p:cNvPr id="7" name="TextBox 7"/>
          <p:cNvSpPr txBox="1"/>
          <p:nvPr/>
        </p:nvSpPr>
        <p:spPr>
          <a:xfrm>
            <a:off x="0" y="65496"/>
            <a:ext cx="18128377" cy="1915589"/>
          </a:xfrm>
          <a:prstGeom prst="rect">
            <a:avLst/>
          </a:prstGeom>
        </p:spPr>
        <p:txBody>
          <a:bodyPr lIns="0" tIns="0" rIns="0" bIns="0" rtlCol="0" anchor="t">
            <a:spAutoFit/>
          </a:bodyPr>
          <a:lstStyle/>
          <a:p>
            <a:pPr algn="ctr">
              <a:lnSpc>
                <a:spcPts val="7805"/>
              </a:lnSpc>
            </a:pPr>
            <a:r>
              <a:rPr lang="en-US" sz="5575" dirty="0">
                <a:solidFill>
                  <a:srgbClr val="003B6D"/>
                </a:solidFill>
                <a:latin typeface="Lilita One"/>
              </a:rPr>
              <a:t>INSCRIPCIÓN DE </a:t>
            </a:r>
            <a:r>
              <a:rPr lang="en-US" sz="5575" dirty="0">
                <a:solidFill>
                  <a:srgbClr val="FF0000"/>
                </a:solidFill>
                <a:latin typeface="Lilita One"/>
              </a:rPr>
              <a:t>DATOS PERSONALES</a:t>
            </a:r>
          </a:p>
          <a:p>
            <a:pPr algn="ctr">
              <a:lnSpc>
                <a:spcPts val="7805"/>
              </a:lnSpc>
            </a:pPr>
            <a:endParaRPr lang="en-US" sz="5575" dirty="0">
              <a:solidFill>
                <a:srgbClr val="003B6D"/>
              </a:solidFill>
              <a:latin typeface="Lilita One"/>
            </a:endParaRPr>
          </a:p>
        </p:txBody>
      </p:sp>
      <p:sp>
        <p:nvSpPr>
          <p:cNvPr id="8" name="TextBox 8"/>
          <p:cNvSpPr txBox="1"/>
          <p:nvPr/>
        </p:nvSpPr>
        <p:spPr>
          <a:xfrm>
            <a:off x="10526717" y="6256650"/>
            <a:ext cx="1994469" cy="398123"/>
          </a:xfrm>
          <a:prstGeom prst="rect">
            <a:avLst/>
          </a:prstGeom>
        </p:spPr>
        <p:txBody>
          <a:bodyPr lIns="0" tIns="0" rIns="0" bIns="0" rtlCol="0" anchor="t">
            <a:spAutoFit/>
          </a:bodyPr>
          <a:lstStyle/>
          <a:p>
            <a:pPr algn="ctr">
              <a:lnSpc>
                <a:spcPts val="3256"/>
              </a:lnSpc>
              <a:spcBef>
                <a:spcPct val="0"/>
              </a:spcBef>
            </a:pPr>
            <a:r>
              <a:rPr lang="en-US" sz="2325" dirty="0">
                <a:solidFill>
                  <a:srgbClr val="D40303"/>
                </a:solidFill>
                <a:latin typeface="Lilita One"/>
              </a:rPr>
              <a:t>OBLIGATORIO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2">
      <a:majorFont>
        <a:latin typeface="Catamaran"/>
        <a:ea typeface=""/>
        <a:cs typeface=""/>
      </a:majorFont>
      <a:minorFont>
        <a:latin typeface="Catamaran"/>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650</Words>
  <Application>Microsoft Office PowerPoint</Application>
  <PresentationFormat>Personalizado</PresentationFormat>
  <Paragraphs>101</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24</vt:i4>
      </vt:variant>
    </vt:vector>
  </HeadingPairs>
  <TitlesOfParts>
    <vt:vector size="32" baseType="lpstr">
      <vt:lpstr>Arial</vt:lpstr>
      <vt:lpstr>Calibri</vt:lpstr>
      <vt:lpstr>Balsamiq Sans</vt:lpstr>
      <vt:lpstr>Google Sans</vt:lpstr>
      <vt:lpstr>Lilita One</vt:lpstr>
      <vt:lpstr>Catamaran</vt:lpstr>
      <vt:lpstr>Office Theme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Consultas en la web de la Seguridad Social</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ALMERÍA</dc:title>
  <dc:creator>ecrespo</dc:creator>
  <cp:lastModifiedBy>Maria Jose Gimeno Manzano</cp:lastModifiedBy>
  <cp:revision>28</cp:revision>
  <cp:lastPrinted>2024-09-19T07:47:34Z</cp:lastPrinted>
  <dcterms:created xsi:type="dcterms:W3CDTF">2006-08-16T00:00:00Z</dcterms:created>
  <dcterms:modified xsi:type="dcterms:W3CDTF">2025-02-10T07:56:25Z</dcterms:modified>
  <dc:identifier>DAF1cGRCZ2k</dc:identifier>
</cp:coreProperties>
</file>