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5" r:id="rId2"/>
    <p:sldId id="290" r:id="rId3"/>
    <p:sldId id="262" r:id="rId4"/>
    <p:sldId id="265" r:id="rId5"/>
    <p:sldId id="274" r:id="rId6"/>
    <p:sldId id="278" r:id="rId7"/>
    <p:sldId id="281" r:id="rId8"/>
    <p:sldId id="277" r:id="rId9"/>
    <p:sldId id="282" r:id="rId10"/>
    <p:sldId id="292" r:id="rId11"/>
    <p:sldId id="287" r:id="rId12"/>
    <p:sldId id="284" r:id="rId13"/>
    <p:sldId id="285" r:id="rId14"/>
    <p:sldId id="286" r:id="rId15"/>
  </p:sldIdLst>
  <p:sldSz cx="9144000" cy="6858000" type="screen4x3"/>
  <p:notesSz cx="6858000" cy="9144000"/>
  <p:defaultTextStyle>
    <a:defPPr>
      <a:defRPr lang="es-E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F26200"/>
    <a:srgbClr val="F5801F"/>
    <a:srgbClr val="FFD5B9"/>
    <a:srgbClr val="FFB685"/>
    <a:srgbClr val="FFC39B"/>
    <a:srgbClr val="33CCFF"/>
    <a:srgbClr val="3366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5" d="100"/>
          <a:sy n="85" d="100"/>
        </p:scale>
        <p:origin x="-390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36868100" cy="368681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BBF98E-E3F8-4EDD-B450-FEE6A501678E}" type="datetimeFigureOut">
              <a:rPr lang="es-ES"/>
              <a:pPr>
                <a:defRPr/>
              </a:pPr>
              <a:t>25/01/2013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2D300A-2CB3-4B7B-9704-50AB92FAF170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E507FD-A217-4019-B7CB-8178D109CDFB}" type="datetimeFigureOut">
              <a:rPr lang="es-ES"/>
              <a:pPr>
                <a:defRPr/>
              </a:pPr>
              <a:t>25/01/2013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09858C-342F-43C0-A4AF-687BC4D86EF2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22A598-1003-48F9-AE13-3CBE275699D1}" type="datetimeFigureOut">
              <a:rPr lang="es-ES"/>
              <a:pPr>
                <a:defRPr/>
              </a:pPr>
              <a:t>25/01/2013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8E9817-C90C-460D-95D4-0A2784BB166A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80E64A-D0CF-4A0E-8C26-D2BB1C4A3EF7}" type="datetimeFigureOut">
              <a:rPr lang="es-ES"/>
              <a:pPr>
                <a:defRPr/>
              </a:pPr>
              <a:t>25/01/2013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201A37-3EA8-4948-8B4C-0502C4E48934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CC42E2-7FB5-4459-BCAE-DACE50E4DE02}" type="datetimeFigureOut">
              <a:rPr lang="es-ES"/>
              <a:pPr>
                <a:defRPr/>
              </a:pPr>
              <a:t>25/01/2013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7AA68D-80F1-4986-A6CB-93A457AC4A3F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B98FAE-7D96-45A0-8AFA-869A94C6C431}" type="datetimeFigureOut">
              <a:rPr lang="es-ES"/>
              <a:pPr>
                <a:defRPr/>
              </a:pPr>
              <a:t>25/01/2013</a:t>
            </a:fld>
            <a:endParaRPr lang="es-ES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9B97B7-D3DD-4F2E-9580-CB5B2B773302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B47BF6-6175-4864-ADF6-9D1CEA187AF0}" type="datetimeFigureOut">
              <a:rPr lang="es-ES"/>
              <a:pPr>
                <a:defRPr/>
              </a:pPr>
              <a:t>25/01/2013</a:t>
            </a:fld>
            <a:endParaRPr lang="es-ES"/>
          </a:p>
        </p:txBody>
      </p:sp>
      <p:sp>
        <p:nvSpPr>
          <p:cNvPr id="8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9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C7F394-61CE-4A9D-AC1C-E516DDBEE1CE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D03982-1C0C-4956-89C5-B3F383C43B1E}" type="datetimeFigureOut">
              <a:rPr lang="es-ES"/>
              <a:pPr>
                <a:defRPr/>
              </a:pPr>
              <a:t>25/01/2013</a:t>
            </a:fld>
            <a:endParaRPr lang="es-ES"/>
          </a:p>
        </p:txBody>
      </p:sp>
      <p:sp>
        <p:nvSpPr>
          <p:cNvPr id="4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35943E-633A-44A4-84EE-96B5005EB3F1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15ECAC-D36E-4EAA-8EFD-AA4A3DCDF79B}" type="datetimeFigureOut">
              <a:rPr lang="es-ES"/>
              <a:pPr>
                <a:defRPr/>
              </a:pPr>
              <a:t>25/01/2013</a:t>
            </a:fld>
            <a:endParaRPr lang="es-ES"/>
          </a:p>
        </p:txBody>
      </p:sp>
      <p:sp>
        <p:nvSpPr>
          <p:cNvPr id="3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FF6EBF-0518-410C-9BD8-3C07D5969C40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582D13-CF27-4F52-962B-0636AFE34864}" type="datetimeFigureOut">
              <a:rPr lang="es-ES"/>
              <a:pPr>
                <a:defRPr/>
              </a:pPr>
              <a:t>25/01/2013</a:t>
            </a:fld>
            <a:endParaRPr lang="es-ES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35C97D-21F5-43AA-9AB1-B797E12801E0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ES" noProof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E7D3E1-95CA-4294-8B41-D8D4094774C5}" type="datetimeFigureOut">
              <a:rPr lang="es-ES"/>
              <a:pPr>
                <a:defRPr/>
              </a:pPr>
              <a:t>25/01/2013</a:t>
            </a:fld>
            <a:endParaRPr lang="es-ES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6B9398-791C-4CA0-A353-3200B1BC838C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1 Marcador de título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título del patrón</a:t>
            </a:r>
          </a:p>
        </p:txBody>
      </p:sp>
      <p:sp>
        <p:nvSpPr>
          <p:cNvPr id="1027" name="2 Marcador de texto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F8F098D-B2D1-454F-84C2-EEF2E2EA06FA}" type="datetimeFigureOut">
              <a:rPr lang="es-ES"/>
              <a:pPr>
                <a:defRPr/>
              </a:pPr>
              <a:t>25/01/2013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92894150-C39A-4A0C-A0BD-7D473A1876FC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11 Imagen" descr="seedlings background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75" y="0"/>
            <a:ext cx="91376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7 Rectángulo"/>
          <p:cNvSpPr/>
          <p:nvPr/>
        </p:nvSpPr>
        <p:spPr>
          <a:xfrm>
            <a:off x="2663825" y="2205038"/>
            <a:ext cx="4967288" cy="22320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s-ES" b="1" dirty="0">
              <a:solidFill>
                <a:schemeClr val="bg1"/>
              </a:solidFill>
              <a:latin typeface="Arial Black" pitchFamily="34" charset="0"/>
              <a:cs typeface="Aharoni" pitchFamily="2" charset="-79"/>
            </a:endParaRPr>
          </a:p>
        </p:txBody>
      </p:sp>
      <p:sp>
        <p:nvSpPr>
          <p:cNvPr id="13" name="12 Rectángulo"/>
          <p:cNvSpPr/>
          <p:nvPr/>
        </p:nvSpPr>
        <p:spPr>
          <a:xfrm>
            <a:off x="2952750" y="0"/>
            <a:ext cx="2735263" cy="3789363"/>
          </a:xfrm>
          <a:prstGeom prst="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ES" dirty="0">
              <a:solidFill>
                <a:srgbClr val="FFFFFF"/>
              </a:solidFill>
              <a:cs typeface="Arial" charset="0"/>
            </a:endParaRPr>
          </a:p>
        </p:txBody>
      </p:sp>
      <p:pic>
        <p:nvPicPr>
          <p:cNvPr id="13316" name="Picture 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22650" y="1160463"/>
            <a:ext cx="1762125" cy="1223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7" name="8 Rectángulo"/>
          <p:cNvSpPr>
            <a:spLocks noChangeArrowheads="1"/>
          </p:cNvSpPr>
          <p:nvPr/>
        </p:nvSpPr>
        <p:spPr bwMode="auto">
          <a:xfrm>
            <a:off x="3384550" y="2600325"/>
            <a:ext cx="45720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 sz="2400" b="1">
                <a:solidFill>
                  <a:schemeClr val="bg1"/>
                </a:solidFill>
                <a:latin typeface="Arial Black" pitchFamily="34" charset="0"/>
              </a:rPr>
              <a:t>MEMORIA</a:t>
            </a:r>
            <a:r>
              <a:rPr lang="es-ES" sz="2000" b="1">
                <a:solidFill>
                  <a:schemeClr val="bg1"/>
                </a:solidFill>
                <a:latin typeface="Arial Black" pitchFamily="34" charset="0"/>
              </a:rPr>
              <a:t> </a:t>
            </a:r>
          </a:p>
        </p:txBody>
      </p:sp>
      <p:sp>
        <p:nvSpPr>
          <p:cNvPr id="13318" name="10 CuadroTexto"/>
          <p:cNvSpPr txBox="1">
            <a:spLocks noChangeArrowheads="1"/>
          </p:cNvSpPr>
          <p:nvPr/>
        </p:nvSpPr>
        <p:spPr bwMode="auto">
          <a:xfrm>
            <a:off x="3357563" y="2860675"/>
            <a:ext cx="1827212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" sz="4800" b="1">
                <a:solidFill>
                  <a:srgbClr val="FFB685"/>
                </a:solidFill>
                <a:latin typeface="Arial Black" pitchFamily="34" charset="0"/>
              </a:rPr>
              <a:t>2012</a:t>
            </a:r>
            <a:endParaRPr lang="es-ES" sz="4800" b="1">
              <a:solidFill>
                <a:srgbClr val="FFB685"/>
              </a:solidFill>
              <a:latin typeface="Arial Black" pitchFamily="34" charset="0"/>
              <a:ea typeface="Aharoni"/>
              <a:cs typeface="Aharoni"/>
            </a:endParaRPr>
          </a:p>
          <a:p>
            <a:endParaRPr lang="es-ES">
              <a:latin typeface="Calibri" pitchFamily="34" charset="0"/>
            </a:endParaRPr>
          </a:p>
        </p:txBody>
      </p:sp>
      <p:pic>
        <p:nvPicPr>
          <p:cNvPr id="13319" name="17 Imagen" descr="LOGO UAL transp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41650" y="80963"/>
            <a:ext cx="2538413" cy="107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Rectángulo"/>
          <p:cNvSpPr/>
          <p:nvPr/>
        </p:nvSpPr>
        <p:spPr>
          <a:xfrm>
            <a:off x="250825" y="1700213"/>
            <a:ext cx="8713788" cy="45370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s-ES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4" name="3 Rectángulo"/>
          <p:cNvSpPr/>
          <p:nvPr/>
        </p:nvSpPr>
        <p:spPr>
          <a:xfrm>
            <a:off x="287338" y="115888"/>
            <a:ext cx="4968875" cy="6842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s-ES" sz="2000">
              <a:solidFill>
                <a:schemeClr val="bg1"/>
              </a:solidFill>
              <a:latin typeface="Arial Black" pitchFamily="34" charset="0"/>
              <a:cs typeface="Aharoni" pitchFamily="2" charset="-79"/>
            </a:endParaRPr>
          </a:p>
        </p:txBody>
      </p:sp>
      <p:sp>
        <p:nvSpPr>
          <p:cNvPr id="5" name="11 Rectángulo"/>
          <p:cNvSpPr>
            <a:spLocks noChangeArrowheads="1"/>
          </p:cNvSpPr>
          <p:nvPr/>
        </p:nvSpPr>
        <p:spPr bwMode="auto">
          <a:xfrm>
            <a:off x="1835150" y="2646363"/>
            <a:ext cx="7092950" cy="3662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sym typeface="Wingdings 3" pitchFamily="18" charset="2"/>
              </a:rPr>
              <a:t>Participación en Ferias del Sector Agroalimentario</a:t>
            </a:r>
          </a:p>
          <a:p>
            <a:pPr marL="268288"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1000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sym typeface="Wingdings 3" pitchFamily="18" charset="2"/>
              </a:rPr>
              <a:t>ExpoAgro</a:t>
            </a:r>
            <a:r>
              <a:rPr lang="es-ES" sz="10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sym typeface="Wingdings 3" pitchFamily="18" charset="2"/>
              </a:rPr>
              <a:t> 2012 </a:t>
            </a:r>
          </a:p>
          <a:p>
            <a:pPr marL="268288"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1000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sym typeface="Wingdings 3" pitchFamily="18" charset="2"/>
              </a:rPr>
              <a:t>Fruit</a:t>
            </a:r>
            <a:r>
              <a:rPr lang="es-ES" sz="10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sym typeface="Wingdings 3" pitchFamily="18" charset="2"/>
              </a:rPr>
              <a:t> </a:t>
            </a:r>
            <a:r>
              <a:rPr lang="es-ES" sz="1000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sym typeface="Wingdings 3" pitchFamily="18" charset="2"/>
              </a:rPr>
              <a:t>Attraction</a:t>
            </a:r>
            <a:r>
              <a:rPr lang="es-ES" sz="10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sym typeface="Wingdings 3" pitchFamily="18" charset="2"/>
              </a:rPr>
              <a:t> 2012 </a:t>
            </a:r>
          </a:p>
          <a:p>
            <a:pPr marL="268288"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1000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sym typeface="Wingdings 3" pitchFamily="18" charset="2"/>
              </a:rPr>
              <a:t>Fruit</a:t>
            </a:r>
            <a:r>
              <a:rPr lang="es-ES" sz="10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sym typeface="Wingdings 3" pitchFamily="18" charset="2"/>
              </a:rPr>
              <a:t> </a:t>
            </a:r>
            <a:r>
              <a:rPr lang="es-ES" sz="1000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sym typeface="Wingdings 3" pitchFamily="18" charset="2"/>
              </a:rPr>
              <a:t>Logistica</a:t>
            </a:r>
            <a:r>
              <a:rPr lang="es-ES" sz="10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sym typeface="Wingdings 3" pitchFamily="18" charset="2"/>
              </a:rPr>
              <a:t> 2012 </a:t>
            </a:r>
          </a:p>
          <a:p>
            <a:pPr marL="268288"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1000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sym typeface="Wingdings 3" pitchFamily="18" charset="2"/>
              </a:rPr>
              <a:t>Fruit</a:t>
            </a:r>
            <a:r>
              <a:rPr lang="es-ES" sz="10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sym typeface="Wingdings 3" pitchFamily="18" charset="2"/>
              </a:rPr>
              <a:t> </a:t>
            </a:r>
            <a:r>
              <a:rPr lang="es-ES" sz="1000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sym typeface="Wingdings 3" pitchFamily="18" charset="2"/>
              </a:rPr>
              <a:t>Connex</a:t>
            </a:r>
            <a:r>
              <a:rPr lang="es-ES" sz="10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sym typeface="Wingdings 3" pitchFamily="18" charset="2"/>
              </a:rPr>
              <a:t> 2012 </a:t>
            </a:r>
          </a:p>
          <a:p>
            <a:pPr marL="268288"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1000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sym typeface="Wingdings 3" pitchFamily="18" charset="2"/>
              </a:rPr>
              <a:t>Forum</a:t>
            </a:r>
            <a:r>
              <a:rPr lang="es-ES" sz="10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sym typeface="Wingdings 3" pitchFamily="18" charset="2"/>
              </a:rPr>
              <a:t> </a:t>
            </a:r>
            <a:r>
              <a:rPr lang="es-ES" sz="1000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sym typeface="Wingdings 3" pitchFamily="18" charset="2"/>
              </a:rPr>
              <a:t>for</a:t>
            </a:r>
            <a:r>
              <a:rPr lang="es-ES" sz="10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sym typeface="Wingdings 3" pitchFamily="18" charset="2"/>
              </a:rPr>
              <a:t> </a:t>
            </a:r>
            <a:r>
              <a:rPr lang="es-ES" sz="1000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sym typeface="Wingdings 3" pitchFamily="18" charset="2"/>
              </a:rPr>
              <a:t>the</a:t>
            </a:r>
            <a:r>
              <a:rPr lang="es-ES" sz="10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sym typeface="Wingdings 3" pitchFamily="18" charset="2"/>
              </a:rPr>
              <a:t> </a:t>
            </a:r>
            <a:r>
              <a:rPr lang="es-ES" sz="1000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sym typeface="Wingdings 3" pitchFamily="18" charset="2"/>
              </a:rPr>
              <a:t>Future</a:t>
            </a:r>
            <a:r>
              <a:rPr lang="es-ES" sz="10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sym typeface="Wingdings 3" pitchFamily="18" charset="2"/>
              </a:rPr>
              <a:t> of </a:t>
            </a:r>
            <a:r>
              <a:rPr lang="es-ES" sz="1000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sym typeface="Wingdings 3" pitchFamily="18" charset="2"/>
              </a:rPr>
              <a:t>Agriculture</a:t>
            </a:r>
            <a:endParaRPr lang="es-ES" sz="1000" i="1" dirty="0">
              <a:solidFill>
                <a:schemeClr val="tx1">
                  <a:lumMod val="75000"/>
                  <a:lumOff val="25000"/>
                </a:schemeClr>
              </a:solidFill>
              <a:latin typeface="Calibri" pitchFamily="34" charset="0"/>
              <a:sym typeface="Wingdings 3" pitchFamily="18" charset="2"/>
            </a:endParaRPr>
          </a:p>
          <a:p>
            <a:pPr marL="268288"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es-ES" sz="500" i="1" dirty="0">
              <a:solidFill>
                <a:srgbClr val="FF6600"/>
              </a:solidFill>
              <a:latin typeface="Calibri" pitchFamily="34" charset="0"/>
              <a:sym typeface="Wingdings 3" pitchFamily="18" charset="2"/>
            </a:endParaRP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sym typeface="Wingdings 3" pitchFamily="18" charset="2"/>
              </a:rPr>
              <a:t>Jornadas Técnicas, seminarios y divulgación científica</a:t>
            </a:r>
          </a:p>
          <a:p>
            <a:pPr marL="268288"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1000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sym typeface="Wingdings 3" pitchFamily="18" charset="2"/>
              </a:rPr>
              <a:t>Researchers</a:t>
            </a:r>
            <a:r>
              <a:rPr lang="es-ES" sz="10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sym typeface="Wingdings 3" pitchFamily="18" charset="2"/>
              </a:rPr>
              <a:t>’ </a:t>
            </a:r>
            <a:r>
              <a:rPr lang="es-ES" sz="1000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sym typeface="Wingdings 3" pitchFamily="18" charset="2"/>
              </a:rPr>
              <a:t>Night</a:t>
            </a:r>
            <a:r>
              <a:rPr lang="es-ES" sz="10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sym typeface="Wingdings 3" pitchFamily="18" charset="2"/>
              </a:rPr>
              <a:t> 2012 </a:t>
            </a:r>
          </a:p>
          <a:p>
            <a:pPr marL="268288"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10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sym typeface="Wingdings 3" pitchFamily="18" charset="2"/>
              </a:rPr>
              <a:t>Jornada de Soluciones Sostenibles de Residuos de Biomasa </a:t>
            </a:r>
          </a:p>
          <a:p>
            <a:pPr marL="268288"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10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sym typeface="Wingdings 3" pitchFamily="18" charset="2"/>
              </a:rPr>
              <a:t>Formación 7FP </a:t>
            </a:r>
            <a:r>
              <a:rPr lang="es-ES" sz="1000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sym typeface="Wingdings 3" pitchFamily="18" charset="2"/>
              </a:rPr>
              <a:t>People</a:t>
            </a:r>
            <a:r>
              <a:rPr lang="es-ES" sz="10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sym typeface="Wingdings 3" pitchFamily="18" charset="2"/>
              </a:rPr>
              <a:t> Host-</a:t>
            </a:r>
            <a:r>
              <a:rPr lang="es-ES" sz="1000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sym typeface="Wingdings 3" pitchFamily="18" charset="2"/>
              </a:rPr>
              <a:t>driven</a:t>
            </a:r>
            <a:r>
              <a:rPr lang="es-ES" sz="10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sym typeface="Wingdings 3" pitchFamily="18" charset="2"/>
              </a:rPr>
              <a:t> </a:t>
            </a:r>
            <a:r>
              <a:rPr lang="es-ES" sz="1000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sym typeface="Wingdings 3" pitchFamily="18" charset="2"/>
              </a:rPr>
              <a:t>Actions</a:t>
            </a:r>
            <a:r>
              <a:rPr lang="es-ES" sz="10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sym typeface="Wingdings 3" pitchFamily="18" charset="2"/>
              </a:rPr>
              <a:t> </a:t>
            </a:r>
          </a:p>
          <a:p>
            <a:pPr marL="268288"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10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sym typeface="Wingdings 3" pitchFamily="18" charset="2"/>
              </a:rPr>
              <a:t>Formación 7FP </a:t>
            </a:r>
            <a:r>
              <a:rPr lang="es-ES" sz="1000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sym typeface="Wingdings 3" pitchFamily="18" charset="2"/>
              </a:rPr>
              <a:t>People</a:t>
            </a:r>
            <a:r>
              <a:rPr lang="es-ES" sz="10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sym typeface="Wingdings 3" pitchFamily="18" charset="2"/>
              </a:rPr>
              <a:t> Individual </a:t>
            </a:r>
            <a:r>
              <a:rPr lang="es-ES" sz="1000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sym typeface="Wingdings 3" pitchFamily="18" charset="2"/>
              </a:rPr>
              <a:t>Actions</a:t>
            </a:r>
            <a:endParaRPr lang="es-ES" sz="1000" i="1" dirty="0">
              <a:solidFill>
                <a:schemeClr val="tx1">
                  <a:lumMod val="75000"/>
                  <a:lumOff val="25000"/>
                </a:schemeClr>
              </a:solidFill>
              <a:latin typeface="Calibri" pitchFamily="34" charset="0"/>
              <a:sym typeface="Wingdings 3" pitchFamily="18" charset="2"/>
            </a:endParaRPr>
          </a:p>
          <a:p>
            <a:pPr marL="268288"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10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sym typeface="Wingdings 3" pitchFamily="18" charset="2"/>
              </a:rPr>
              <a:t>Jornadas CNTA sobre Nuevas Tecnologías de Procesado de Alimentos.</a:t>
            </a:r>
            <a:endParaRPr lang="es-ES" sz="1000" dirty="0">
              <a:solidFill>
                <a:schemeClr val="tx1">
                  <a:lumMod val="75000"/>
                  <a:lumOff val="25000"/>
                </a:schemeClr>
              </a:solidFill>
              <a:latin typeface="Calibri" pitchFamily="34" charset="0"/>
              <a:sym typeface="Wingdings 3" pitchFamily="18" charset="2"/>
            </a:endParaRP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es-ES" sz="500" dirty="0">
              <a:solidFill>
                <a:schemeClr val="tx1">
                  <a:lumMod val="75000"/>
                  <a:lumOff val="25000"/>
                </a:schemeClr>
              </a:solidFill>
              <a:latin typeface="Calibri" pitchFamily="34" charset="0"/>
              <a:sym typeface="Wingdings 3" pitchFamily="18" charset="2"/>
            </a:endParaRP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sym typeface="Wingdings 3" pitchFamily="18" charset="2"/>
              </a:rPr>
              <a:t>Difusión en prensa escrita y medios de comunicación audiovisuales</a:t>
            </a:r>
            <a:endParaRPr lang="es-ES" i="1" dirty="0">
              <a:solidFill>
                <a:schemeClr val="tx1">
                  <a:lumMod val="75000"/>
                  <a:lumOff val="25000"/>
                </a:schemeClr>
              </a:solidFill>
              <a:latin typeface="Calibri" pitchFamily="34" charset="0"/>
              <a:sym typeface="Wingdings 3" pitchFamily="18" charset="2"/>
            </a:endParaRPr>
          </a:p>
          <a:p>
            <a:pPr marL="268288"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10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sym typeface="Wingdings 3" pitchFamily="18" charset="2"/>
              </a:rPr>
              <a:t>Artículos en Revista NEXUS sobre actividad del Centro (2) </a:t>
            </a:r>
          </a:p>
          <a:p>
            <a:pPr marL="268288"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10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sym typeface="Wingdings 3" pitchFamily="18" charset="2"/>
              </a:rPr>
              <a:t>Entrevista en Punto Radio sobre nuevos proyectos </a:t>
            </a:r>
          </a:p>
          <a:p>
            <a:pPr marL="268288"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10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sym typeface="Wingdings 3" pitchFamily="18" charset="2"/>
              </a:rPr>
              <a:t>Entrevista en Canal Sí Almería sobre objetivos científicos y participación de investigadores </a:t>
            </a:r>
          </a:p>
          <a:p>
            <a:pPr marL="268288"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10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sym typeface="Wingdings 3" pitchFamily="18" charset="2"/>
              </a:rPr>
              <a:t>Artículo de opinión en Diario de Almería sobre los retos del sector agroalimentario </a:t>
            </a:r>
          </a:p>
          <a:p>
            <a:pPr marL="268288"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10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sym typeface="Wingdings 3" pitchFamily="18" charset="2"/>
              </a:rPr>
              <a:t>Artículo de difusión de proyectos internacionales en suplemento especial de Diario de Almería </a:t>
            </a:r>
          </a:p>
          <a:p>
            <a:pPr marL="268288"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10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sym typeface="Wingdings 3" pitchFamily="18" charset="2"/>
              </a:rPr>
              <a:t>Programa en Radio Universidad sobre divulgación científica</a:t>
            </a:r>
          </a:p>
          <a:p>
            <a:pPr marL="538163" indent="-538163"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es-ES" sz="500" dirty="0">
              <a:solidFill>
                <a:srgbClr val="FF6600"/>
              </a:solidFill>
              <a:latin typeface="Calibri" pitchFamily="34" charset="0"/>
              <a:sym typeface="Wingdings 3" pitchFamily="18" charset="2"/>
            </a:endParaRPr>
          </a:p>
        </p:txBody>
      </p:sp>
      <p:sp>
        <p:nvSpPr>
          <p:cNvPr id="10" name="9 Rectángulo"/>
          <p:cNvSpPr/>
          <p:nvPr/>
        </p:nvSpPr>
        <p:spPr>
          <a:xfrm>
            <a:off x="250825" y="873125"/>
            <a:ext cx="8713788" cy="728663"/>
          </a:xfrm>
          <a:prstGeom prst="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b="1" dirty="0">
                <a:solidFill>
                  <a:srgbClr val="FFFFFF"/>
                </a:solidFill>
                <a:latin typeface="Arial Black" pitchFamily="34" charset="0"/>
                <a:cs typeface="Arial" charset="0"/>
              </a:rPr>
              <a:t>DIFUSIÓN DE ACTIVIDADES DE </a:t>
            </a:r>
            <a:r>
              <a:rPr lang="es-ES" b="1" dirty="0" err="1">
                <a:solidFill>
                  <a:srgbClr val="FFFFFF"/>
                </a:solidFill>
                <a:latin typeface="Arial Black" pitchFamily="34" charset="0"/>
                <a:cs typeface="Arial" charset="0"/>
              </a:rPr>
              <a:t>I+D+i</a:t>
            </a:r>
            <a:r>
              <a:rPr lang="es-ES" b="1" dirty="0">
                <a:solidFill>
                  <a:srgbClr val="FFFFFF"/>
                </a:solidFill>
                <a:latin typeface="Arial Black" pitchFamily="34" charset="0"/>
                <a:cs typeface="Arial" charset="0"/>
              </a:rPr>
              <a:t> Y FORMACIÓN DOCTORAL</a:t>
            </a:r>
            <a:endParaRPr lang="es-ES" b="1" dirty="0">
              <a:solidFill>
                <a:srgbClr val="FFFFFF"/>
              </a:solidFill>
              <a:latin typeface="Arial Black" pitchFamily="34" charset="0"/>
              <a:cs typeface="Arial" charset="0"/>
            </a:endParaRPr>
          </a:p>
        </p:txBody>
      </p:sp>
      <p:sp>
        <p:nvSpPr>
          <p:cNvPr id="17" name="16 Rectángulo"/>
          <p:cNvSpPr/>
          <p:nvPr/>
        </p:nvSpPr>
        <p:spPr>
          <a:xfrm>
            <a:off x="8316913" y="6381750"/>
            <a:ext cx="647700" cy="360363"/>
          </a:xfrm>
          <a:prstGeom prst="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1600" b="1" dirty="0">
                <a:solidFill>
                  <a:schemeClr val="bg1">
                    <a:lumMod val="95000"/>
                  </a:schemeClr>
                </a:solidFill>
                <a:latin typeface="Antique Olive Compact" pitchFamily="34" charset="0"/>
                <a:cs typeface="Arial" charset="0"/>
              </a:rPr>
              <a:t>05</a:t>
            </a:r>
            <a:endParaRPr lang="es-ES" sz="1600" b="1" dirty="0">
              <a:solidFill>
                <a:schemeClr val="bg1">
                  <a:lumMod val="95000"/>
                </a:schemeClr>
              </a:solidFill>
              <a:latin typeface="Antique Olive Compact" pitchFamily="34" charset="0"/>
              <a:cs typeface="Arial" charset="0"/>
            </a:endParaRPr>
          </a:p>
        </p:txBody>
      </p:sp>
      <p:sp>
        <p:nvSpPr>
          <p:cNvPr id="19" name="18 Rectángulo"/>
          <p:cNvSpPr/>
          <p:nvPr/>
        </p:nvSpPr>
        <p:spPr>
          <a:xfrm>
            <a:off x="250825" y="6381750"/>
            <a:ext cx="7993063" cy="360363"/>
          </a:xfrm>
          <a:prstGeom prst="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1300" b="1" dirty="0">
                <a:solidFill>
                  <a:schemeClr val="bg1">
                    <a:lumMod val="95000"/>
                  </a:schemeClr>
                </a:solidFill>
              </a:rPr>
              <a:t>Memoria 2012  |  BITAL – Centro de Investigación en Biotecnología Agroalimentaria de la Universidad de Almería</a:t>
            </a:r>
          </a:p>
        </p:txBody>
      </p:sp>
      <p:sp>
        <p:nvSpPr>
          <p:cNvPr id="20" name="19 Rectángulo"/>
          <p:cNvSpPr/>
          <p:nvPr/>
        </p:nvSpPr>
        <p:spPr>
          <a:xfrm>
            <a:off x="539750" y="2754313"/>
            <a:ext cx="1260475" cy="144462"/>
          </a:xfrm>
          <a:prstGeom prst="rect">
            <a:avLst/>
          </a:prstGeom>
          <a:noFill/>
          <a:ln w="9525">
            <a:solidFill>
              <a:srgbClr val="F262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1000" b="1" dirty="0">
                <a:solidFill>
                  <a:srgbClr val="FF6600"/>
                </a:solidFill>
              </a:rPr>
              <a:t>5  ACCIONES</a:t>
            </a:r>
            <a:endParaRPr lang="es-ES" sz="1000" b="1" dirty="0">
              <a:solidFill>
                <a:srgbClr val="FF6600"/>
              </a:solidFill>
            </a:endParaRPr>
          </a:p>
        </p:txBody>
      </p:sp>
      <p:sp>
        <p:nvSpPr>
          <p:cNvPr id="22" name="21 Rectángulo"/>
          <p:cNvSpPr/>
          <p:nvPr/>
        </p:nvSpPr>
        <p:spPr>
          <a:xfrm>
            <a:off x="539750" y="3870325"/>
            <a:ext cx="1260475" cy="144463"/>
          </a:xfrm>
          <a:prstGeom prst="rect">
            <a:avLst/>
          </a:prstGeom>
          <a:noFill/>
          <a:ln w="9525">
            <a:solidFill>
              <a:srgbClr val="F262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1000" b="1" dirty="0">
                <a:solidFill>
                  <a:srgbClr val="FF6600"/>
                </a:solidFill>
              </a:rPr>
              <a:t>5 ACCIONES</a:t>
            </a:r>
            <a:endParaRPr lang="es-ES" sz="1000" b="1" dirty="0">
              <a:solidFill>
                <a:srgbClr val="FF6600"/>
              </a:solidFill>
            </a:endParaRPr>
          </a:p>
        </p:txBody>
      </p:sp>
      <p:sp>
        <p:nvSpPr>
          <p:cNvPr id="32" name="31 Rectángulo"/>
          <p:cNvSpPr/>
          <p:nvPr/>
        </p:nvSpPr>
        <p:spPr>
          <a:xfrm>
            <a:off x="539750" y="2276475"/>
            <a:ext cx="2916238" cy="288925"/>
          </a:xfrm>
          <a:prstGeom prst="rect">
            <a:avLst/>
          </a:prstGeom>
          <a:noFill/>
          <a:ln w="19050">
            <a:solidFill>
              <a:srgbClr val="F262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1400" b="1" dirty="0">
                <a:solidFill>
                  <a:srgbClr val="FF6600"/>
                </a:solidFill>
              </a:rPr>
              <a:t>TOTAL:   30  ACCIONES EN 2012</a:t>
            </a:r>
            <a:endParaRPr lang="es-ES" sz="1400" b="1" dirty="0">
              <a:solidFill>
                <a:srgbClr val="FF6600"/>
              </a:solidFill>
            </a:endParaRPr>
          </a:p>
        </p:txBody>
      </p:sp>
      <p:pic>
        <p:nvPicPr>
          <p:cNvPr id="22539" name="22 Imagen" descr="UAL - BITAL - Centro 4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115888"/>
            <a:ext cx="5329238" cy="61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17 Rectángulo"/>
          <p:cNvSpPr/>
          <p:nvPr/>
        </p:nvSpPr>
        <p:spPr>
          <a:xfrm>
            <a:off x="539750" y="1844675"/>
            <a:ext cx="5364163" cy="288925"/>
          </a:xfrm>
          <a:prstGeom prst="rect">
            <a:avLst/>
          </a:prstGeom>
          <a:solidFill>
            <a:srgbClr val="F262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b="1" dirty="0">
                <a:solidFill>
                  <a:schemeClr val="bg1">
                    <a:lumMod val="95000"/>
                  </a:schemeClr>
                </a:solidFill>
              </a:rPr>
              <a:t>ACTIVIDADES DE DIFUSIÓN DURANTE 2012  </a:t>
            </a:r>
            <a:endParaRPr lang="es-ES" sz="1200" b="1" i="1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5" name="14 Rectángulo"/>
          <p:cNvSpPr/>
          <p:nvPr/>
        </p:nvSpPr>
        <p:spPr>
          <a:xfrm>
            <a:off x="539750" y="4976813"/>
            <a:ext cx="1260475" cy="144462"/>
          </a:xfrm>
          <a:prstGeom prst="rect">
            <a:avLst/>
          </a:prstGeom>
          <a:noFill/>
          <a:ln w="9525">
            <a:solidFill>
              <a:srgbClr val="F262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1000" b="1" dirty="0">
                <a:solidFill>
                  <a:srgbClr val="FF6600"/>
                </a:solidFill>
              </a:rPr>
              <a:t>7  ACCIONES</a:t>
            </a:r>
            <a:endParaRPr lang="es-ES" sz="1000" b="1" dirty="0">
              <a:solidFill>
                <a:srgbClr val="FF6600"/>
              </a:solidFill>
            </a:endParaRPr>
          </a:p>
        </p:txBody>
      </p:sp>
      <p:sp>
        <p:nvSpPr>
          <p:cNvPr id="14" name="13 Rectángulo"/>
          <p:cNvSpPr/>
          <p:nvPr/>
        </p:nvSpPr>
        <p:spPr>
          <a:xfrm>
            <a:off x="7885113" y="6021388"/>
            <a:ext cx="971550" cy="144462"/>
          </a:xfrm>
          <a:prstGeom prst="rect">
            <a:avLst/>
          </a:prstGeom>
          <a:solidFill>
            <a:srgbClr val="FF6600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1000" b="1" i="1" dirty="0">
                <a:solidFill>
                  <a:schemeClr val="bg1"/>
                </a:solidFill>
              </a:rPr>
              <a:t>continúa …</a:t>
            </a:r>
            <a:endParaRPr lang="es-ES" sz="1000" b="1" i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Rectángulo"/>
          <p:cNvSpPr/>
          <p:nvPr/>
        </p:nvSpPr>
        <p:spPr>
          <a:xfrm>
            <a:off x="250825" y="1700213"/>
            <a:ext cx="8713788" cy="45370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s-ES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4" name="3 Rectángulo"/>
          <p:cNvSpPr/>
          <p:nvPr/>
        </p:nvSpPr>
        <p:spPr>
          <a:xfrm>
            <a:off x="287338" y="115888"/>
            <a:ext cx="4968875" cy="6842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s-ES" sz="2000">
              <a:solidFill>
                <a:schemeClr val="bg1"/>
              </a:solidFill>
              <a:latin typeface="Arial Black" pitchFamily="34" charset="0"/>
              <a:cs typeface="Aharoni" pitchFamily="2" charset="-79"/>
            </a:endParaRPr>
          </a:p>
        </p:txBody>
      </p:sp>
      <p:sp>
        <p:nvSpPr>
          <p:cNvPr id="10" name="9 Rectángulo"/>
          <p:cNvSpPr/>
          <p:nvPr/>
        </p:nvSpPr>
        <p:spPr>
          <a:xfrm>
            <a:off x="250825" y="873125"/>
            <a:ext cx="8713788" cy="728663"/>
          </a:xfrm>
          <a:prstGeom prst="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b="1" dirty="0">
                <a:solidFill>
                  <a:srgbClr val="FFFFFF"/>
                </a:solidFill>
                <a:latin typeface="Arial Black" pitchFamily="34" charset="0"/>
                <a:cs typeface="Arial" charset="0"/>
              </a:rPr>
              <a:t>DIFUSIÓN DE ACTIVIDADES DE </a:t>
            </a:r>
            <a:r>
              <a:rPr lang="es-ES" b="1" dirty="0" err="1">
                <a:solidFill>
                  <a:srgbClr val="FFFFFF"/>
                </a:solidFill>
                <a:latin typeface="Arial Black" pitchFamily="34" charset="0"/>
                <a:cs typeface="Arial" charset="0"/>
              </a:rPr>
              <a:t>I+D+i</a:t>
            </a:r>
            <a:r>
              <a:rPr lang="es-ES" b="1" dirty="0">
                <a:solidFill>
                  <a:srgbClr val="FFFFFF"/>
                </a:solidFill>
                <a:latin typeface="Arial Black" pitchFamily="34" charset="0"/>
                <a:cs typeface="Arial" charset="0"/>
              </a:rPr>
              <a:t> Y FORMACIÓN DOCTORAL</a:t>
            </a:r>
            <a:endParaRPr lang="es-ES" b="1" dirty="0">
              <a:solidFill>
                <a:srgbClr val="FFFFFF"/>
              </a:solidFill>
              <a:latin typeface="Arial Black" pitchFamily="34" charset="0"/>
              <a:cs typeface="Arial" charset="0"/>
            </a:endParaRPr>
          </a:p>
        </p:txBody>
      </p:sp>
      <p:sp>
        <p:nvSpPr>
          <p:cNvPr id="17" name="16 Rectángulo"/>
          <p:cNvSpPr/>
          <p:nvPr/>
        </p:nvSpPr>
        <p:spPr>
          <a:xfrm>
            <a:off x="8316913" y="6381750"/>
            <a:ext cx="647700" cy="360363"/>
          </a:xfrm>
          <a:prstGeom prst="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1600" b="1" dirty="0">
                <a:solidFill>
                  <a:schemeClr val="bg1">
                    <a:lumMod val="95000"/>
                  </a:schemeClr>
                </a:solidFill>
                <a:latin typeface="Antique Olive Compact" pitchFamily="34" charset="0"/>
                <a:cs typeface="Arial" charset="0"/>
              </a:rPr>
              <a:t>06</a:t>
            </a:r>
            <a:endParaRPr lang="es-ES" sz="1600" b="1" dirty="0">
              <a:solidFill>
                <a:schemeClr val="bg1">
                  <a:lumMod val="95000"/>
                </a:schemeClr>
              </a:solidFill>
              <a:latin typeface="Antique Olive Compact" pitchFamily="34" charset="0"/>
              <a:cs typeface="Arial" charset="0"/>
            </a:endParaRPr>
          </a:p>
        </p:txBody>
      </p:sp>
      <p:sp>
        <p:nvSpPr>
          <p:cNvPr id="19" name="18 Rectángulo"/>
          <p:cNvSpPr/>
          <p:nvPr/>
        </p:nvSpPr>
        <p:spPr>
          <a:xfrm>
            <a:off x="250825" y="6381750"/>
            <a:ext cx="7993063" cy="360363"/>
          </a:xfrm>
          <a:prstGeom prst="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1300" b="1" dirty="0">
                <a:solidFill>
                  <a:schemeClr val="bg1">
                    <a:lumMod val="95000"/>
                  </a:schemeClr>
                </a:solidFill>
              </a:rPr>
              <a:t>Memoria 2012  |  BITAL – Centro de Investigación en Biotecnología Agroalimentaria de la Universidad de Almería</a:t>
            </a:r>
          </a:p>
        </p:txBody>
      </p:sp>
      <p:pic>
        <p:nvPicPr>
          <p:cNvPr id="23559" name="22 Imagen" descr="UAL - BITAL - Centro 4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115888"/>
            <a:ext cx="5329238" cy="61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" name="35 Rectángulo"/>
          <p:cNvSpPr/>
          <p:nvPr/>
        </p:nvSpPr>
        <p:spPr>
          <a:xfrm>
            <a:off x="539750" y="5235575"/>
            <a:ext cx="5437188" cy="287338"/>
          </a:xfrm>
          <a:prstGeom prst="rect">
            <a:avLst/>
          </a:prstGeom>
          <a:solidFill>
            <a:srgbClr val="F262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b="1" dirty="0">
                <a:solidFill>
                  <a:schemeClr val="bg1">
                    <a:lumMod val="95000"/>
                  </a:schemeClr>
                </a:solidFill>
              </a:rPr>
              <a:t>TESIS DOCTORALES</a:t>
            </a:r>
            <a:endParaRPr lang="es-ES" b="1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37" name="11 Rectángulo"/>
          <p:cNvSpPr>
            <a:spLocks noChangeArrowheads="1"/>
          </p:cNvSpPr>
          <p:nvPr/>
        </p:nvSpPr>
        <p:spPr bwMode="auto">
          <a:xfrm>
            <a:off x="468313" y="5559425"/>
            <a:ext cx="82073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79388" indent="-179388"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sym typeface="Wingdings 3" pitchFamily="18" charset="2"/>
              </a:rPr>
              <a:t>González Cabezuelo, J.M. </a:t>
            </a:r>
            <a:r>
              <a:rPr lang="es-ES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sym typeface="Wingdings 3" pitchFamily="18" charset="2"/>
              </a:rPr>
              <a:t>Mejora genética y selección fenotípica de la resistencia a TYLCD conferida por los genes Ty-1 y Ty-3 en tomate</a:t>
            </a:r>
            <a:r>
              <a:rPr lang="es-E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sym typeface="Wingdings 3" pitchFamily="18" charset="2"/>
              </a:rPr>
              <a:t>. Tesis doctoral. Universidad de Almería, Centro de Investigación en Biotecnología Agroalimentaria, 2012.</a:t>
            </a:r>
          </a:p>
        </p:txBody>
      </p:sp>
      <p:sp>
        <p:nvSpPr>
          <p:cNvPr id="39" name="38 Rectángulo"/>
          <p:cNvSpPr/>
          <p:nvPr/>
        </p:nvSpPr>
        <p:spPr>
          <a:xfrm>
            <a:off x="539750" y="1916113"/>
            <a:ext cx="5364163" cy="288925"/>
          </a:xfrm>
          <a:prstGeom prst="rect">
            <a:avLst/>
          </a:prstGeom>
          <a:solidFill>
            <a:srgbClr val="F262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b="1" dirty="0">
                <a:solidFill>
                  <a:schemeClr val="bg1">
                    <a:lumMod val="95000"/>
                  </a:schemeClr>
                </a:solidFill>
              </a:rPr>
              <a:t>ACTIVIDADES DE DIFUSIÓN DURANTE 2012   </a:t>
            </a:r>
            <a:r>
              <a:rPr lang="es-ES" sz="1200" b="1" i="1" dirty="0">
                <a:solidFill>
                  <a:schemeClr val="bg1">
                    <a:lumMod val="95000"/>
                  </a:schemeClr>
                </a:solidFill>
              </a:rPr>
              <a:t>(continuación)</a:t>
            </a:r>
            <a:endParaRPr lang="es-ES" sz="1200" b="1" i="1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4" name="13 Rectángulo"/>
          <p:cNvSpPr/>
          <p:nvPr/>
        </p:nvSpPr>
        <p:spPr>
          <a:xfrm>
            <a:off x="539750" y="4257675"/>
            <a:ext cx="5437188" cy="287338"/>
          </a:xfrm>
          <a:prstGeom prst="rect">
            <a:avLst/>
          </a:prstGeom>
          <a:solidFill>
            <a:srgbClr val="F262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b="1" dirty="0">
                <a:solidFill>
                  <a:schemeClr val="bg1">
                    <a:lumMod val="95000"/>
                  </a:schemeClr>
                </a:solidFill>
              </a:rPr>
              <a:t>OFERTA FORMATIVA DE LA UAL</a:t>
            </a:r>
            <a:endParaRPr lang="es-ES" b="1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5" name="11 Rectángulo"/>
          <p:cNvSpPr>
            <a:spLocks noChangeArrowheads="1"/>
          </p:cNvSpPr>
          <p:nvPr/>
        </p:nvSpPr>
        <p:spPr bwMode="auto">
          <a:xfrm>
            <a:off x="468313" y="4581525"/>
            <a:ext cx="82073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79388" indent="-179388"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sym typeface="Wingdings 3" pitchFamily="18" charset="2"/>
              </a:rPr>
              <a:t>Colaboración y aportaciones al diseño de la estructura y contenidos docentes del futuro título de </a:t>
            </a:r>
            <a:r>
              <a:rPr lang="es-ES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sym typeface="Wingdings 3" pitchFamily="18" charset="2"/>
              </a:rPr>
              <a:t>Grado en Biotecnología Agroalimentaria de la Universidad de Almería</a:t>
            </a:r>
            <a:r>
              <a:rPr lang="es-E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sym typeface="Wingdings 3" pitchFamily="18" charset="2"/>
              </a:rPr>
              <a:t>.</a:t>
            </a:r>
          </a:p>
        </p:txBody>
      </p:sp>
      <p:sp>
        <p:nvSpPr>
          <p:cNvPr id="16" name="11 Rectángulo"/>
          <p:cNvSpPr>
            <a:spLocks noChangeArrowheads="1"/>
          </p:cNvSpPr>
          <p:nvPr/>
        </p:nvSpPr>
        <p:spPr bwMode="auto">
          <a:xfrm>
            <a:off x="1871663" y="2317750"/>
            <a:ext cx="7092950" cy="183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538163" indent="-538163"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sym typeface="Wingdings 3" pitchFamily="18" charset="2"/>
              </a:rPr>
              <a:t>Reuniones con Empresas, Plataformas Tecnológicas y Redes Empresariales</a:t>
            </a:r>
          </a:p>
          <a:p>
            <a:pPr marL="447675" indent="-179388"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10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sym typeface="Wingdings 3" pitchFamily="18" charset="2"/>
              </a:rPr>
              <a:t>Reuniones del Grupo de Trabajo del Sector Hortícola de la Plataforma Tecnológica </a:t>
            </a:r>
            <a:r>
              <a:rPr lang="es-ES" sz="1000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sym typeface="Wingdings 3" pitchFamily="18" charset="2"/>
              </a:rPr>
              <a:t>Food</a:t>
            </a:r>
            <a:r>
              <a:rPr lang="es-ES" sz="10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sym typeface="Wingdings 3" pitchFamily="18" charset="2"/>
              </a:rPr>
              <a:t> </a:t>
            </a:r>
            <a:r>
              <a:rPr lang="es-ES" sz="1000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sym typeface="Wingdings 3" pitchFamily="18" charset="2"/>
              </a:rPr>
              <a:t>for</a:t>
            </a:r>
            <a:r>
              <a:rPr lang="es-ES" sz="10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sym typeface="Wingdings 3" pitchFamily="18" charset="2"/>
              </a:rPr>
              <a:t> </a:t>
            </a:r>
            <a:r>
              <a:rPr lang="es-ES" sz="1000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sym typeface="Wingdings 3" pitchFamily="18" charset="2"/>
              </a:rPr>
              <a:t>Life</a:t>
            </a:r>
            <a:r>
              <a:rPr lang="es-ES" sz="10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sym typeface="Wingdings 3" pitchFamily="18" charset="2"/>
              </a:rPr>
              <a:t> </a:t>
            </a:r>
            <a:r>
              <a:rPr lang="es-ES" sz="1000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sym typeface="Wingdings 3" pitchFamily="18" charset="2"/>
              </a:rPr>
              <a:t>Spain</a:t>
            </a:r>
            <a:r>
              <a:rPr lang="es-ES" sz="10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sym typeface="Wingdings 3" pitchFamily="18" charset="2"/>
              </a:rPr>
              <a:t> (2)</a:t>
            </a:r>
          </a:p>
          <a:p>
            <a:pPr marL="447675" indent="-179388"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10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sym typeface="Wingdings 3" pitchFamily="18" charset="2"/>
              </a:rPr>
              <a:t>Reuniones del Grupo de Trabajo de Seguridad Alimentaria de la Plataforma Tecnológica </a:t>
            </a:r>
            <a:r>
              <a:rPr lang="es-ES" sz="1000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sym typeface="Wingdings 3" pitchFamily="18" charset="2"/>
              </a:rPr>
              <a:t>Food</a:t>
            </a:r>
            <a:r>
              <a:rPr lang="es-ES" sz="10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sym typeface="Wingdings 3" pitchFamily="18" charset="2"/>
              </a:rPr>
              <a:t> </a:t>
            </a:r>
            <a:r>
              <a:rPr lang="es-ES" sz="1000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sym typeface="Wingdings 3" pitchFamily="18" charset="2"/>
              </a:rPr>
              <a:t>for</a:t>
            </a:r>
            <a:r>
              <a:rPr lang="es-ES" sz="10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sym typeface="Wingdings 3" pitchFamily="18" charset="2"/>
              </a:rPr>
              <a:t> </a:t>
            </a:r>
            <a:r>
              <a:rPr lang="es-ES" sz="1000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sym typeface="Wingdings 3" pitchFamily="18" charset="2"/>
              </a:rPr>
              <a:t>Life</a:t>
            </a:r>
            <a:r>
              <a:rPr lang="es-ES" sz="10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sym typeface="Wingdings 3" pitchFamily="18" charset="2"/>
              </a:rPr>
              <a:t> </a:t>
            </a:r>
            <a:r>
              <a:rPr lang="es-ES" sz="1000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sym typeface="Wingdings 3" pitchFamily="18" charset="2"/>
              </a:rPr>
              <a:t>Spain</a:t>
            </a:r>
            <a:r>
              <a:rPr lang="es-ES" sz="10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sym typeface="Wingdings 3" pitchFamily="18" charset="2"/>
              </a:rPr>
              <a:t> (2)</a:t>
            </a:r>
          </a:p>
          <a:p>
            <a:pPr marL="268288"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10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sym typeface="Wingdings 3" pitchFamily="18" charset="2"/>
              </a:rPr>
              <a:t>Reuniones con Corporación Tecnológica de Andalucía CTA (2)</a:t>
            </a:r>
          </a:p>
          <a:p>
            <a:pPr marL="268288"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10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sym typeface="Wingdings 3" pitchFamily="18" charset="2"/>
              </a:rPr>
              <a:t>Mesas de Innovación en </a:t>
            </a:r>
            <a:r>
              <a:rPr lang="es-ES" sz="1000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sym typeface="Wingdings 3" pitchFamily="18" charset="2"/>
              </a:rPr>
              <a:t>ExpoAgro</a:t>
            </a:r>
            <a:r>
              <a:rPr lang="es-ES" sz="10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sym typeface="Wingdings 3" pitchFamily="18" charset="2"/>
              </a:rPr>
              <a:t> de Comercialización y Valorización y Producción Agrícola (2)</a:t>
            </a:r>
          </a:p>
          <a:p>
            <a:pPr marL="268288"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10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sym typeface="Wingdings 3" pitchFamily="18" charset="2"/>
              </a:rPr>
              <a:t>Jornadas TT 2012</a:t>
            </a:r>
          </a:p>
          <a:p>
            <a:pPr marL="268288"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10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sym typeface="Wingdings 3" pitchFamily="18" charset="2"/>
              </a:rPr>
              <a:t>Reunión con empresas Programa INNOCASH</a:t>
            </a:r>
          </a:p>
          <a:p>
            <a:pPr marL="268288"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10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sym typeface="Wingdings 3" pitchFamily="18" charset="2"/>
              </a:rPr>
              <a:t>Transfiere 2012</a:t>
            </a:r>
          </a:p>
          <a:p>
            <a:pPr marL="268288"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10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sym typeface="Wingdings 3" pitchFamily="18" charset="2"/>
              </a:rPr>
              <a:t>Reunión de seguimiento y desayuno de trabajo con empresas sobre líneas de colaboración </a:t>
            </a:r>
          </a:p>
          <a:p>
            <a:pPr marL="268288"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10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sym typeface="Wingdings 3" pitchFamily="18" charset="2"/>
              </a:rPr>
              <a:t>Reunión con CDTI de </a:t>
            </a:r>
            <a:r>
              <a:rPr lang="es-ES" sz="1000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sym typeface="Wingdings 3" pitchFamily="18" charset="2"/>
              </a:rPr>
              <a:t>codiseño</a:t>
            </a:r>
            <a:r>
              <a:rPr lang="es-ES" sz="10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sym typeface="Wingdings 3" pitchFamily="18" charset="2"/>
              </a:rPr>
              <a:t> de nuevos </a:t>
            </a:r>
            <a:r>
              <a:rPr lang="es-ES" sz="1000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sym typeface="Wingdings 3" pitchFamily="18" charset="2"/>
              </a:rPr>
              <a:t>topics</a:t>
            </a:r>
            <a:r>
              <a:rPr lang="es-ES" sz="10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sym typeface="Wingdings 3" pitchFamily="18" charset="2"/>
              </a:rPr>
              <a:t> 7FP KBBE </a:t>
            </a:r>
            <a:r>
              <a:rPr lang="es-ES" sz="1000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sym typeface="Wingdings 3" pitchFamily="18" charset="2"/>
              </a:rPr>
              <a:t>Cooperation</a:t>
            </a:r>
            <a:r>
              <a:rPr lang="es-ES" sz="10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sym typeface="Wingdings 3" pitchFamily="18" charset="2"/>
              </a:rPr>
              <a:t>.</a:t>
            </a:r>
          </a:p>
          <a:p>
            <a:pPr marL="538163" indent="-538163"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es-ES" sz="500" dirty="0">
              <a:solidFill>
                <a:srgbClr val="FF6600"/>
              </a:solidFill>
              <a:latin typeface="Calibri" pitchFamily="34" charset="0"/>
              <a:sym typeface="Wingdings 3" pitchFamily="18" charset="2"/>
            </a:endParaRPr>
          </a:p>
        </p:txBody>
      </p:sp>
      <p:sp>
        <p:nvSpPr>
          <p:cNvPr id="18" name="17 Rectángulo"/>
          <p:cNvSpPr/>
          <p:nvPr/>
        </p:nvSpPr>
        <p:spPr>
          <a:xfrm>
            <a:off x="539750" y="2425700"/>
            <a:ext cx="1260475" cy="144463"/>
          </a:xfrm>
          <a:prstGeom prst="rect">
            <a:avLst/>
          </a:prstGeom>
          <a:noFill/>
          <a:ln w="9525">
            <a:solidFill>
              <a:srgbClr val="F262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1000" b="1" dirty="0">
                <a:solidFill>
                  <a:srgbClr val="FF6600"/>
                </a:solidFill>
              </a:rPr>
              <a:t>13  ACCIONES</a:t>
            </a:r>
            <a:endParaRPr lang="es-ES" sz="1000" b="1" dirty="0">
              <a:solidFill>
                <a:srgbClr val="FF6600"/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6 Imagen" descr="seedlings background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75" y="0"/>
            <a:ext cx="91376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5 Rectángulo"/>
          <p:cNvSpPr/>
          <p:nvPr/>
        </p:nvSpPr>
        <p:spPr>
          <a:xfrm>
            <a:off x="0" y="2492375"/>
            <a:ext cx="2916238" cy="1657350"/>
          </a:xfrm>
          <a:prstGeom prst="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ES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4" name="3 Rectángulo"/>
          <p:cNvSpPr/>
          <p:nvPr/>
        </p:nvSpPr>
        <p:spPr>
          <a:xfrm>
            <a:off x="107950" y="2349500"/>
            <a:ext cx="4967288" cy="22320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b="1" dirty="0">
                <a:solidFill>
                  <a:schemeClr val="bg1"/>
                </a:solidFill>
                <a:latin typeface="Arial Black" pitchFamily="34" charset="0"/>
              </a:rPr>
              <a:t>MEMORIA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b="1" dirty="0">
                <a:solidFill>
                  <a:schemeClr val="bg1"/>
                </a:solidFill>
                <a:latin typeface="Arial Black" pitchFamily="34" charset="0"/>
                <a:cs typeface="Aharoni" pitchFamily="2" charset="-79"/>
              </a:rPr>
              <a:t>ECONÓMICA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s-ES" b="1" dirty="0">
              <a:solidFill>
                <a:schemeClr val="bg1"/>
              </a:solidFill>
              <a:latin typeface="Arial Black" pitchFamily="34" charset="0"/>
              <a:cs typeface="Aharoni" pitchFamily="2" charset="-79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Rectángulo"/>
          <p:cNvSpPr/>
          <p:nvPr/>
        </p:nvSpPr>
        <p:spPr>
          <a:xfrm>
            <a:off x="287338" y="115888"/>
            <a:ext cx="4968875" cy="6842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s-ES" sz="2000">
              <a:solidFill>
                <a:schemeClr val="bg1"/>
              </a:solidFill>
              <a:latin typeface="Arial Black" pitchFamily="34" charset="0"/>
              <a:cs typeface="Aharoni" pitchFamily="2" charset="-79"/>
            </a:endParaRPr>
          </a:p>
        </p:txBody>
      </p:sp>
      <p:sp>
        <p:nvSpPr>
          <p:cNvPr id="10" name="9 Rectángulo"/>
          <p:cNvSpPr/>
          <p:nvPr/>
        </p:nvSpPr>
        <p:spPr>
          <a:xfrm>
            <a:off x="250825" y="873125"/>
            <a:ext cx="8713788" cy="728663"/>
          </a:xfrm>
          <a:prstGeom prst="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b="1" dirty="0">
                <a:solidFill>
                  <a:srgbClr val="FFFFFF"/>
                </a:solidFill>
                <a:latin typeface="Arial Black" pitchFamily="34" charset="0"/>
                <a:cs typeface="Arial" charset="0"/>
              </a:rPr>
              <a:t>MEMORIA ECONÓMICA 2012</a:t>
            </a:r>
            <a:endParaRPr lang="es-ES" b="1" dirty="0">
              <a:solidFill>
                <a:srgbClr val="FFFFFF"/>
              </a:solidFill>
              <a:latin typeface="Arial Black" pitchFamily="34" charset="0"/>
              <a:cs typeface="Arial" charset="0"/>
            </a:endParaRPr>
          </a:p>
        </p:txBody>
      </p:sp>
      <p:sp>
        <p:nvSpPr>
          <p:cNvPr id="16" name="15 Rectángulo"/>
          <p:cNvSpPr/>
          <p:nvPr/>
        </p:nvSpPr>
        <p:spPr>
          <a:xfrm>
            <a:off x="250825" y="1773238"/>
            <a:ext cx="8713788" cy="44640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s-ES">
              <a:solidFill>
                <a:srgbClr val="FFFFFF"/>
              </a:solidFill>
              <a:cs typeface="Arial" charset="0"/>
            </a:endParaRPr>
          </a:p>
        </p:txBody>
      </p:sp>
      <p:graphicFrame>
        <p:nvGraphicFramePr>
          <p:cNvPr id="25605" name="12 Gráfico"/>
          <p:cNvGraphicFramePr>
            <a:graphicFrameLocks/>
          </p:cNvGraphicFramePr>
          <p:nvPr/>
        </p:nvGraphicFramePr>
        <p:xfrm>
          <a:off x="250825" y="1773238"/>
          <a:ext cx="8497888" cy="4068762"/>
        </p:xfrm>
        <a:graphic>
          <a:graphicData uri="http://schemas.openxmlformats.org/presentationml/2006/ole">
            <p:oleObj spid="_x0000_s25605" r:id="rId3" imgW="8498561" imgH="4066384" progId="Excel.Chart.8">
              <p:embed/>
            </p:oleObj>
          </a:graphicData>
        </a:graphic>
      </p:graphicFrame>
      <p:sp>
        <p:nvSpPr>
          <p:cNvPr id="11" name="10 Rectángulo"/>
          <p:cNvSpPr/>
          <p:nvPr/>
        </p:nvSpPr>
        <p:spPr>
          <a:xfrm>
            <a:off x="8316913" y="6381750"/>
            <a:ext cx="647700" cy="360363"/>
          </a:xfrm>
          <a:prstGeom prst="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1600" b="1" dirty="0">
                <a:solidFill>
                  <a:schemeClr val="bg1">
                    <a:lumMod val="95000"/>
                  </a:schemeClr>
                </a:solidFill>
                <a:latin typeface="Antique Olive Compact" pitchFamily="34" charset="0"/>
                <a:cs typeface="Arial" charset="0"/>
              </a:rPr>
              <a:t>07</a:t>
            </a:r>
            <a:endParaRPr lang="es-ES" sz="1600" b="1" dirty="0">
              <a:solidFill>
                <a:schemeClr val="bg1">
                  <a:lumMod val="95000"/>
                </a:schemeClr>
              </a:solidFill>
              <a:latin typeface="Antique Olive Compact" pitchFamily="34" charset="0"/>
              <a:cs typeface="Arial" charset="0"/>
            </a:endParaRPr>
          </a:p>
        </p:txBody>
      </p:sp>
      <p:sp>
        <p:nvSpPr>
          <p:cNvPr id="17" name="16 Rectángulo"/>
          <p:cNvSpPr/>
          <p:nvPr/>
        </p:nvSpPr>
        <p:spPr>
          <a:xfrm>
            <a:off x="250825" y="6381750"/>
            <a:ext cx="7993063" cy="360363"/>
          </a:xfrm>
          <a:prstGeom prst="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1300" b="1" dirty="0">
                <a:solidFill>
                  <a:schemeClr val="bg1">
                    <a:lumMod val="95000"/>
                  </a:schemeClr>
                </a:solidFill>
              </a:rPr>
              <a:t>Memoria 2012  |  BITAL – Centro de Investigación en Biotecnología Agroalimentaria de la Universidad de Almería</a:t>
            </a:r>
          </a:p>
        </p:txBody>
      </p:sp>
      <p:sp>
        <p:nvSpPr>
          <p:cNvPr id="12" name="11 Rectángulo"/>
          <p:cNvSpPr/>
          <p:nvPr/>
        </p:nvSpPr>
        <p:spPr>
          <a:xfrm>
            <a:off x="2232025" y="5337175"/>
            <a:ext cx="4427538" cy="792163"/>
          </a:xfrm>
          <a:prstGeom prst="rect">
            <a:avLst/>
          </a:prstGeom>
          <a:noFill/>
          <a:ln w="38100">
            <a:solidFill>
              <a:srgbClr val="F262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1400" b="1" dirty="0">
                <a:solidFill>
                  <a:srgbClr val="FF6600"/>
                </a:solidFill>
              </a:rPr>
              <a:t>TOTAL INGRESOS GENERADOS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1400" b="1" dirty="0">
                <a:solidFill>
                  <a:srgbClr val="FF6600"/>
                </a:solidFill>
              </a:rPr>
              <a:t>POR PROYECTOS Y CONTRATOS 2012: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2400" b="1" dirty="0">
                <a:solidFill>
                  <a:srgbClr val="FF6600"/>
                </a:solidFill>
              </a:rPr>
              <a:t>325.129 €</a:t>
            </a:r>
            <a:endParaRPr lang="es-ES" sz="2400" b="1" dirty="0">
              <a:solidFill>
                <a:srgbClr val="FF6600"/>
              </a:solidFill>
            </a:endParaRPr>
          </a:p>
        </p:txBody>
      </p:sp>
      <p:pic>
        <p:nvPicPr>
          <p:cNvPr id="25609" name="19 Imagen" descr="UAL - BITAL - Centro 4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0825" y="115888"/>
            <a:ext cx="5329238" cy="61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11213" y="3400425"/>
            <a:ext cx="7000875" cy="3457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Rectángulo"/>
          <p:cNvSpPr/>
          <p:nvPr/>
        </p:nvSpPr>
        <p:spPr>
          <a:xfrm>
            <a:off x="323850" y="0"/>
            <a:ext cx="2665413" cy="2744788"/>
          </a:xfrm>
          <a:prstGeom prst="rect">
            <a:avLst/>
          </a:prstGeom>
          <a:solidFill>
            <a:srgbClr val="FA65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ES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26627" name="11 CuadroTexto"/>
          <p:cNvSpPr txBox="1">
            <a:spLocks noChangeArrowheads="1"/>
          </p:cNvSpPr>
          <p:nvPr/>
        </p:nvSpPr>
        <p:spPr bwMode="auto">
          <a:xfrm>
            <a:off x="3132138" y="400050"/>
            <a:ext cx="5691187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" sz="1600" b="1">
                <a:solidFill>
                  <a:srgbClr val="FF6600"/>
                </a:solidFill>
                <a:latin typeface="Calibri" pitchFamily="34" charset="0"/>
              </a:rPr>
              <a:t>BITAL - Centro de Investigación en Biotecnología Agroalimentaria</a:t>
            </a:r>
          </a:p>
          <a:p>
            <a:r>
              <a:rPr lang="es-ES" sz="1600" b="1">
                <a:solidFill>
                  <a:srgbClr val="FF6600"/>
                </a:solidFill>
                <a:latin typeface="Calibri" pitchFamily="34" charset="0"/>
              </a:rPr>
              <a:t>Universidad de Almería</a:t>
            </a:r>
          </a:p>
          <a:p>
            <a:endParaRPr lang="es-ES" sz="1400">
              <a:solidFill>
                <a:srgbClr val="404040"/>
              </a:solidFill>
              <a:latin typeface="Calibri" pitchFamily="34" charset="0"/>
            </a:endParaRPr>
          </a:p>
          <a:p>
            <a:r>
              <a:rPr lang="es-ES" sz="1400">
                <a:solidFill>
                  <a:srgbClr val="404040"/>
                </a:solidFill>
                <a:latin typeface="Calibri" pitchFamily="34" charset="0"/>
              </a:rPr>
              <a:t>Carretera de Sacramento s/n</a:t>
            </a:r>
          </a:p>
          <a:p>
            <a:r>
              <a:rPr lang="es-ES" sz="1400">
                <a:solidFill>
                  <a:srgbClr val="404040"/>
                </a:solidFill>
                <a:latin typeface="Calibri" pitchFamily="34" charset="0"/>
              </a:rPr>
              <a:t>Edificio de Servicios Técnicos </a:t>
            </a:r>
          </a:p>
          <a:p>
            <a:r>
              <a:rPr lang="es-ES" sz="1400">
                <a:solidFill>
                  <a:srgbClr val="404040"/>
                </a:solidFill>
                <a:latin typeface="Calibri" pitchFamily="34" charset="0"/>
              </a:rPr>
              <a:t>04120 La Cañada de San Urbano - Almería</a:t>
            </a:r>
          </a:p>
          <a:p>
            <a:r>
              <a:rPr lang="es-ES" sz="1400">
                <a:solidFill>
                  <a:srgbClr val="404040"/>
                </a:solidFill>
                <a:latin typeface="Calibri" pitchFamily="34" charset="0"/>
              </a:rPr>
              <a:t>Teléfono </a:t>
            </a:r>
            <a:r>
              <a:rPr lang="es-ES" sz="300">
                <a:solidFill>
                  <a:srgbClr val="404040"/>
                </a:solidFill>
                <a:latin typeface="Calibri" pitchFamily="34" charset="0"/>
              </a:rPr>
              <a:t>  </a:t>
            </a:r>
            <a:r>
              <a:rPr lang="es-ES" sz="1400">
                <a:solidFill>
                  <a:srgbClr val="404040"/>
                </a:solidFill>
                <a:latin typeface="Calibri" pitchFamily="34" charset="0"/>
              </a:rPr>
              <a:t> 950 214546</a:t>
            </a:r>
          </a:p>
          <a:p>
            <a:r>
              <a:rPr lang="es-ES" sz="1400">
                <a:solidFill>
                  <a:srgbClr val="404040"/>
                </a:solidFill>
                <a:latin typeface="Calibri" pitchFamily="34" charset="0"/>
              </a:rPr>
              <a:t>Fax          950 214429</a:t>
            </a:r>
          </a:p>
          <a:p>
            <a:r>
              <a:rPr lang="es-ES" sz="1400">
                <a:solidFill>
                  <a:srgbClr val="404040"/>
                </a:solidFill>
                <a:latin typeface="Calibri" pitchFamily="34" charset="0"/>
              </a:rPr>
              <a:t>bital.info@ual.es</a:t>
            </a:r>
          </a:p>
          <a:p>
            <a:r>
              <a:rPr lang="es-ES" sz="1400">
                <a:solidFill>
                  <a:srgbClr val="404040"/>
                </a:solidFill>
                <a:latin typeface="Calibri" pitchFamily="34" charset="0"/>
              </a:rPr>
              <a:t>www.bital.es</a:t>
            </a:r>
          </a:p>
        </p:txBody>
      </p:sp>
      <p:pic>
        <p:nvPicPr>
          <p:cNvPr id="26628" name="Picture 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9750" y="993775"/>
            <a:ext cx="1871663" cy="1535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9" name="5 Imagen" descr="LOGO UAL transp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9750" y="80963"/>
            <a:ext cx="2114550" cy="900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15 Imagen" descr="seedlings background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75" y="0"/>
            <a:ext cx="91376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Rectángulo"/>
          <p:cNvSpPr/>
          <p:nvPr/>
        </p:nvSpPr>
        <p:spPr>
          <a:xfrm>
            <a:off x="250825" y="1484313"/>
            <a:ext cx="2809875" cy="3421062"/>
          </a:xfrm>
          <a:prstGeom prst="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ES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5" name="4 Rectángulo"/>
          <p:cNvSpPr/>
          <p:nvPr/>
        </p:nvSpPr>
        <p:spPr>
          <a:xfrm>
            <a:off x="3744913" y="1485900"/>
            <a:ext cx="5183187" cy="7905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b="1" dirty="0">
                <a:solidFill>
                  <a:schemeClr val="bg1">
                    <a:lumMod val="50000"/>
                  </a:schemeClr>
                </a:solidFill>
                <a:latin typeface="Arial Black" pitchFamily="34" charset="0"/>
              </a:rPr>
              <a:t>COMPOSICIÓN CIENTÍFICA </a:t>
            </a:r>
            <a:r>
              <a:rPr lang="es-ES" b="1" dirty="0">
                <a:solidFill>
                  <a:schemeClr val="bg1">
                    <a:lumMod val="50000"/>
                  </a:schemeClr>
                </a:solidFill>
                <a:latin typeface="Arial Black" pitchFamily="34" charset="0"/>
              </a:rPr>
              <a:t>Y</a:t>
            </a:r>
            <a:r>
              <a:rPr lang="es-ES" sz="1000" b="1" dirty="0">
                <a:solidFill>
                  <a:schemeClr val="bg1">
                    <a:lumMod val="50000"/>
                  </a:schemeClr>
                </a:solidFill>
                <a:latin typeface="Arial Black" pitchFamily="34" charset="0"/>
              </a:rPr>
              <a:t> </a:t>
            </a:r>
            <a:r>
              <a:rPr lang="es-ES" b="1" dirty="0">
                <a:solidFill>
                  <a:schemeClr val="bg1">
                    <a:lumMod val="50000"/>
                  </a:schemeClr>
                </a:solidFill>
                <a:latin typeface="Arial Black" pitchFamily="34" charset="0"/>
              </a:rPr>
              <a:t>PARTICIPACIÓN </a:t>
            </a:r>
            <a:r>
              <a:rPr lang="es-ES" b="1" dirty="0">
                <a:solidFill>
                  <a:schemeClr val="bg1">
                    <a:lumMod val="50000"/>
                  </a:schemeClr>
                </a:solidFill>
                <a:latin typeface="Arial Black" pitchFamily="34" charset="0"/>
              </a:rPr>
              <a:t>DE INVESTIGADORES</a:t>
            </a:r>
            <a:endParaRPr lang="es-ES" b="1" dirty="0">
              <a:solidFill>
                <a:schemeClr val="bg1">
                  <a:lumMod val="50000"/>
                </a:schemeClr>
              </a:solidFill>
              <a:latin typeface="Arial Black" pitchFamily="34" charset="0"/>
            </a:endParaRPr>
          </a:p>
        </p:txBody>
      </p:sp>
      <p:sp>
        <p:nvSpPr>
          <p:cNvPr id="17" name="16 Rectángulo"/>
          <p:cNvSpPr/>
          <p:nvPr/>
        </p:nvSpPr>
        <p:spPr>
          <a:xfrm>
            <a:off x="3168650" y="1485900"/>
            <a:ext cx="495300" cy="7905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2400" dirty="0">
                <a:solidFill>
                  <a:schemeClr val="bg1">
                    <a:lumMod val="50000"/>
                  </a:schemeClr>
                </a:solidFill>
                <a:latin typeface="Antique Olive Compact" pitchFamily="34" charset="0"/>
                <a:cs typeface="Arial" charset="0"/>
              </a:rPr>
              <a:t>1</a:t>
            </a:r>
            <a:endParaRPr lang="es-ES" sz="2400" dirty="0">
              <a:solidFill>
                <a:schemeClr val="bg1">
                  <a:lumMod val="50000"/>
                </a:schemeClr>
              </a:solidFill>
              <a:latin typeface="Antique Olive Compact" pitchFamily="34" charset="0"/>
              <a:cs typeface="Arial" charset="0"/>
            </a:endParaRPr>
          </a:p>
        </p:txBody>
      </p:sp>
      <p:sp>
        <p:nvSpPr>
          <p:cNvPr id="18" name="17 Rectángulo"/>
          <p:cNvSpPr/>
          <p:nvPr/>
        </p:nvSpPr>
        <p:spPr>
          <a:xfrm>
            <a:off x="3744913" y="2349500"/>
            <a:ext cx="5183187" cy="7905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b="1" dirty="0">
                <a:solidFill>
                  <a:schemeClr val="bg1">
                    <a:lumMod val="50000"/>
                  </a:schemeClr>
                </a:solidFill>
                <a:latin typeface="Arial Black" pitchFamily="34" charset="0"/>
              </a:rPr>
              <a:t>PROYECTOS DE </a:t>
            </a:r>
            <a:r>
              <a:rPr lang="es-ES" b="1" dirty="0" err="1">
                <a:solidFill>
                  <a:schemeClr val="bg1">
                    <a:lumMod val="50000"/>
                  </a:schemeClr>
                </a:solidFill>
                <a:latin typeface="Arial Black" pitchFamily="34" charset="0"/>
              </a:rPr>
              <a:t>I+D+i</a:t>
            </a:r>
            <a:endParaRPr lang="es-ES" b="1" dirty="0">
              <a:solidFill>
                <a:schemeClr val="bg1">
                  <a:lumMod val="50000"/>
                </a:schemeClr>
              </a:solidFill>
              <a:latin typeface="Arial Black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b="1" dirty="0">
                <a:solidFill>
                  <a:schemeClr val="bg1">
                    <a:lumMod val="50000"/>
                  </a:schemeClr>
                </a:solidFill>
                <a:latin typeface="Arial Black" pitchFamily="34" charset="0"/>
              </a:rPr>
              <a:t>Y TRANSFERENCIA</a:t>
            </a:r>
            <a:endParaRPr lang="es-ES" b="1" dirty="0">
              <a:solidFill>
                <a:schemeClr val="bg1">
                  <a:lumMod val="50000"/>
                </a:schemeClr>
              </a:solidFill>
              <a:latin typeface="Arial Black" pitchFamily="34" charset="0"/>
            </a:endParaRPr>
          </a:p>
        </p:txBody>
      </p:sp>
      <p:sp>
        <p:nvSpPr>
          <p:cNvPr id="19" name="18 Rectángulo"/>
          <p:cNvSpPr/>
          <p:nvPr/>
        </p:nvSpPr>
        <p:spPr>
          <a:xfrm>
            <a:off x="3168650" y="2349500"/>
            <a:ext cx="495300" cy="7905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2400" dirty="0">
                <a:solidFill>
                  <a:schemeClr val="bg1">
                    <a:lumMod val="50000"/>
                  </a:schemeClr>
                </a:solidFill>
                <a:latin typeface="Antique Olive Compact" pitchFamily="34" charset="0"/>
                <a:cs typeface="Arial" charset="0"/>
              </a:rPr>
              <a:t>2</a:t>
            </a:r>
          </a:p>
        </p:txBody>
      </p:sp>
      <p:sp>
        <p:nvSpPr>
          <p:cNvPr id="20" name="19 Rectángulo"/>
          <p:cNvSpPr/>
          <p:nvPr/>
        </p:nvSpPr>
        <p:spPr>
          <a:xfrm>
            <a:off x="3744913" y="3214688"/>
            <a:ext cx="5183187" cy="7905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b="1" dirty="0">
                <a:solidFill>
                  <a:schemeClr val="bg1">
                    <a:lumMod val="50000"/>
                  </a:schemeClr>
                </a:solidFill>
                <a:latin typeface="Arial Black" pitchFamily="34" charset="0"/>
              </a:rPr>
              <a:t>DIFUSIÓN DE ACTIVIDADES DE </a:t>
            </a:r>
            <a:r>
              <a:rPr lang="es-ES" b="1" dirty="0" err="1">
                <a:solidFill>
                  <a:schemeClr val="bg1">
                    <a:lumMod val="50000"/>
                  </a:schemeClr>
                </a:solidFill>
                <a:latin typeface="Arial Black" pitchFamily="34" charset="0"/>
              </a:rPr>
              <a:t>I+D+i</a:t>
            </a:r>
            <a:r>
              <a:rPr lang="es-ES" b="1" dirty="0">
                <a:solidFill>
                  <a:schemeClr val="bg1">
                    <a:lumMod val="50000"/>
                  </a:schemeClr>
                </a:solidFill>
                <a:latin typeface="Arial Black" pitchFamily="34" charset="0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b="1" dirty="0">
                <a:solidFill>
                  <a:schemeClr val="bg1">
                    <a:lumMod val="50000"/>
                  </a:schemeClr>
                </a:solidFill>
                <a:latin typeface="Arial Black" pitchFamily="34" charset="0"/>
              </a:rPr>
              <a:t>Y FORMACIÓN DOCTORAL</a:t>
            </a:r>
            <a:endParaRPr lang="es-ES" b="1" dirty="0">
              <a:solidFill>
                <a:schemeClr val="bg1">
                  <a:lumMod val="50000"/>
                </a:schemeClr>
              </a:solidFill>
              <a:latin typeface="Arial Black" pitchFamily="34" charset="0"/>
            </a:endParaRPr>
          </a:p>
        </p:txBody>
      </p:sp>
      <p:sp>
        <p:nvSpPr>
          <p:cNvPr id="21" name="20 Rectángulo"/>
          <p:cNvSpPr/>
          <p:nvPr/>
        </p:nvSpPr>
        <p:spPr>
          <a:xfrm>
            <a:off x="3168650" y="3214688"/>
            <a:ext cx="495300" cy="7905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2400" dirty="0">
                <a:solidFill>
                  <a:schemeClr val="bg1">
                    <a:lumMod val="50000"/>
                  </a:schemeClr>
                </a:solidFill>
                <a:latin typeface="Antique Olive Compact" pitchFamily="34" charset="0"/>
                <a:cs typeface="Arial" charset="0"/>
              </a:rPr>
              <a:t>3</a:t>
            </a:r>
          </a:p>
        </p:txBody>
      </p:sp>
      <p:sp>
        <p:nvSpPr>
          <p:cNvPr id="22" name="21 Rectángulo"/>
          <p:cNvSpPr/>
          <p:nvPr/>
        </p:nvSpPr>
        <p:spPr>
          <a:xfrm>
            <a:off x="3744913" y="4076700"/>
            <a:ext cx="5183187" cy="7905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b="1" dirty="0">
                <a:solidFill>
                  <a:schemeClr val="bg1">
                    <a:lumMod val="50000"/>
                  </a:schemeClr>
                </a:solidFill>
                <a:latin typeface="Arial Black" pitchFamily="34" charset="0"/>
              </a:rPr>
              <a:t>MEMORIA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b="1" dirty="0">
                <a:solidFill>
                  <a:schemeClr val="bg1">
                    <a:lumMod val="50000"/>
                  </a:schemeClr>
                </a:solidFill>
                <a:latin typeface="Arial Black" pitchFamily="34" charset="0"/>
              </a:rPr>
              <a:t>ECONÓMICA</a:t>
            </a:r>
            <a:endParaRPr lang="es-ES" b="1" dirty="0">
              <a:solidFill>
                <a:schemeClr val="bg1">
                  <a:lumMod val="50000"/>
                </a:schemeClr>
              </a:solidFill>
              <a:latin typeface="Arial Black" pitchFamily="34" charset="0"/>
            </a:endParaRPr>
          </a:p>
        </p:txBody>
      </p:sp>
      <p:sp>
        <p:nvSpPr>
          <p:cNvPr id="23" name="22 Rectángulo"/>
          <p:cNvSpPr/>
          <p:nvPr/>
        </p:nvSpPr>
        <p:spPr>
          <a:xfrm>
            <a:off x="3168650" y="4076700"/>
            <a:ext cx="495300" cy="7905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2400" dirty="0">
                <a:solidFill>
                  <a:schemeClr val="bg1">
                    <a:lumMod val="50000"/>
                  </a:schemeClr>
                </a:solidFill>
                <a:latin typeface="Antique Olive Compact" pitchFamily="34" charset="0"/>
                <a:cs typeface="Arial" charset="0"/>
              </a:rPr>
              <a:t>4</a:t>
            </a:r>
            <a:endParaRPr lang="es-ES" sz="2400" dirty="0">
              <a:solidFill>
                <a:schemeClr val="bg1">
                  <a:lumMod val="50000"/>
                </a:schemeClr>
              </a:solidFill>
              <a:latin typeface="Antique Olive Compact" pitchFamily="34" charset="0"/>
              <a:cs typeface="Arial" charset="0"/>
            </a:endParaRPr>
          </a:p>
        </p:txBody>
      </p:sp>
      <p:sp>
        <p:nvSpPr>
          <p:cNvPr id="14347" name="13 Rectángulo"/>
          <p:cNvSpPr>
            <a:spLocks noChangeArrowheads="1"/>
          </p:cNvSpPr>
          <p:nvPr/>
        </p:nvSpPr>
        <p:spPr bwMode="auto">
          <a:xfrm>
            <a:off x="684213" y="2673350"/>
            <a:ext cx="19431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 sz="2300" b="1">
                <a:solidFill>
                  <a:schemeClr val="bg1"/>
                </a:solidFill>
                <a:latin typeface="Arial Black" pitchFamily="34" charset="0"/>
              </a:rPr>
              <a:t>MEMORIA</a:t>
            </a:r>
            <a:r>
              <a:rPr lang="es-ES" sz="2400" b="1">
                <a:solidFill>
                  <a:schemeClr val="bg1"/>
                </a:solidFill>
                <a:latin typeface="Arial Black" pitchFamily="34" charset="0"/>
              </a:rPr>
              <a:t> </a:t>
            </a:r>
          </a:p>
        </p:txBody>
      </p:sp>
      <p:sp>
        <p:nvSpPr>
          <p:cNvPr id="14348" name="14 CuadroTexto"/>
          <p:cNvSpPr txBox="1">
            <a:spLocks noChangeArrowheads="1"/>
          </p:cNvSpPr>
          <p:nvPr/>
        </p:nvSpPr>
        <p:spPr bwMode="auto">
          <a:xfrm>
            <a:off x="693738" y="2922588"/>
            <a:ext cx="1825625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 sz="4800" b="1">
                <a:solidFill>
                  <a:srgbClr val="FFB685"/>
                </a:solidFill>
                <a:latin typeface="Arial Black" pitchFamily="34" charset="0"/>
              </a:rPr>
              <a:t>2012</a:t>
            </a:r>
            <a:endParaRPr lang="es-ES">
              <a:latin typeface="Calibri" pitchFamily="34" charset="0"/>
            </a:endParaRPr>
          </a:p>
        </p:txBody>
      </p:sp>
      <p:pic>
        <p:nvPicPr>
          <p:cNvPr id="14349" name="24 Imagen" descr="UAL - BITAL - Centro 4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825" y="115888"/>
            <a:ext cx="5329238" cy="61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6 Imagen" descr="seedlings background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75" y="0"/>
            <a:ext cx="91376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5 Rectángulo"/>
          <p:cNvSpPr/>
          <p:nvPr/>
        </p:nvSpPr>
        <p:spPr>
          <a:xfrm>
            <a:off x="0" y="2492375"/>
            <a:ext cx="2916238" cy="1657350"/>
          </a:xfrm>
          <a:prstGeom prst="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ES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4" name="3 Rectángulo"/>
          <p:cNvSpPr/>
          <p:nvPr/>
        </p:nvSpPr>
        <p:spPr>
          <a:xfrm>
            <a:off x="107950" y="2349500"/>
            <a:ext cx="4967288" cy="22320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b="1" dirty="0">
                <a:solidFill>
                  <a:schemeClr val="bg1"/>
                </a:solidFill>
                <a:latin typeface="Arial Black" pitchFamily="34" charset="0"/>
              </a:rPr>
              <a:t>COMPOSICIÓN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b="1" dirty="0">
                <a:solidFill>
                  <a:schemeClr val="bg1"/>
                </a:solidFill>
                <a:latin typeface="Arial Black" pitchFamily="34" charset="0"/>
                <a:cs typeface="Aharoni" pitchFamily="2" charset="-79"/>
              </a:rPr>
              <a:t>CIENTÍFICA Y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b="1" dirty="0">
                <a:solidFill>
                  <a:schemeClr val="bg1"/>
                </a:solidFill>
                <a:latin typeface="Arial Black" pitchFamily="34" charset="0"/>
                <a:cs typeface="Aharoni" pitchFamily="2" charset="-79"/>
              </a:rPr>
              <a:t>PARTICIPACIÓN DE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b="1" dirty="0">
                <a:solidFill>
                  <a:schemeClr val="bg1"/>
                </a:solidFill>
                <a:latin typeface="Arial Black" pitchFamily="34" charset="0"/>
                <a:cs typeface="Aharoni" pitchFamily="2" charset="-79"/>
              </a:rPr>
              <a:t>INVESTIGADORES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s-ES" b="1" dirty="0">
              <a:solidFill>
                <a:schemeClr val="bg1"/>
              </a:solidFill>
              <a:latin typeface="Arial Black" pitchFamily="34" charset="0"/>
              <a:cs typeface="Aharoni" pitchFamily="2" charset="-79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Rectángulo"/>
          <p:cNvSpPr/>
          <p:nvPr/>
        </p:nvSpPr>
        <p:spPr>
          <a:xfrm>
            <a:off x="250825" y="1773238"/>
            <a:ext cx="8713788" cy="12604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s-ES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4" name="3 Rectángulo"/>
          <p:cNvSpPr/>
          <p:nvPr/>
        </p:nvSpPr>
        <p:spPr>
          <a:xfrm>
            <a:off x="287338" y="115888"/>
            <a:ext cx="4968875" cy="6842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s-ES" sz="2000">
              <a:solidFill>
                <a:schemeClr val="bg1"/>
              </a:solidFill>
              <a:latin typeface="Arial Black" pitchFamily="34" charset="0"/>
              <a:cs typeface="Aharoni" pitchFamily="2" charset="-79"/>
            </a:endParaRPr>
          </a:p>
        </p:txBody>
      </p:sp>
      <p:sp>
        <p:nvSpPr>
          <p:cNvPr id="5" name="11 Rectángulo"/>
          <p:cNvSpPr>
            <a:spLocks noChangeArrowheads="1"/>
          </p:cNvSpPr>
          <p:nvPr/>
        </p:nvSpPr>
        <p:spPr bwMode="auto">
          <a:xfrm>
            <a:off x="468313" y="2073275"/>
            <a:ext cx="8280400" cy="103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es-ES" sz="700" b="1" dirty="0">
              <a:solidFill>
                <a:srgbClr val="0070C0"/>
              </a:solidFill>
              <a:latin typeface="Calibri" pitchFamily="34" charset="0"/>
              <a:sym typeface="Wingdings 3" pitchFamily="18" charset="2"/>
            </a:endParaRPr>
          </a:p>
          <a:p>
            <a:pPr marL="342900" indent="-342900"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es-ES" sz="800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sym typeface="Wingdings 3" pitchFamily="18" charset="2"/>
            </a:endParaRP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sym typeface="Wingdings 3" pitchFamily="18" charset="2"/>
              </a:rPr>
              <a:t>Creación de una estructura científica multidisciplinar, aglutinante y representativa de todas las áreas implicadas en la biotecnología agroalimentaria.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es-ES" sz="1000" dirty="0">
              <a:solidFill>
                <a:schemeClr val="tx1">
                  <a:lumMod val="75000"/>
                  <a:lumOff val="25000"/>
                </a:schemeClr>
              </a:solidFill>
              <a:latin typeface="Calibri" pitchFamily="34" charset="0"/>
              <a:sym typeface="Wingdings 3" pitchFamily="18" charset="2"/>
            </a:endParaRPr>
          </a:p>
        </p:txBody>
      </p:sp>
      <p:sp>
        <p:nvSpPr>
          <p:cNvPr id="10" name="9 Rectángulo"/>
          <p:cNvSpPr/>
          <p:nvPr/>
        </p:nvSpPr>
        <p:spPr>
          <a:xfrm>
            <a:off x="250825" y="873125"/>
            <a:ext cx="8713788" cy="728663"/>
          </a:xfrm>
          <a:prstGeom prst="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b="1" dirty="0">
                <a:solidFill>
                  <a:srgbClr val="FFFFFF"/>
                </a:solidFill>
                <a:latin typeface="Arial Black" pitchFamily="34" charset="0"/>
                <a:cs typeface="Arial" charset="0"/>
              </a:rPr>
              <a:t>COMPOSICIÓN CIENTÍFICA Y PARTICIPACIÓN DE INVESTIGADORES</a:t>
            </a:r>
            <a:endParaRPr lang="es-ES" b="1" dirty="0">
              <a:solidFill>
                <a:srgbClr val="FFFFFF"/>
              </a:solidFill>
              <a:latin typeface="Arial Black" pitchFamily="34" charset="0"/>
              <a:cs typeface="Arial" charset="0"/>
            </a:endParaRPr>
          </a:p>
        </p:txBody>
      </p:sp>
      <p:sp>
        <p:nvSpPr>
          <p:cNvPr id="16" name="15 Rectángulo"/>
          <p:cNvSpPr/>
          <p:nvPr/>
        </p:nvSpPr>
        <p:spPr>
          <a:xfrm>
            <a:off x="250825" y="3176588"/>
            <a:ext cx="8713788" cy="28082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s-ES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22" name="11 Rectángulo"/>
          <p:cNvSpPr>
            <a:spLocks noChangeArrowheads="1"/>
          </p:cNvSpPr>
          <p:nvPr/>
        </p:nvSpPr>
        <p:spPr bwMode="auto">
          <a:xfrm>
            <a:off x="468313" y="3260725"/>
            <a:ext cx="8280400" cy="272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es-ES" sz="700" b="1" dirty="0">
              <a:solidFill>
                <a:srgbClr val="0070C0"/>
              </a:solidFill>
              <a:latin typeface="Calibri" pitchFamily="34" charset="0"/>
              <a:sym typeface="Wingdings 3" pitchFamily="18" charset="2"/>
            </a:endParaRPr>
          </a:p>
          <a:p>
            <a:pPr marL="342900" indent="-342900"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es-ES" sz="800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sym typeface="Wingdings 3" pitchFamily="18" charset="2"/>
            </a:endParaRPr>
          </a:p>
          <a:p>
            <a:pPr marL="342900" indent="-342900"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es-ES" sz="800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sym typeface="Wingdings 3" pitchFamily="18" charset="2"/>
            </a:endParaRPr>
          </a:p>
          <a:p>
            <a:pPr marL="342900" indent="-342900"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es-ES" sz="800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sym typeface="Wingdings 3" pitchFamily="18" charset="2"/>
            </a:endParaRP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sym typeface="Wingdings 3" pitchFamily="18" charset="2"/>
              </a:rPr>
              <a:t>Estructura de naturaleza aglutinante e integradora y de marcado carácter multidisciplinar y transversal compuesta por </a:t>
            </a:r>
            <a:r>
              <a:rPr lang="es-ES" i="1" dirty="0">
                <a:solidFill>
                  <a:srgbClr val="FF6600"/>
                </a:solidFill>
                <a:latin typeface="Calibri" pitchFamily="34" charset="0"/>
                <a:sym typeface="Wingdings 3" pitchFamily="18" charset="2"/>
              </a:rPr>
              <a:t>66 investigadores adscritos </a:t>
            </a:r>
            <a:r>
              <a:rPr lang="es-ES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sym typeface="Wingdings 3" pitchFamily="18" charset="2"/>
              </a:rPr>
              <a:t>procedentes de todas las disciplinas científicas implicadas en la biotecnología agroalimentaria: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es-ES" sz="1000" dirty="0">
              <a:solidFill>
                <a:schemeClr val="tx1">
                  <a:lumMod val="75000"/>
                  <a:lumOff val="25000"/>
                </a:schemeClr>
              </a:solidFill>
              <a:latin typeface="Calibri" pitchFamily="34" charset="0"/>
              <a:sym typeface="Wingdings 3" pitchFamily="18" charset="2"/>
            </a:endParaRPr>
          </a:p>
          <a:p>
            <a:pPr marL="358775"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sym typeface="Wingdings 3" pitchFamily="18" charset="2"/>
              </a:rPr>
              <a:t>Genética, Biología Molecular y Bioquímica, Microbiología, Química Analítica, Ingeniería Química, Química Orgánica, Química Inorgánica, Física Química, Fisiología Vegetal, Producción Vegetal, Tecnología de los Alimentos, </a:t>
            </a:r>
            <a:r>
              <a:rPr lang="es-ES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sym typeface="Wingdings 3" pitchFamily="18" charset="2"/>
              </a:rPr>
              <a:t>Psicobiología</a:t>
            </a:r>
            <a:r>
              <a:rPr lang="es-ES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sym typeface="Wingdings 3" pitchFamily="18" charset="2"/>
              </a:rPr>
              <a:t>, Zoología y Fundación </a:t>
            </a:r>
            <a:r>
              <a:rPr lang="es-ES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sym typeface="Wingdings 3" pitchFamily="18" charset="2"/>
              </a:rPr>
              <a:t>Cajamar</a:t>
            </a:r>
            <a:r>
              <a:rPr lang="es-ES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sym typeface="Wingdings 3" pitchFamily="18" charset="2"/>
              </a:rPr>
              <a:t>.</a:t>
            </a:r>
            <a:endParaRPr lang="es-ES" dirty="0">
              <a:solidFill>
                <a:schemeClr val="tx1">
                  <a:lumMod val="75000"/>
                  <a:lumOff val="25000"/>
                </a:schemeClr>
              </a:solidFill>
              <a:latin typeface="Calibri" pitchFamily="34" charset="0"/>
              <a:sym typeface="Wingdings 3" pitchFamily="18" charset="2"/>
            </a:endParaRPr>
          </a:p>
          <a:p>
            <a:pPr marL="342900" indent="-342900"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es-ES" sz="400" dirty="0">
              <a:latin typeface="Calibri" pitchFamily="34" charset="0"/>
              <a:sym typeface="Wingdings 3" pitchFamily="18" charset="2"/>
            </a:endParaRPr>
          </a:p>
        </p:txBody>
      </p:sp>
      <p:sp>
        <p:nvSpPr>
          <p:cNvPr id="12" name="11 Rectángulo"/>
          <p:cNvSpPr/>
          <p:nvPr/>
        </p:nvSpPr>
        <p:spPr>
          <a:xfrm>
            <a:off x="539750" y="1916113"/>
            <a:ext cx="1584325" cy="288925"/>
          </a:xfrm>
          <a:prstGeom prst="rect">
            <a:avLst/>
          </a:prstGeom>
          <a:solidFill>
            <a:srgbClr val="F262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b="1" dirty="0">
                <a:solidFill>
                  <a:schemeClr val="bg1">
                    <a:lumMod val="95000"/>
                  </a:schemeClr>
                </a:solidFill>
              </a:rPr>
              <a:t>OBJETIVO</a:t>
            </a:r>
            <a:endParaRPr lang="es-ES" b="1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3" name="12 Rectángulo"/>
          <p:cNvSpPr/>
          <p:nvPr/>
        </p:nvSpPr>
        <p:spPr>
          <a:xfrm>
            <a:off x="539750" y="3321050"/>
            <a:ext cx="1584325" cy="287338"/>
          </a:xfrm>
          <a:prstGeom prst="rect">
            <a:avLst/>
          </a:prstGeom>
          <a:solidFill>
            <a:srgbClr val="F262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b="1" dirty="0">
                <a:solidFill>
                  <a:schemeClr val="bg1">
                    <a:lumMod val="95000"/>
                  </a:schemeClr>
                </a:solidFill>
              </a:rPr>
              <a:t>RESULTADO</a:t>
            </a:r>
            <a:endParaRPr lang="es-ES" b="1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7" name="16 Rectángulo"/>
          <p:cNvSpPr/>
          <p:nvPr/>
        </p:nvSpPr>
        <p:spPr>
          <a:xfrm>
            <a:off x="8316913" y="6381750"/>
            <a:ext cx="647700" cy="360363"/>
          </a:xfrm>
          <a:prstGeom prst="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1600" b="1" dirty="0">
                <a:solidFill>
                  <a:schemeClr val="bg1">
                    <a:lumMod val="95000"/>
                  </a:schemeClr>
                </a:solidFill>
                <a:latin typeface="Antique Olive Compact" pitchFamily="34" charset="0"/>
                <a:cs typeface="Arial" charset="0"/>
              </a:rPr>
              <a:t>01</a:t>
            </a:r>
            <a:endParaRPr lang="es-ES" sz="1600" b="1" dirty="0">
              <a:solidFill>
                <a:schemeClr val="bg1">
                  <a:lumMod val="95000"/>
                </a:schemeClr>
              </a:solidFill>
              <a:latin typeface="Antique Olive Compact" pitchFamily="34" charset="0"/>
              <a:cs typeface="Arial" charset="0"/>
            </a:endParaRPr>
          </a:p>
        </p:txBody>
      </p:sp>
      <p:sp>
        <p:nvSpPr>
          <p:cNvPr id="19" name="18 Rectángulo"/>
          <p:cNvSpPr/>
          <p:nvPr/>
        </p:nvSpPr>
        <p:spPr>
          <a:xfrm>
            <a:off x="250825" y="6381750"/>
            <a:ext cx="7993063" cy="360363"/>
          </a:xfrm>
          <a:prstGeom prst="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1300" b="1" dirty="0">
                <a:solidFill>
                  <a:schemeClr val="bg1">
                    <a:lumMod val="95000"/>
                  </a:schemeClr>
                </a:solidFill>
              </a:rPr>
              <a:t>Memoria 2012  |  BITAL – Centro de Investigación en Biotecnología Agroalimentaria de la Universidad de Almería</a:t>
            </a:r>
          </a:p>
        </p:txBody>
      </p:sp>
      <p:pic>
        <p:nvPicPr>
          <p:cNvPr id="16396" name="19 Imagen" descr="UAL - BITAL - Centro 4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115888"/>
            <a:ext cx="5329238" cy="61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Rectángulo"/>
          <p:cNvSpPr/>
          <p:nvPr/>
        </p:nvSpPr>
        <p:spPr>
          <a:xfrm>
            <a:off x="287338" y="115888"/>
            <a:ext cx="4968875" cy="6842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s-ES" sz="2000">
              <a:solidFill>
                <a:schemeClr val="bg1"/>
              </a:solidFill>
              <a:latin typeface="Arial Black" pitchFamily="34" charset="0"/>
              <a:cs typeface="Aharoni" pitchFamily="2" charset="-79"/>
            </a:endParaRPr>
          </a:p>
        </p:txBody>
      </p:sp>
      <p:sp>
        <p:nvSpPr>
          <p:cNvPr id="10" name="9 Rectángulo"/>
          <p:cNvSpPr/>
          <p:nvPr/>
        </p:nvSpPr>
        <p:spPr>
          <a:xfrm>
            <a:off x="250825" y="873125"/>
            <a:ext cx="8713788" cy="728663"/>
          </a:xfrm>
          <a:prstGeom prst="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b="1" dirty="0">
                <a:solidFill>
                  <a:srgbClr val="FFFFFF"/>
                </a:solidFill>
                <a:latin typeface="Arial Black" pitchFamily="34" charset="0"/>
                <a:cs typeface="Arial" charset="0"/>
              </a:rPr>
              <a:t>COMPOSICIÓN CIENTÍFICA Y PARTICIPACIÓN DE INVESTIGADORES</a:t>
            </a:r>
            <a:endParaRPr lang="es-ES" b="1" dirty="0">
              <a:solidFill>
                <a:srgbClr val="FFFFFF"/>
              </a:solidFill>
              <a:latin typeface="Arial Black" pitchFamily="34" charset="0"/>
              <a:cs typeface="Arial" charset="0"/>
            </a:endParaRPr>
          </a:p>
        </p:txBody>
      </p:sp>
      <p:sp>
        <p:nvSpPr>
          <p:cNvPr id="16" name="15 Rectángulo"/>
          <p:cNvSpPr/>
          <p:nvPr/>
        </p:nvSpPr>
        <p:spPr>
          <a:xfrm>
            <a:off x="250825" y="1773238"/>
            <a:ext cx="8713788" cy="39592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s-ES">
              <a:solidFill>
                <a:srgbClr val="FFFFFF"/>
              </a:solidFill>
              <a:cs typeface="Arial" charset="0"/>
            </a:endParaRPr>
          </a:p>
        </p:txBody>
      </p:sp>
      <p:graphicFrame>
        <p:nvGraphicFramePr>
          <p:cNvPr id="17413" name="12 Gráfico"/>
          <p:cNvGraphicFramePr>
            <a:graphicFrameLocks/>
          </p:cNvGraphicFramePr>
          <p:nvPr/>
        </p:nvGraphicFramePr>
        <p:xfrm>
          <a:off x="250825" y="1881188"/>
          <a:ext cx="8642350" cy="4032250"/>
        </p:xfrm>
        <a:graphic>
          <a:graphicData uri="http://schemas.openxmlformats.org/presentationml/2006/ole">
            <p:oleObj spid="_x0000_s17413" r:id="rId3" imgW="8644877" imgH="4029805" progId="Excel.Chart.8">
              <p:embed/>
            </p:oleObj>
          </a:graphicData>
        </a:graphic>
      </p:graphicFrame>
      <p:sp>
        <p:nvSpPr>
          <p:cNvPr id="11" name="10 Rectángulo"/>
          <p:cNvSpPr/>
          <p:nvPr/>
        </p:nvSpPr>
        <p:spPr>
          <a:xfrm>
            <a:off x="8316913" y="6381750"/>
            <a:ext cx="647700" cy="360363"/>
          </a:xfrm>
          <a:prstGeom prst="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1600" b="1" dirty="0">
                <a:solidFill>
                  <a:schemeClr val="bg1">
                    <a:lumMod val="95000"/>
                  </a:schemeClr>
                </a:solidFill>
                <a:latin typeface="Antique Olive Compact" pitchFamily="34" charset="0"/>
                <a:cs typeface="Arial" charset="0"/>
              </a:rPr>
              <a:t>02</a:t>
            </a:r>
            <a:endParaRPr lang="es-ES" sz="1600" b="1" dirty="0">
              <a:solidFill>
                <a:schemeClr val="bg1">
                  <a:lumMod val="95000"/>
                </a:schemeClr>
              </a:solidFill>
              <a:latin typeface="Antique Olive Compact" pitchFamily="34" charset="0"/>
              <a:cs typeface="Arial" charset="0"/>
            </a:endParaRPr>
          </a:p>
        </p:txBody>
      </p:sp>
      <p:sp>
        <p:nvSpPr>
          <p:cNvPr id="17" name="16 Rectángulo"/>
          <p:cNvSpPr/>
          <p:nvPr/>
        </p:nvSpPr>
        <p:spPr>
          <a:xfrm>
            <a:off x="250825" y="6381750"/>
            <a:ext cx="7993063" cy="360363"/>
          </a:xfrm>
          <a:prstGeom prst="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1300" b="1" dirty="0">
                <a:solidFill>
                  <a:schemeClr val="bg1">
                    <a:lumMod val="95000"/>
                  </a:schemeClr>
                </a:solidFill>
              </a:rPr>
              <a:t>Memoria 2012  |  BITAL – Centro de Investigación en Biotecnología Agroalimentaria de la Universidad de Almería</a:t>
            </a:r>
          </a:p>
        </p:txBody>
      </p:sp>
      <p:pic>
        <p:nvPicPr>
          <p:cNvPr id="17416" name="18 Imagen" descr="UAL - BITAL - Centro 4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0825" y="115888"/>
            <a:ext cx="5329238" cy="61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6 Imagen" descr="seedlings background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75" y="0"/>
            <a:ext cx="91376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5 Rectángulo"/>
          <p:cNvSpPr/>
          <p:nvPr/>
        </p:nvSpPr>
        <p:spPr>
          <a:xfrm>
            <a:off x="0" y="2492375"/>
            <a:ext cx="2916238" cy="1657350"/>
          </a:xfrm>
          <a:prstGeom prst="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ES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4" name="3 Rectángulo"/>
          <p:cNvSpPr/>
          <p:nvPr/>
        </p:nvSpPr>
        <p:spPr>
          <a:xfrm>
            <a:off x="107950" y="2349500"/>
            <a:ext cx="4967288" cy="22320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b="1" dirty="0">
                <a:solidFill>
                  <a:schemeClr val="bg1"/>
                </a:solidFill>
                <a:latin typeface="Arial Black" pitchFamily="34" charset="0"/>
              </a:rPr>
              <a:t>PROYECTOS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b="1" dirty="0">
                <a:solidFill>
                  <a:schemeClr val="bg1"/>
                </a:solidFill>
                <a:latin typeface="Arial Black" pitchFamily="34" charset="0"/>
                <a:cs typeface="Aharoni" pitchFamily="2" charset="-79"/>
              </a:rPr>
              <a:t>DE </a:t>
            </a:r>
            <a:r>
              <a:rPr lang="es-ES" b="1" dirty="0" err="1">
                <a:solidFill>
                  <a:schemeClr val="bg1"/>
                </a:solidFill>
                <a:latin typeface="Arial Black" pitchFamily="34" charset="0"/>
                <a:cs typeface="Aharoni" pitchFamily="2" charset="-79"/>
              </a:rPr>
              <a:t>I+D+i</a:t>
            </a:r>
            <a:endParaRPr lang="es-ES" b="1" dirty="0">
              <a:solidFill>
                <a:schemeClr val="bg1"/>
              </a:solidFill>
              <a:latin typeface="Arial Black" pitchFamily="34" charset="0"/>
              <a:cs typeface="Aharoni" pitchFamily="2" charset="-79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b="1" dirty="0">
                <a:solidFill>
                  <a:schemeClr val="bg1"/>
                </a:solidFill>
                <a:latin typeface="Arial Black" pitchFamily="34" charset="0"/>
                <a:cs typeface="Aharoni" pitchFamily="2" charset="-79"/>
              </a:rPr>
              <a:t>Y TRANSFERENCIA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s-ES" b="1" dirty="0">
              <a:solidFill>
                <a:schemeClr val="bg1"/>
              </a:solidFill>
              <a:latin typeface="Arial Black" pitchFamily="34" charset="0"/>
              <a:cs typeface="Aharoni" pitchFamily="2" charset="-79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Rectángulo"/>
          <p:cNvSpPr/>
          <p:nvPr/>
        </p:nvSpPr>
        <p:spPr>
          <a:xfrm>
            <a:off x="250825" y="1773238"/>
            <a:ext cx="8713788" cy="43926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s-ES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4" name="3 Rectángulo"/>
          <p:cNvSpPr/>
          <p:nvPr/>
        </p:nvSpPr>
        <p:spPr>
          <a:xfrm>
            <a:off x="287338" y="115888"/>
            <a:ext cx="4968875" cy="6842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s-ES" sz="2000">
              <a:solidFill>
                <a:schemeClr val="bg1"/>
              </a:solidFill>
              <a:latin typeface="Arial Black" pitchFamily="34" charset="0"/>
              <a:cs typeface="Aharoni" pitchFamily="2" charset="-79"/>
            </a:endParaRPr>
          </a:p>
        </p:txBody>
      </p:sp>
      <p:sp>
        <p:nvSpPr>
          <p:cNvPr id="5" name="11 Rectángulo"/>
          <p:cNvSpPr>
            <a:spLocks noChangeArrowheads="1"/>
          </p:cNvSpPr>
          <p:nvPr/>
        </p:nvSpPr>
        <p:spPr bwMode="auto">
          <a:xfrm>
            <a:off x="1835150" y="2205038"/>
            <a:ext cx="6985000" cy="390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es-ES" sz="700" b="1" dirty="0">
              <a:solidFill>
                <a:srgbClr val="0070C0"/>
              </a:solidFill>
              <a:latin typeface="Calibri" pitchFamily="34" charset="0"/>
              <a:sym typeface="Wingdings 3" pitchFamily="18" charset="2"/>
            </a:endParaRPr>
          </a:p>
          <a:p>
            <a:pPr marL="342900" indent="-342900"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es-ES" sz="800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sym typeface="Wingdings 3" pitchFamily="18" charset="2"/>
            </a:endParaRPr>
          </a:p>
          <a:p>
            <a:pPr marL="268288" indent="-268288"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sym typeface="Wingdings 3" pitchFamily="18" charset="2"/>
              </a:rPr>
              <a:t>Proyecto de Investigación del Programa de Cooperación del Suroeste Europeo SUDOE sobre mejora de calidad e impactos en salud</a:t>
            </a:r>
          </a:p>
          <a:p>
            <a:pPr marL="268288" indent="-268288"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es-ES" sz="500" dirty="0">
              <a:solidFill>
                <a:srgbClr val="FF6600"/>
              </a:solidFill>
              <a:latin typeface="Calibri" pitchFamily="34" charset="0"/>
              <a:sym typeface="Wingdings 3" pitchFamily="18" charset="2"/>
            </a:endParaRPr>
          </a:p>
          <a:p>
            <a:pPr marL="268288" indent="-268288"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sym typeface="Wingdings 3" pitchFamily="18" charset="2"/>
              </a:rPr>
              <a:t>Proyecto de Investigación del Programa de Cooperación del Suroeste Europeo SUDOE sobre mejora genética vegetal en leguminosas</a:t>
            </a:r>
          </a:p>
          <a:p>
            <a:pPr marL="268288" indent="-268288"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es-ES" sz="500" dirty="0">
              <a:solidFill>
                <a:srgbClr val="FF6600"/>
              </a:solidFill>
              <a:latin typeface="Calibri" pitchFamily="34" charset="0"/>
              <a:sym typeface="Wingdings 3" pitchFamily="18" charset="2"/>
            </a:endParaRPr>
          </a:p>
          <a:p>
            <a:pPr marL="268288" indent="-268288"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sym typeface="Wingdings 3" pitchFamily="18" charset="2"/>
              </a:rPr>
              <a:t>Proyecto de Investigación del Programa ENPI CBCMED Regiones Mediterráneas sobre colaboración en </a:t>
            </a:r>
            <a:r>
              <a:rPr lang="es-ES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sym typeface="Wingdings 3" pitchFamily="18" charset="2"/>
              </a:rPr>
              <a:t>I+D+i</a:t>
            </a:r>
            <a:r>
              <a:rPr lang="es-ES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sym typeface="Wingdings 3" pitchFamily="18" charset="2"/>
              </a:rPr>
              <a:t> en el Mediterráneo</a:t>
            </a:r>
          </a:p>
          <a:p>
            <a:pPr marL="268288" indent="-268288"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es-ES" sz="500" i="1" dirty="0">
              <a:solidFill>
                <a:srgbClr val="FF6600"/>
              </a:solidFill>
              <a:latin typeface="Calibri" pitchFamily="34" charset="0"/>
              <a:sym typeface="Wingdings 3" pitchFamily="18" charset="2"/>
            </a:endParaRP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sym typeface="Wingdings 3" pitchFamily="18" charset="2"/>
              </a:rPr>
              <a:t>Proyecto Motriz de Investigación sobre mejora genética vegetal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es-ES" sz="500" i="1" dirty="0">
              <a:solidFill>
                <a:schemeClr val="tx1">
                  <a:lumMod val="75000"/>
                  <a:lumOff val="25000"/>
                </a:schemeClr>
              </a:solidFill>
              <a:latin typeface="Calibri" pitchFamily="34" charset="0"/>
              <a:sym typeface="Wingdings 3" pitchFamily="18" charset="2"/>
            </a:endParaRP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sym typeface="Wingdings 3" pitchFamily="18" charset="2"/>
              </a:rPr>
              <a:t>Proyecto INNPACTO sobre programa de biotecnología vegetal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es-ES" sz="500" i="1" dirty="0">
              <a:solidFill>
                <a:schemeClr val="tx1">
                  <a:lumMod val="75000"/>
                  <a:lumOff val="25000"/>
                </a:schemeClr>
              </a:solidFill>
              <a:latin typeface="Calibri" pitchFamily="34" charset="0"/>
              <a:sym typeface="Wingdings 3" pitchFamily="18" charset="2"/>
            </a:endParaRP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sym typeface="Wingdings 3" pitchFamily="18" charset="2"/>
              </a:rPr>
              <a:t>Proyecto </a:t>
            </a:r>
            <a:r>
              <a:rPr lang="es-ES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sym typeface="Wingdings 3" pitchFamily="18" charset="2"/>
              </a:rPr>
              <a:t>Plant</a:t>
            </a:r>
            <a:r>
              <a:rPr lang="es-ES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sym typeface="Wingdings 3" pitchFamily="18" charset="2"/>
              </a:rPr>
              <a:t>-KBBE sobre mejora organoléptica y nutricional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es-ES" sz="500" i="1" dirty="0">
              <a:solidFill>
                <a:schemeClr val="tx1">
                  <a:lumMod val="75000"/>
                  <a:lumOff val="25000"/>
                </a:schemeClr>
              </a:solidFill>
              <a:latin typeface="Calibri" pitchFamily="34" charset="0"/>
              <a:sym typeface="Wingdings 3" pitchFamily="18" charset="2"/>
            </a:endParaRP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sym typeface="Wingdings 3" pitchFamily="18" charset="2"/>
              </a:rPr>
              <a:t>Proyecto 7FP </a:t>
            </a:r>
            <a:r>
              <a:rPr lang="es-ES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sym typeface="Wingdings 3" pitchFamily="18" charset="2"/>
              </a:rPr>
              <a:t>Industry</a:t>
            </a:r>
            <a:r>
              <a:rPr lang="es-ES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sym typeface="Wingdings 3" pitchFamily="18" charset="2"/>
              </a:rPr>
              <a:t>-Academia </a:t>
            </a:r>
            <a:r>
              <a:rPr lang="es-ES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sym typeface="Wingdings 3" pitchFamily="18" charset="2"/>
              </a:rPr>
              <a:t>Partnerships</a:t>
            </a:r>
            <a:r>
              <a:rPr lang="es-ES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sym typeface="Wingdings 3" pitchFamily="18" charset="2"/>
              </a:rPr>
              <a:t> sobre agro-sostenibilidad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es-ES" sz="500" dirty="0">
              <a:solidFill>
                <a:schemeClr val="tx1">
                  <a:lumMod val="75000"/>
                  <a:lumOff val="25000"/>
                </a:schemeClr>
              </a:solidFill>
              <a:latin typeface="Calibri" pitchFamily="34" charset="0"/>
              <a:sym typeface="Wingdings 3" pitchFamily="18" charset="2"/>
            </a:endParaRP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sym typeface="Wingdings 3" pitchFamily="18" charset="2"/>
              </a:rPr>
              <a:t>Proyecto FECYT de fomento de la cultura científica e investigadora </a:t>
            </a:r>
          </a:p>
        </p:txBody>
      </p:sp>
      <p:sp>
        <p:nvSpPr>
          <p:cNvPr id="10" name="9 Rectángulo"/>
          <p:cNvSpPr/>
          <p:nvPr/>
        </p:nvSpPr>
        <p:spPr>
          <a:xfrm>
            <a:off x="250825" y="873125"/>
            <a:ext cx="8713788" cy="728663"/>
          </a:xfrm>
          <a:prstGeom prst="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b="1" dirty="0">
                <a:solidFill>
                  <a:srgbClr val="FFFFFF"/>
                </a:solidFill>
                <a:latin typeface="Arial Black" pitchFamily="34" charset="0"/>
                <a:cs typeface="Arial" charset="0"/>
              </a:rPr>
              <a:t>PROYECTOS DE </a:t>
            </a:r>
            <a:r>
              <a:rPr lang="es-ES" b="1" dirty="0" err="1">
                <a:solidFill>
                  <a:srgbClr val="FFFFFF"/>
                </a:solidFill>
                <a:latin typeface="Arial Black" pitchFamily="34" charset="0"/>
                <a:cs typeface="Arial" charset="0"/>
              </a:rPr>
              <a:t>I+D+i</a:t>
            </a:r>
            <a:r>
              <a:rPr lang="es-ES" b="1" dirty="0">
                <a:solidFill>
                  <a:srgbClr val="FFFFFF"/>
                </a:solidFill>
                <a:latin typeface="Arial Black" pitchFamily="34" charset="0"/>
                <a:cs typeface="Arial" charset="0"/>
              </a:rPr>
              <a:t> Y TRANSFERENCIA</a:t>
            </a:r>
            <a:endParaRPr lang="es-ES" b="1" dirty="0">
              <a:solidFill>
                <a:srgbClr val="FFFFFF"/>
              </a:solidFill>
              <a:latin typeface="Arial Black" pitchFamily="34" charset="0"/>
              <a:cs typeface="Arial" charset="0"/>
            </a:endParaRPr>
          </a:p>
        </p:txBody>
      </p:sp>
      <p:sp>
        <p:nvSpPr>
          <p:cNvPr id="12" name="11 Rectángulo"/>
          <p:cNvSpPr/>
          <p:nvPr/>
        </p:nvSpPr>
        <p:spPr>
          <a:xfrm>
            <a:off x="539750" y="1916113"/>
            <a:ext cx="4968875" cy="288925"/>
          </a:xfrm>
          <a:prstGeom prst="rect">
            <a:avLst/>
          </a:prstGeom>
          <a:solidFill>
            <a:srgbClr val="F262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b="1" dirty="0">
                <a:solidFill>
                  <a:schemeClr val="bg1">
                    <a:lumMod val="95000"/>
                  </a:schemeClr>
                </a:solidFill>
              </a:rPr>
              <a:t>PROYECTOS DE </a:t>
            </a:r>
            <a:r>
              <a:rPr lang="es-ES" b="1" dirty="0" err="1">
                <a:solidFill>
                  <a:schemeClr val="bg1">
                    <a:lumMod val="95000"/>
                  </a:schemeClr>
                </a:solidFill>
              </a:rPr>
              <a:t>I+D+i</a:t>
            </a:r>
            <a:r>
              <a:rPr lang="es-ES" b="1" dirty="0">
                <a:solidFill>
                  <a:schemeClr val="bg1">
                    <a:lumMod val="95000"/>
                  </a:schemeClr>
                </a:solidFill>
              </a:rPr>
              <a:t> SOLICITADOS EN 2012</a:t>
            </a:r>
            <a:endParaRPr lang="es-ES" b="1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7" name="16 Rectángulo"/>
          <p:cNvSpPr/>
          <p:nvPr/>
        </p:nvSpPr>
        <p:spPr>
          <a:xfrm>
            <a:off x="8316913" y="6381750"/>
            <a:ext cx="647700" cy="360363"/>
          </a:xfrm>
          <a:prstGeom prst="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1600" b="1" dirty="0">
                <a:solidFill>
                  <a:schemeClr val="bg1">
                    <a:lumMod val="95000"/>
                  </a:schemeClr>
                </a:solidFill>
                <a:latin typeface="Antique Olive Compact" pitchFamily="34" charset="0"/>
                <a:cs typeface="Arial" charset="0"/>
              </a:rPr>
              <a:t>03</a:t>
            </a:r>
            <a:endParaRPr lang="es-ES" sz="1600" b="1" dirty="0">
              <a:solidFill>
                <a:schemeClr val="bg1">
                  <a:lumMod val="95000"/>
                </a:schemeClr>
              </a:solidFill>
              <a:latin typeface="Antique Olive Compact" pitchFamily="34" charset="0"/>
              <a:cs typeface="Arial" charset="0"/>
            </a:endParaRPr>
          </a:p>
        </p:txBody>
      </p:sp>
      <p:sp>
        <p:nvSpPr>
          <p:cNvPr id="19" name="18 Rectángulo"/>
          <p:cNvSpPr/>
          <p:nvPr/>
        </p:nvSpPr>
        <p:spPr>
          <a:xfrm>
            <a:off x="250825" y="6381750"/>
            <a:ext cx="7993063" cy="360363"/>
          </a:xfrm>
          <a:prstGeom prst="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1300" b="1" dirty="0">
                <a:solidFill>
                  <a:schemeClr val="bg1">
                    <a:lumMod val="95000"/>
                  </a:schemeClr>
                </a:solidFill>
              </a:rPr>
              <a:t>Memoria 2012  |  BITAL – Centro de Investigación en Biotecnología Agroalimentaria de la Universidad de Almería</a:t>
            </a:r>
          </a:p>
        </p:txBody>
      </p:sp>
      <p:sp>
        <p:nvSpPr>
          <p:cNvPr id="20" name="19 Rectángulo"/>
          <p:cNvSpPr/>
          <p:nvPr/>
        </p:nvSpPr>
        <p:spPr>
          <a:xfrm>
            <a:off x="539750" y="2565400"/>
            <a:ext cx="1295400" cy="142875"/>
          </a:xfrm>
          <a:prstGeom prst="rect">
            <a:avLst/>
          </a:prstGeom>
          <a:noFill/>
          <a:ln w="9525">
            <a:solidFill>
              <a:srgbClr val="F262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1000" b="1" dirty="0">
                <a:solidFill>
                  <a:srgbClr val="FF6600"/>
                </a:solidFill>
              </a:rPr>
              <a:t>COMO COORDINADOR </a:t>
            </a:r>
            <a:endParaRPr lang="es-ES" sz="1000" b="1" dirty="0">
              <a:solidFill>
                <a:srgbClr val="FF6600"/>
              </a:solidFill>
            </a:endParaRPr>
          </a:p>
        </p:txBody>
      </p:sp>
      <p:sp>
        <p:nvSpPr>
          <p:cNvPr id="22" name="21 Rectángulo"/>
          <p:cNvSpPr/>
          <p:nvPr/>
        </p:nvSpPr>
        <p:spPr>
          <a:xfrm>
            <a:off x="503238" y="3824288"/>
            <a:ext cx="1296987" cy="144462"/>
          </a:xfrm>
          <a:prstGeom prst="rect">
            <a:avLst/>
          </a:prstGeom>
          <a:noFill/>
          <a:ln w="9525">
            <a:solidFill>
              <a:srgbClr val="F262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1000" b="1" dirty="0">
                <a:solidFill>
                  <a:srgbClr val="FF6600"/>
                </a:solidFill>
              </a:rPr>
              <a:t>COMO COORDINADOR </a:t>
            </a:r>
            <a:endParaRPr lang="es-ES" sz="1000" b="1" dirty="0">
              <a:solidFill>
                <a:srgbClr val="FF6600"/>
              </a:solidFill>
            </a:endParaRPr>
          </a:p>
        </p:txBody>
      </p:sp>
      <p:sp>
        <p:nvSpPr>
          <p:cNvPr id="27" name="26 Rectángulo"/>
          <p:cNvSpPr/>
          <p:nvPr/>
        </p:nvSpPr>
        <p:spPr>
          <a:xfrm>
            <a:off x="503238" y="4437063"/>
            <a:ext cx="1296987" cy="144462"/>
          </a:xfrm>
          <a:prstGeom prst="rect">
            <a:avLst/>
          </a:prstGeom>
          <a:noFill/>
          <a:ln w="9525">
            <a:solidFill>
              <a:srgbClr val="F262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1000" b="1" dirty="0">
                <a:solidFill>
                  <a:srgbClr val="FF6600"/>
                </a:solidFill>
              </a:rPr>
              <a:t>COMO COORDINADOR </a:t>
            </a:r>
            <a:endParaRPr lang="es-ES" sz="1000" b="1" dirty="0">
              <a:solidFill>
                <a:srgbClr val="FF6600"/>
              </a:solidFill>
            </a:endParaRPr>
          </a:p>
        </p:txBody>
      </p:sp>
      <p:sp>
        <p:nvSpPr>
          <p:cNvPr id="28" name="27 Rectángulo"/>
          <p:cNvSpPr/>
          <p:nvPr/>
        </p:nvSpPr>
        <p:spPr>
          <a:xfrm>
            <a:off x="503238" y="4797425"/>
            <a:ext cx="1296987" cy="144463"/>
          </a:xfrm>
          <a:prstGeom prst="rect">
            <a:avLst/>
          </a:prstGeom>
          <a:noFill/>
          <a:ln w="9525">
            <a:solidFill>
              <a:srgbClr val="F262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1000" b="1" dirty="0">
                <a:solidFill>
                  <a:srgbClr val="FF6600"/>
                </a:solidFill>
              </a:rPr>
              <a:t>COMO COORDINADOR </a:t>
            </a:r>
            <a:endParaRPr lang="es-ES" sz="1000" b="1" dirty="0">
              <a:solidFill>
                <a:srgbClr val="FF6600"/>
              </a:solidFill>
            </a:endParaRPr>
          </a:p>
        </p:txBody>
      </p:sp>
      <p:sp>
        <p:nvSpPr>
          <p:cNvPr id="29" name="28 Rectángulo"/>
          <p:cNvSpPr/>
          <p:nvPr/>
        </p:nvSpPr>
        <p:spPr>
          <a:xfrm>
            <a:off x="503238" y="5121275"/>
            <a:ext cx="1296987" cy="144463"/>
          </a:xfrm>
          <a:prstGeom prst="rect">
            <a:avLst/>
          </a:prstGeom>
          <a:noFill/>
          <a:ln w="9525">
            <a:solidFill>
              <a:srgbClr val="F262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1000" b="1" dirty="0">
                <a:solidFill>
                  <a:srgbClr val="FF6600"/>
                </a:solidFill>
              </a:rPr>
              <a:t>COMO COORDINADOR </a:t>
            </a:r>
            <a:endParaRPr lang="es-ES" sz="1000" b="1" dirty="0">
              <a:solidFill>
                <a:srgbClr val="FF6600"/>
              </a:solidFill>
            </a:endParaRPr>
          </a:p>
        </p:txBody>
      </p:sp>
      <p:sp>
        <p:nvSpPr>
          <p:cNvPr id="30" name="29 Rectángulo"/>
          <p:cNvSpPr/>
          <p:nvPr/>
        </p:nvSpPr>
        <p:spPr>
          <a:xfrm>
            <a:off x="503238" y="5842000"/>
            <a:ext cx="1296987" cy="142875"/>
          </a:xfrm>
          <a:prstGeom prst="rect">
            <a:avLst/>
          </a:prstGeom>
          <a:noFill/>
          <a:ln w="9525">
            <a:solidFill>
              <a:srgbClr val="F262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1000" b="1" dirty="0">
                <a:solidFill>
                  <a:srgbClr val="FF6600"/>
                </a:solidFill>
              </a:rPr>
              <a:t>COMO COORDINADOR </a:t>
            </a:r>
            <a:endParaRPr lang="es-ES" sz="1000" b="1" dirty="0">
              <a:solidFill>
                <a:srgbClr val="FF6600"/>
              </a:solidFill>
            </a:endParaRPr>
          </a:p>
        </p:txBody>
      </p:sp>
      <p:sp>
        <p:nvSpPr>
          <p:cNvPr id="31" name="30 Rectángulo"/>
          <p:cNvSpPr/>
          <p:nvPr/>
        </p:nvSpPr>
        <p:spPr>
          <a:xfrm>
            <a:off x="503238" y="5516563"/>
            <a:ext cx="1296987" cy="144462"/>
          </a:xfrm>
          <a:prstGeom prst="rect">
            <a:avLst/>
          </a:prstGeom>
          <a:noFill/>
          <a:ln w="9525">
            <a:solidFill>
              <a:srgbClr val="F262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1000" b="1" dirty="0">
                <a:solidFill>
                  <a:srgbClr val="FF6600"/>
                </a:solidFill>
              </a:rPr>
              <a:t>COMO PARTNER </a:t>
            </a:r>
            <a:endParaRPr lang="es-ES" sz="1000" b="1" dirty="0">
              <a:solidFill>
                <a:srgbClr val="FF6600"/>
              </a:solidFill>
            </a:endParaRPr>
          </a:p>
        </p:txBody>
      </p:sp>
      <p:sp>
        <p:nvSpPr>
          <p:cNvPr id="32" name="31 Rectángulo"/>
          <p:cNvSpPr/>
          <p:nvPr/>
        </p:nvSpPr>
        <p:spPr>
          <a:xfrm>
            <a:off x="539750" y="3176588"/>
            <a:ext cx="1295400" cy="144462"/>
          </a:xfrm>
          <a:prstGeom prst="rect">
            <a:avLst/>
          </a:prstGeom>
          <a:noFill/>
          <a:ln w="9525">
            <a:solidFill>
              <a:srgbClr val="F262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1000" b="1" dirty="0">
                <a:solidFill>
                  <a:srgbClr val="FF6600"/>
                </a:solidFill>
              </a:rPr>
              <a:t>COMO PARTNER </a:t>
            </a:r>
            <a:endParaRPr lang="es-ES" sz="1000" b="1" dirty="0">
              <a:solidFill>
                <a:srgbClr val="FF6600"/>
              </a:solidFill>
            </a:endParaRPr>
          </a:p>
        </p:txBody>
      </p:sp>
      <p:pic>
        <p:nvPicPr>
          <p:cNvPr id="19473" name="23 Imagen" descr="UAL - BITAL - Centro 4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115888"/>
            <a:ext cx="5329238" cy="61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Rectángulo"/>
          <p:cNvSpPr/>
          <p:nvPr/>
        </p:nvSpPr>
        <p:spPr>
          <a:xfrm>
            <a:off x="250825" y="1773238"/>
            <a:ext cx="8713788" cy="45005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s-ES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4" name="3 Rectángulo"/>
          <p:cNvSpPr/>
          <p:nvPr/>
        </p:nvSpPr>
        <p:spPr>
          <a:xfrm>
            <a:off x="287338" y="115888"/>
            <a:ext cx="4968875" cy="6842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s-ES" sz="2000">
              <a:solidFill>
                <a:schemeClr val="bg1"/>
              </a:solidFill>
              <a:latin typeface="Arial Black" pitchFamily="34" charset="0"/>
              <a:cs typeface="Aharoni" pitchFamily="2" charset="-79"/>
            </a:endParaRPr>
          </a:p>
        </p:txBody>
      </p:sp>
      <p:sp>
        <p:nvSpPr>
          <p:cNvPr id="5" name="11 Rectángulo"/>
          <p:cNvSpPr>
            <a:spLocks noChangeArrowheads="1"/>
          </p:cNvSpPr>
          <p:nvPr/>
        </p:nvSpPr>
        <p:spPr bwMode="auto">
          <a:xfrm>
            <a:off x="1835150" y="2325688"/>
            <a:ext cx="6985000" cy="3894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538163" indent="-538163"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sym typeface="Wingdings 3" pitchFamily="18" charset="2"/>
              </a:rPr>
              <a:t>Proyecto Programa de Cooperación e Investigación Científica PCI ‘</a:t>
            </a:r>
            <a:r>
              <a:rPr lang="es-ES" i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sym typeface="Wingdings 3" pitchFamily="18" charset="2"/>
              </a:rPr>
              <a:t>Observatorio de Tecnologías Agroalimentarias</a:t>
            </a:r>
            <a:r>
              <a:rPr lang="es-ES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sym typeface="Wingdings 3" pitchFamily="18" charset="2"/>
              </a:rPr>
              <a:t>’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es-ES" sz="700" i="1" dirty="0">
              <a:solidFill>
                <a:srgbClr val="FF6600"/>
              </a:solidFill>
              <a:latin typeface="Calibri" pitchFamily="34" charset="0"/>
              <a:sym typeface="Wingdings 3" pitchFamily="18" charset="2"/>
            </a:endParaRPr>
          </a:p>
          <a:p>
            <a:pPr marL="538163" indent="-538163"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sym typeface="Wingdings 3" pitchFamily="18" charset="2"/>
              </a:rPr>
              <a:t>Proyecto Programa de Cooperación PCI ‘</a:t>
            </a:r>
            <a:r>
              <a:rPr lang="es-ES" i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sym typeface="Wingdings 3" pitchFamily="18" charset="2"/>
              </a:rPr>
              <a:t>Programa de Transferencia de Conocimiento </a:t>
            </a:r>
            <a:r>
              <a:rPr lang="es-ES" sz="16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sym typeface="Wingdings 3" pitchFamily="18" charset="2"/>
              </a:rPr>
              <a:t>en la </a:t>
            </a:r>
            <a:r>
              <a:rPr lang="es-ES" i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sym typeface="Wingdings 3" pitchFamily="18" charset="2"/>
              </a:rPr>
              <a:t>Cadena Agroalimentaria</a:t>
            </a:r>
            <a:r>
              <a:rPr lang="es-ES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sym typeface="Wingdings 3" pitchFamily="18" charset="2"/>
              </a:rPr>
              <a:t>’</a:t>
            </a:r>
          </a:p>
          <a:p>
            <a:pPr marL="538163" indent="-538163"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es-ES" sz="700" dirty="0">
              <a:solidFill>
                <a:srgbClr val="FF6600"/>
              </a:solidFill>
              <a:latin typeface="Calibri" pitchFamily="34" charset="0"/>
              <a:sym typeface="Wingdings 3" pitchFamily="18" charset="2"/>
            </a:endParaRP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sym typeface="Wingdings 3" pitchFamily="18" charset="2"/>
              </a:rPr>
              <a:t>Proyecto del Plan Nacional, </a:t>
            </a:r>
            <a:r>
              <a:rPr lang="es-ES" i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sym typeface="Wingdings 3" pitchFamily="18" charset="2"/>
              </a:rPr>
              <a:t>Programa Nacional de Recursos Humanos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es-ES" sz="700" i="1" dirty="0">
              <a:solidFill>
                <a:srgbClr val="FF6600"/>
              </a:solidFill>
              <a:latin typeface="Calibri" pitchFamily="34" charset="0"/>
              <a:sym typeface="Wingdings 3" pitchFamily="18" charset="2"/>
            </a:endParaRPr>
          </a:p>
          <a:p>
            <a:pPr marL="538163" indent="-538163"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sym typeface="Wingdings 3" pitchFamily="18" charset="2"/>
              </a:rPr>
              <a:t>Proyecto-Licitación de la EFSA </a:t>
            </a:r>
            <a:r>
              <a:rPr lang="es-ES" i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sym typeface="Wingdings 3" pitchFamily="18" charset="2"/>
              </a:rPr>
              <a:t>en el área de seguridad alimentaria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es-ES" sz="700" i="1" dirty="0">
              <a:solidFill>
                <a:schemeClr val="tx1">
                  <a:lumMod val="75000"/>
                  <a:lumOff val="25000"/>
                </a:schemeClr>
              </a:solidFill>
              <a:latin typeface="Calibri" pitchFamily="34" charset="0"/>
              <a:sym typeface="Wingdings 3" pitchFamily="18" charset="2"/>
            </a:endParaRP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sym typeface="Wingdings 3" pitchFamily="18" charset="2"/>
              </a:rPr>
              <a:t>Contrato de Investigación en el </a:t>
            </a:r>
            <a:r>
              <a:rPr lang="es-ES" i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sym typeface="Wingdings 3" pitchFamily="18" charset="2"/>
              </a:rPr>
              <a:t>área de genómica de plantas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es-ES" sz="700" i="1" dirty="0">
              <a:solidFill>
                <a:schemeClr val="tx1">
                  <a:lumMod val="75000"/>
                  <a:lumOff val="25000"/>
                </a:schemeClr>
              </a:solidFill>
              <a:latin typeface="Calibri" pitchFamily="34" charset="0"/>
              <a:sym typeface="Wingdings 3" pitchFamily="18" charset="2"/>
            </a:endParaRP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sym typeface="Wingdings 3" pitchFamily="18" charset="2"/>
              </a:rPr>
              <a:t>Contrato de Investigación en el </a:t>
            </a:r>
            <a:r>
              <a:rPr lang="es-ES" i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sym typeface="Wingdings 3" pitchFamily="18" charset="2"/>
              </a:rPr>
              <a:t>área de sostenibilidad agrícola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es-ES" sz="700" i="1" dirty="0">
              <a:solidFill>
                <a:schemeClr val="tx1">
                  <a:lumMod val="75000"/>
                  <a:lumOff val="25000"/>
                </a:schemeClr>
              </a:solidFill>
              <a:latin typeface="Calibri" pitchFamily="34" charset="0"/>
              <a:sym typeface="Wingdings 3" pitchFamily="18" charset="2"/>
            </a:endParaRPr>
          </a:p>
          <a:p>
            <a:pPr marL="538163" indent="-538163"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sym typeface="Wingdings 3" pitchFamily="18" charset="2"/>
              </a:rPr>
              <a:t>Proyecto del </a:t>
            </a:r>
            <a:r>
              <a:rPr lang="es-ES" i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sym typeface="Wingdings 3" pitchFamily="18" charset="2"/>
              </a:rPr>
              <a:t>Programa Nacional de Investigación Fundamental No Orientada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es-ES" sz="700" dirty="0">
              <a:solidFill>
                <a:schemeClr val="tx1">
                  <a:lumMod val="75000"/>
                  <a:lumOff val="25000"/>
                </a:schemeClr>
              </a:solidFill>
              <a:latin typeface="Calibri" pitchFamily="34" charset="0"/>
              <a:sym typeface="Wingdings 3" pitchFamily="18" charset="2"/>
            </a:endParaRP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sym typeface="Wingdings 3" pitchFamily="18" charset="2"/>
              </a:rPr>
              <a:t>Proyecto-Licitación de la EFSA </a:t>
            </a:r>
            <a:r>
              <a:rPr lang="es-ES" i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sym typeface="Wingdings 3" pitchFamily="18" charset="2"/>
              </a:rPr>
              <a:t>en el área de seguridad y sostenibilidad</a:t>
            </a:r>
          </a:p>
        </p:txBody>
      </p:sp>
      <p:sp>
        <p:nvSpPr>
          <p:cNvPr id="10" name="9 Rectángulo"/>
          <p:cNvSpPr/>
          <p:nvPr/>
        </p:nvSpPr>
        <p:spPr>
          <a:xfrm>
            <a:off x="250825" y="873125"/>
            <a:ext cx="8713788" cy="728663"/>
          </a:xfrm>
          <a:prstGeom prst="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b="1" dirty="0">
                <a:solidFill>
                  <a:srgbClr val="FFFFFF"/>
                </a:solidFill>
                <a:latin typeface="Arial Black" pitchFamily="34" charset="0"/>
                <a:cs typeface="Arial" charset="0"/>
              </a:rPr>
              <a:t>PROYECTOS DE </a:t>
            </a:r>
            <a:r>
              <a:rPr lang="es-ES" b="1" dirty="0" err="1">
                <a:solidFill>
                  <a:srgbClr val="FFFFFF"/>
                </a:solidFill>
                <a:latin typeface="Arial Black" pitchFamily="34" charset="0"/>
                <a:cs typeface="Arial" charset="0"/>
              </a:rPr>
              <a:t>I+D+i</a:t>
            </a:r>
            <a:r>
              <a:rPr lang="es-ES" b="1" dirty="0">
                <a:solidFill>
                  <a:srgbClr val="FFFFFF"/>
                </a:solidFill>
                <a:latin typeface="Arial Black" pitchFamily="34" charset="0"/>
                <a:cs typeface="Arial" charset="0"/>
              </a:rPr>
              <a:t> Y TRANSFERENCIA</a:t>
            </a:r>
            <a:endParaRPr lang="es-ES" b="1" dirty="0">
              <a:solidFill>
                <a:srgbClr val="FFFFFF"/>
              </a:solidFill>
              <a:latin typeface="Arial Black" pitchFamily="34" charset="0"/>
              <a:cs typeface="Arial" charset="0"/>
            </a:endParaRPr>
          </a:p>
        </p:txBody>
      </p:sp>
      <p:sp>
        <p:nvSpPr>
          <p:cNvPr id="12" name="11 Rectángulo"/>
          <p:cNvSpPr/>
          <p:nvPr/>
        </p:nvSpPr>
        <p:spPr>
          <a:xfrm>
            <a:off x="539750" y="1952625"/>
            <a:ext cx="4968875" cy="288925"/>
          </a:xfrm>
          <a:prstGeom prst="rect">
            <a:avLst/>
          </a:prstGeom>
          <a:solidFill>
            <a:srgbClr val="F262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b="1" dirty="0">
                <a:solidFill>
                  <a:schemeClr val="bg1">
                    <a:lumMod val="95000"/>
                  </a:schemeClr>
                </a:solidFill>
              </a:rPr>
              <a:t>PROYECTOS Y CONTRATOS EN FUNCIONAMIENTO</a:t>
            </a:r>
            <a:endParaRPr lang="es-ES" b="1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7" name="16 Rectángulo"/>
          <p:cNvSpPr/>
          <p:nvPr/>
        </p:nvSpPr>
        <p:spPr>
          <a:xfrm>
            <a:off x="8316913" y="6381750"/>
            <a:ext cx="647700" cy="360363"/>
          </a:xfrm>
          <a:prstGeom prst="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1600" b="1" dirty="0">
                <a:solidFill>
                  <a:schemeClr val="bg1">
                    <a:lumMod val="95000"/>
                  </a:schemeClr>
                </a:solidFill>
                <a:latin typeface="Antique Olive Compact" pitchFamily="34" charset="0"/>
                <a:cs typeface="Arial" charset="0"/>
              </a:rPr>
              <a:t>04</a:t>
            </a:r>
            <a:endParaRPr lang="es-ES" sz="1600" b="1" dirty="0">
              <a:solidFill>
                <a:schemeClr val="bg1">
                  <a:lumMod val="95000"/>
                </a:schemeClr>
              </a:solidFill>
              <a:latin typeface="Antique Olive Compact" pitchFamily="34" charset="0"/>
              <a:cs typeface="Arial" charset="0"/>
            </a:endParaRPr>
          </a:p>
        </p:txBody>
      </p:sp>
      <p:sp>
        <p:nvSpPr>
          <p:cNvPr id="19" name="18 Rectángulo"/>
          <p:cNvSpPr/>
          <p:nvPr/>
        </p:nvSpPr>
        <p:spPr>
          <a:xfrm>
            <a:off x="250825" y="6381750"/>
            <a:ext cx="7993063" cy="360363"/>
          </a:xfrm>
          <a:prstGeom prst="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1300" b="1" dirty="0">
                <a:solidFill>
                  <a:schemeClr val="bg1">
                    <a:lumMod val="95000"/>
                  </a:schemeClr>
                </a:solidFill>
              </a:rPr>
              <a:t>Memoria 2012  |  BITAL – Centro de Investigación en Biotecnología Agroalimentaria de la Universidad de Almería</a:t>
            </a:r>
          </a:p>
        </p:txBody>
      </p:sp>
      <p:sp>
        <p:nvSpPr>
          <p:cNvPr id="18" name="17 Rectángulo"/>
          <p:cNvSpPr/>
          <p:nvPr/>
        </p:nvSpPr>
        <p:spPr>
          <a:xfrm>
            <a:off x="539750" y="3105150"/>
            <a:ext cx="1260475" cy="144463"/>
          </a:xfrm>
          <a:prstGeom prst="rect">
            <a:avLst/>
          </a:prstGeom>
          <a:noFill/>
          <a:ln w="9525">
            <a:solidFill>
              <a:srgbClr val="F262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1000" b="1" dirty="0">
                <a:solidFill>
                  <a:srgbClr val="FF6600"/>
                </a:solidFill>
              </a:rPr>
              <a:t>EJECUCIÓN 2012-2013</a:t>
            </a:r>
            <a:endParaRPr lang="es-ES" sz="1000" b="1" dirty="0">
              <a:solidFill>
                <a:srgbClr val="FF6600"/>
              </a:solidFill>
            </a:endParaRPr>
          </a:p>
        </p:txBody>
      </p:sp>
      <p:sp>
        <p:nvSpPr>
          <p:cNvPr id="20" name="19 Rectángulo"/>
          <p:cNvSpPr/>
          <p:nvPr/>
        </p:nvSpPr>
        <p:spPr>
          <a:xfrm>
            <a:off x="539750" y="2457450"/>
            <a:ext cx="1260475" cy="142875"/>
          </a:xfrm>
          <a:prstGeom prst="rect">
            <a:avLst/>
          </a:prstGeom>
          <a:noFill/>
          <a:ln w="9525">
            <a:solidFill>
              <a:srgbClr val="F262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1000" b="1" dirty="0">
                <a:solidFill>
                  <a:srgbClr val="FF6600"/>
                </a:solidFill>
              </a:rPr>
              <a:t>EJECUCIÓN 2012-2013</a:t>
            </a:r>
            <a:endParaRPr lang="es-ES" sz="1000" b="1" dirty="0">
              <a:solidFill>
                <a:srgbClr val="FF6600"/>
              </a:solidFill>
            </a:endParaRPr>
          </a:p>
        </p:txBody>
      </p:sp>
      <p:sp>
        <p:nvSpPr>
          <p:cNvPr id="21" name="20 Rectángulo"/>
          <p:cNvSpPr/>
          <p:nvPr/>
        </p:nvSpPr>
        <p:spPr>
          <a:xfrm>
            <a:off x="539750" y="3789363"/>
            <a:ext cx="1260475" cy="144462"/>
          </a:xfrm>
          <a:prstGeom prst="rect">
            <a:avLst/>
          </a:prstGeom>
          <a:noFill/>
          <a:ln w="9525">
            <a:solidFill>
              <a:srgbClr val="F262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1000" b="1" dirty="0">
                <a:solidFill>
                  <a:srgbClr val="FF6600"/>
                </a:solidFill>
              </a:rPr>
              <a:t>EJECUCIÓN 2012-2014</a:t>
            </a:r>
            <a:endParaRPr lang="es-ES" sz="1000" b="1" dirty="0">
              <a:solidFill>
                <a:srgbClr val="FF6600"/>
              </a:solidFill>
            </a:endParaRPr>
          </a:p>
        </p:txBody>
      </p:sp>
      <p:sp>
        <p:nvSpPr>
          <p:cNvPr id="23" name="22 Rectángulo"/>
          <p:cNvSpPr/>
          <p:nvPr/>
        </p:nvSpPr>
        <p:spPr>
          <a:xfrm>
            <a:off x="539750" y="4184650"/>
            <a:ext cx="1260475" cy="144463"/>
          </a:xfrm>
          <a:prstGeom prst="rect">
            <a:avLst/>
          </a:prstGeom>
          <a:noFill/>
          <a:ln w="9525">
            <a:solidFill>
              <a:srgbClr val="F262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1000" b="1" dirty="0">
                <a:solidFill>
                  <a:srgbClr val="FF6600"/>
                </a:solidFill>
              </a:rPr>
              <a:t>EJECUCIÓN 2011-2012</a:t>
            </a:r>
            <a:endParaRPr lang="es-ES" sz="1000" b="1" dirty="0">
              <a:solidFill>
                <a:srgbClr val="FF6600"/>
              </a:solidFill>
            </a:endParaRPr>
          </a:p>
        </p:txBody>
      </p:sp>
      <p:sp>
        <p:nvSpPr>
          <p:cNvPr id="25" name="24 Rectángulo"/>
          <p:cNvSpPr/>
          <p:nvPr/>
        </p:nvSpPr>
        <p:spPr>
          <a:xfrm>
            <a:off x="539750" y="4545013"/>
            <a:ext cx="1260475" cy="144462"/>
          </a:xfrm>
          <a:prstGeom prst="rect">
            <a:avLst/>
          </a:prstGeom>
          <a:noFill/>
          <a:ln w="9525">
            <a:solidFill>
              <a:srgbClr val="F262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1000" b="1" dirty="0">
                <a:solidFill>
                  <a:srgbClr val="FF6600"/>
                </a:solidFill>
              </a:rPr>
              <a:t>EJECUCIÓN 2012-2013</a:t>
            </a:r>
            <a:endParaRPr lang="es-ES" sz="1000" b="1" dirty="0">
              <a:solidFill>
                <a:srgbClr val="FF6600"/>
              </a:solidFill>
            </a:endParaRPr>
          </a:p>
        </p:txBody>
      </p:sp>
      <p:sp>
        <p:nvSpPr>
          <p:cNvPr id="28" name="27 Rectángulo"/>
          <p:cNvSpPr/>
          <p:nvPr/>
        </p:nvSpPr>
        <p:spPr>
          <a:xfrm>
            <a:off x="539750" y="4905375"/>
            <a:ext cx="1260475" cy="144463"/>
          </a:xfrm>
          <a:prstGeom prst="rect">
            <a:avLst/>
          </a:prstGeom>
          <a:noFill/>
          <a:ln w="9525">
            <a:solidFill>
              <a:srgbClr val="F262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1000" b="1" dirty="0">
                <a:solidFill>
                  <a:srgbClr val="FF6600"/>
                </a:solidFill>
              </a:rPr>
              <a:t>EJECUCIÓN 2012-2013</a:t>
            </a:r>
            <a:endParaRPr lang="es-ES" sz="1000" b="1" dirty="0">
              <a:solidFill>
                <a:srgbClr val="FF6600"/>
              </a:solidFill>
            </a:endParaRPr>
          </a:p>
        </p:txBody>
      </p:sp>
      <p:pic>
        <p:nvPicPr>
          <p:cNvPr id="20495" name="28 Imagen" descr="UAL - BITAL - Centro 4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115888"/>
            <a:ext cx="5329238" cy="61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" name="25 Rectángulo"/>
          <p:cNvSpPr/>
          <p:nvPr/>
        </p:nvSpPr>
        <p:spPr>
          <a:xfrm>
            <a:off x="539750" y="5300663"/>
            <a:ext cx="1260475" cy="144462"/>
          </a:xfrm>
          <a:prstGeom prst="rect">
            <a:avLst/>
          </a:prstGeom>
          <a:solidFill>
            <a:srgbClr val="FF6600"/>
          </a:solidFill>
          <a:ln w="9525">
            <a:solidFill>
              <a:srgbClr val="FF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1000" b="1" dirty="0">
                <a:solidFill>
                  <a:schemeClr val="bg1"/>
                </a:solidFill>
              </a:rPr>
              <a:t>NUEVA CONCESIÓN</a:t>
            </a:r>
            <a:endParaRPr lang="es-ES" sz="1000" b="1" dirty="0">
              <a:solidFill>
                <a:schemeClr val="bg1"/>
              </a:solidFill>
            </a:endParaRPr>
          </a:p>
        </p:txBody>
      </p:sp>
      <p:sp>
        <p:nvSpPr>
          <p:cNvPr id="30" name="29 Rectángulo"/>
          <p:cNvSpPr/>
          <p:nvPr/>
        </p:nvSpPr>
        <p:spPr>
          <a:xfrm>
            <a:off x="539750" y="5949950"/>
            <a:ext cx="1260475" cy="142875"/>
          </a:xfrm>
          <a:prstGeom prst="rect">
            <a:avLst/>
          </a:prstGeom>
          <a:solidFill>
            <a:srgbClr val="F26200"/>
          </a:solidFill>
          <a:ln w="9525">
            <a:solidFill>
              <a:srgbClr val="FF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1000" b="1" dirty="0">
                <a:solidFill>
                  <a:schemeClr val="bg1"/>
                </a:solidFill>
              </a:rPr>
              <a:t>NUEVA CONCESIÓN</a:t>
            </a:r>
            <a:endParaRPr lang="es-ES" sz="1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6 Imagen" descr="seedlings background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75" y="0"/>
            <a:ext cx="91376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5 Rectángulo"/>
          <p:cNvSpPr/>
          <p:nvPr/>
        </p:nvSpPr>
        <p:spPr>
          <a:xfrm>
            <a:off x="0" y="2492375"/>
            <a:ext cx="2916238" cy="1657350"/>
          </a:xfrm>
          <a:prstGeom prst="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ES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4" name="3 Rectángulo"/>
          <p:cNvSpPr/>
          <p:nvPr/>
        </p:nvSpPr>
        <p:spPr>
          <a:xfrm>
            <a:off x="107950" y="2349500"/>
            <a:ext cx="4967288" cy="22320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b="1" dirty="0">
                <a:solidFill>
                  <a:schemeClr val="bg1"/>
                </a:solidFill>
                <a:latin typeface="Arial Black" pitchFamily="34" charset="0"/>
              </a:rPr>
              <a:t>DIFUSIÓN DE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b="1" dirty="0">
                <a:solidFill>
                  <a:schemeClr val="bg1"/>
                </a:solidFill>
                <a:latin typeface="Arial Black" pitchFamily="34" charset="0"/>
                <a:cs typeface="Aharoni" pitchFamily="2" charset="-79"/>
              </a:rPr>
              <a:t>ACTIVIDADES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b="1" dirty="0">
                <a:solidFill>
                  <a:schemeClr val="bg1"/>
                </a:solidFill>
                <a:latin typeface="Arial Black" pitchFamily="34" charset="0"/>
                <a:cs typeface="Aharoni" pitchFamily="2" charset="-79"/>
              </a:rPr>
              <a:t>DE </a:t>
            </a:r>
            <a:r>
              <a:rPr lang="es-ES" b="1" dirty="0" err="1">
                <a:solidFill>
                  <a:schemeClr val="bg1"/>
                </a:solidFill>
                <a:latin typeface="Arial Black" pitchFamily="34" charset="0"/>
                <a:cs typeface="Aharoni" pitchFamily="2" charset="-79"/>
              </a:rPr>
              <a:t>I+D+i</a:t>
            </a:r>
            <a:endParaRPr lang="es-ES" b="1" dirty="0">
              <a:solidFill>
                <a:schemeClr val="bg1"/>
              </a:solidFill>
              <a:latin typeface="Arial Black" pitchFamily="34" charset="0"/>
              <a:cs typeface="Aharoni" pitchFamily="2" charset="-79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b="1" dirty="0">
                <a:solidFill>
                  <a:schemeClr val="bg1"/>
                </a:solidFill>
                <a:latin typeface="Arial Black" pitchFamily="34" charset="0"/>
                <a:cs typeface="Aharoni" pitchFamily="2" charset="-79"/>
              </a:rPr>
              <a:t>Y FORMACIÓN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b="1" dirty="0">
                <a:solidFill>
                  <a:schemeClr val="bg1"/>
                </a:solidFill>
                <a:latin typeface="Arial Black" pitchFamily="34" charset="0"/>
                <a:cs typeface="Aharoni" pitchFamily="2" charset="-79"/>
              </a:rPr>
              <a:t>DOCTORAL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s-ES" b="1" dirty="0">
              <a:solidFill>
                <a:schemeClr val="bg1"/>
              </a:solidFill>
              <a:latin typeface="Arial Black" pitchFamily="34" charset="0"/>
              <a:cs typeface="Aharoni" pitchFamily="2" charset="-79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1861</TotalTime>
  <Words>849</Words>
  <Application>Microsoft Office PowerPoint</Application>
  <PresentationFormat>Presentación en pantalla (4:3)</PresentationFormat>
  <Paragraphs>168</Paragraphs>
  <Slides>14</Slides>
  <Notes>0</Notes>
  <HiddenSlides>0</HiddenSlides>
  <MMClips>0</MMClips>
  <ScaleCrop>false</ScaleCrop>
  <HeadingPairs>
    <vt:vector size="8" baseType="variant">
      <vt:variant>
        <vt:lpstr>Fuentes usadas</vt:lpstr>
      </vt:variant>
      <vt:variant>
        <vt:i4>6</vt:i4>
      </vt:variant>
      <vt:variant>
        <vt:lpstr>Plantilla de diseño</vt:lpstr>
      </vt:variant>
      <vt:variant>
        <vt:i4>1</vt:i4>
      </vt:variant>
      <vt:variant>
        <vt:lpstr>Servidores OLE incrustados</vt:lpstr>
      </vt:variant>
      <vt:variant>
        <vt:i4>1</vt:i4>
      </vt:variant>
      <vt:variant>
        <vt:lpstr>Títulos de diapositiva</vt:lpstr>
      </vt:variant>
      <vt:variant>
        <vt:i4>14</vt:i4>
      </vt:variant>
    </vt:vector>
  </HeadingPairs>
  <TitlesOfParts>
    <vt:vector size="22" baseType="lpstr">
      <vt:lpstr>Calibri</vt:lpstr>
      <vt:lpstr>Arial</vt:lpstr>
      <vt:lpstr>Arial Black</vt:lpstr>
      <vt:lpstr>Aharoni</vt:lpstr>
      <vt:lpstr>Antique Olive Compact</vt:lpstr>
      <vt:lpstr>Wingdings 3</vt:lpstr>
      <vt:lpstr>Tema de Office</vt:lpstr>
      <vt:lpstr>Gráfico de Microsoft Excel</vt:lpstr>
      <vt:lpstr>Diapositiva 1</vt:lpstr>
      <vt:lpstr>Diapositiva 2</vt:lpstr>
      <vt:lpstr>Diapositiva 3</vt:lpstr>
      <vt:lpstr>Diapositiva 4</vt:lpstr>
      <vt:lpstr>Diapositiva 5</vt:lpstr>
      <vt:lpstr>Diapositiva 6</vt:lpstr>
      <vt:lpstr>Diapositiva 7</vt:lpstr>
      <vt:lpstr>Diapositiva 8</vt:lpstr>
      <vt:lpstr>Diapositiva 9</vt:lpstr>
      <vt:lpstr>Diapositiva 10</vt:lpstr>
      <vt:lpstr>Diapositiva 11</vt:lpstr>
      <vt:lpstr>Diapositiva 12</vt:lpstr>
      <vt:lpstr>Diapositiva 13</vt:lpstr>
      <vt:lpstr>Diapositiva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ual</dc:creator>
  <cp:lastModifiedBy>STIC</cp:lastModifiedBy>
  <cp:revision>14</cp:revision>
  <dcterms:created xsi:type="dcterms:W3CDTF">2013-01-14T11:42:03Z</dcterms:created>
  <dcterms:modified xsi:type="dcterms:W3CDTF">2013-01-25T06:51:51Z</dcterms:modified>
</cp:coreProperties>
</file>