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63" r:id="rId2"/>
    <p:sldId id="312" r:id="rId3"/>
    <p:sldId id="313" r:id="rId4"/>
    <p:sldId id="269" r:id="rId5"/>
    <p:sldId id="288" r:id="rId6"/>
    <p:sldId id="298" r:id="rId7"/>
    <p:sldId id="314" r:id="rId8"/>
    <p:sldId id="315" r:id="rId9"/>
    <p:sldId id="316" r:id="rId10"/>
    <p:sldId id="317" r:id="rId11"/>
    <p:sldId id="318" r:id="rId12"/>
    <p:sldId id="319" r:id="rId13"/>
    <p:sldId id="321" r:id="rId14"/>
    <p:sldId id="320" r:id="rId15"/>
    <p:sldId id="322" r:id="rId16"/>
    <p:sldId id="323" r:id="rId17"/>
    <p:sldId id="324" r:id="rId18"/>
  </p:sldIdLst>
  <p:sldSz cx="9144000" cy="6858000" type="screen4x3"/>
  <p:notesSz cx="7099300" cy="102346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33"/>
    <a:srgbClr val="FF0000"/>
    <a:srgbClr val="FF9900"/>
    <a:srgbClr val="FFFFCC"/>
    <a:srgbClr val="CCCCFF"/>
    <a:srgbClr val="D8ED13"/>
    <a:srgbClr val="66FF3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2787"/>
    <p:restoredTop sz="90877" autoAdjust="0"/>
  </p:normalViewPr>
  <p:slideViewPr>
    <p:cSldViewPr>
      <p:cViewPr>
        <p:scale>
          <a:sx n="70" d="100"/>
          <a:sy n="70" d="100"/>
        </p:scale>
        <p:origin x="-510" y="-3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>
              <a:defRPr sz="13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>
              <a:defRPr sz="13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/>
            </a:lvl1pPr>
          </a:lstStyle>
          <a:p>
            <a:pPr>
              <a:defRPr/>
            </a:pPr>
            <a:fld id="{E533D3E3-DD81-4944-BBE0-DEB4DF37C3F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4FC8180-4F55-4320-A98E-58D0B00C8A25}" type="datetimeFigureOut">
              <a:rPr lang="es-ES"/>
              <a:pPr>
                <a:defRPr/>
              </a:pPr>
              <a:t>29/01/2013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ES" noProof="0" smtClean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B727CEE-10E3-40DA-9603-9020CB6D70E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s-ES" smtClean="0"/>
              <a:t>A pesar de estar solo a 7 km del centro urbano, está en plena zona agrícola invernada</a:t>
            </a:r>
          </a:p>
        </p:txBody>
      </p:sp>
      <p:sp>
        <p:nvSpPr>
          <p:cNvPr id="17411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3F286A3-FE42-41DC-A43C-7A0915318775}" type="slidenum">
              <a:rPr lang="es-ES" smtClean="0"/>
              <a:pPr/>
              <a:t>2</a:t>
            </a:fld>
            <a:endParaRPr lang="es-E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40A7B4-45C6-4A59-8C59-D61D91BCA89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6A3D26-3D09-49C5-9F42-9E3DA3A762B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AD7828-02DF-440F-BD05-06F81CBDBF6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250CF1-BA34-415B-B158-1490CCD165B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7B5CD1-7EF5-4A80-907A-1699E6B60BF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67C4C5-2513-4FD7-932A-716D3BD56C2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2FEDAE-810E-40E8-8568-F4DD756A946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2DC248-CE54-4A4B-81D3-EE8AEAD7124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9DE895-4C3D-4DCD-9470-D97FF7D2913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7ACA9D-B281-4BD1-9721-D44052D5A3F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BB9ECC-F05A-4A00-A731-25DE6E7E967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62035F6E-7012-4663-A10B-744E9796DC7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hyperlink" Target="http://www.sciencedirect.com/science/journal/00051098" TargetMode="External"/><Relationship Id="rId3" Type="http://schemas.openxmlformats.org/officeDocument/2006/relationships/hyperlink" Target="http://www.sciencedirect.com/science/journal/03601323" TargetMode="External"/><Relationship Id="rId7" Type="http://schemas.openxmlformats.org/officeDocument/2006/relationships/hyperlink" Target="http://www.sciencedirect.com/science/journal/09608524" TargetMode="External"/><Relationship Id="rId12" Type="http://schemas.openxmlformats.org/officeDocument/2006/relationships/image" Target="../media/image1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hyperlink" Target="http://www.sciencedirect.com/science/journal/09263373" TargetMode="External"/><Relationship Id="rId5" Type="http://schemas.openxmlformats.org/officeDocument/2006/relationships/hyperlink" Target="http://www.sciencedirect.com/science/journal/03062619" TargetMode="External"/><Relationship Id="rId10" Type="http://schemas.openxmlformats.org/officeDocument/2006/relationships/image" Target="../media/image14.png"/><Relationship Id="rId4" Type="http://schemas.openxmlformats.org/officeDocument/2006/relationships/image" Target="../media/image11.png"/><Relationship Id="rId9" Type="http://schemas.openxmlformats.org/officeDocument/2006/relationships/hyperlink" Target="http://www.sciencedirect.com/science/journal/03043894" TargetMode="External"/><Relationship Id="rId1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hyperlink" Target="http://www.fia.cl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hyperlink" Target="http://www.ciesol.es/inicio.htm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3"/>
          <p:cNvSpPr>
            <a:spLocks noChangeArrowheads="1"/>
          </p:cNvSpPr>
          <p:nvPr/>
        </p:nvSpPr>
        <p:spPr bwMode="auto">
          <a:xfrm>
            <a:off x="1347788" y="3530600"/>
            <a:ext cx="6475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4000" b="1">
                <a:solidFill>
                  <a:srgbClr val="FF9900"/>
                </a:solidFill>
                <a:latin typeface="Calibri" pitchFamily="34" charset="0"/>
              </a:rPr>
              <a:t>Memoria de actividades 2012</a:t>
            </a: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590550" y="4437063"/>
            <a:ext cx="7675563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" sz="2800" b="1">
                <a:solidFill>
                  <a:srgbClr val="FF9900"/>
                </a:solidFill>
                <a:latin typeface="Calibri" pitchFamily="34" charset="0"/>
              </a:rPr>
              <a:t>Presentación a:</a:t>
            </a:r>
          </a:p>
          <a:p>
            <a:pPr algn="ctr"/>
            <a:r>
              <a:rPr lang="es-ES" sz="2800" b="1">
                <a:solidFill>
                  <a:srgbClr val="FF9900"/>
                </a:solidFill>
                <a:latin typeface="Calibri" pitchFamily="34" charset="0"/>
              </a:rPr>
              <a:t>Consejo de Gobierno de la Universidad de Almería</a:t>
            </a:r>
          </a:p>
          <a:p>
            <a:pPr algn="ctr"/>
            <a:r>
              <a:rPr lang="es-ES" sz="2800" b="1">
                <a:solidFill>
                  <a:srgbClr val="FF9900"/>
                </a:solidFill>
                <a:latin typeface="Calibri" pitchFamily="34" charset="0"/>
              </a:rPr>
              <a:t>31 de enero de 2012</a:t>
            </a:r>
          </a:p>
        </p:txBody>
      </p:sp>
      <p:pic>
        <p:nvPicPr>
          <p:cNvPr id="15363" name="3 Imagen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5700" y="333375"/>
            <a:ext cx="4319588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1 Imagen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51725" y="0"/>
            <a:ext cx="1692275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3 Conector recto"/>
          <p:cNvCxnSpPr/>
          <p:nvPr/>
        </p:nvCxnSpPr>
        <p:spPr>
          <a:xfrm flipH="1">
            <a:off x="0" y="1125538"/>
            <a:ext cx="9144000" cy="0"/>
          </a:xfrm>
          <a:prstGeom prst="line">
            <a:avLst/>
          </a:prstGeom>
          <a:ln w="57150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03" name="Rectangle 6"/>
          <p:cNvSpPr>
            <a:spLocks noChangeArrowheads="1"/>
          </p:cNvSpPr>
          <p:nvPr/>
        </p:nvSpPr>
        <p:spPr bwMode="auto">
          <a:xfrm>
            <a:off x="250825" y="163513"/>
            <a:ext cx="81280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4400" b="1">
                <a:latin typeface="Calibri" pitchFamily="34" charset="0"/>
              </a:rPr>
              <a:t>Actividad 2012: Producción</a:t>
            </a:r>
          </a:p>
        </p:txBody>
      </p:sp>
      <p:sp>
        <p:nvSpPr>
          <p:cNvPr id="25604" name="Rectangle 6"/>
          <p:cNvSpPr>
            <a:spLocks noChangeArrowheads="1"/>
          </p:cNvSpPr>
          <p:nvPr/>
        </p:nvSpPr>
        <p:spPr bwMode="auto">
          <a:xfrm>
            <a:off x="836613" y="1412875"/>
            <a:ext cx="81280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4400" b="1">
                <a:solidFill>
                  <a:srgbClr val="FF9900"/>
                </a:solidFill>
                <a:latin typeface="Calibri" pitchFamily="34" charset="0"/>
              </a:rPr>
              <a:t>Artículos SCI:		44</a:t>
            </a:r>
          </a:p>
          <a:p>
            <a:r>
              <a:rPr lang="es-ES_tradnl" sz="4400" b="1">
                <a:solidFill>
                  <a:srgbClr val="FF9900"/>
                </a:solidFill>
                <a:latin typeface="Calibri" pitchFamily="34" charset="0"/>
              </a:rPr>
              <a:t>Capítulos de libro:	4</a:t>
            </a:r>
          </a:p>
          <a:p>
            <a:r>
              <a:rPr lang="es-ES_tradnl" sz="4400" b="1">
                <a:solidFill>
                  <a:srgbClr val="FF9900"/>
                </a:solidFill>
                <a:latin typeface="Calibri" pitchFamily="34" charset="0"/>
              </a:rPr>
              <a:t>Libro int.:			1</a:t>
            </a:r>
          </a:p>
        </p:txBody>
      </p:sp>
      <p:pic>
        <p:nvPicPr>
          <p:cNvPr id="25605" name="Picture 2" descr="Building and Environment">
            <a:hlinkClick r:id="rId3" tooltip="View Building and Environment Articles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3981450"/>
            <a:ext cx="1152525" cy="153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4" descr="Applied Energy">
            <a:hlinkClick r:id="rId5" tooltip="View Applied Energy Articles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35150" y="3983038"/>
            <a:ext cx="1143000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6" descr="Bioresource Technology">
            <a:hlinkClick r:id="rId7" tooltip="View Bioresource Technology Articles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71825" y="3956050"/>
            <a:ext cx="1143000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8" descr="Journal of Hazardous Materials">
            <a:hlinkClick r:id="rId9" tooltip="View Journal of Hazardous Materials Articles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579938" y="3981450"/>
            <a:ext cx="1143000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9" name="Picture 10" descr="Applied Catalysis B: Environmental">
            <a:hlinkClick r:id="rId11" tooltip="View Applied Catalysis B: Environmental Articles"/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940425" y="3956050"/>
            <a:ext cx="1143000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0" name="Picture 12" descr="Automatica">
            <a:hlinkClick r:id="rId13" tooltip="View Automatica Articles"/>
          </p:cNvPr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451725" y="3956050"/>
            <a:ext cx="1143000" cy="1524000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1 Imagen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51725" y="0"/>
            <a:ext cx="1692275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3 Conector recto"/>
          <p:cNvCxnSpPr/>
          <p:nvPr/>
        </p:nvCxnSpPr>
        <p:spPr>
          <a:xfrm flipH="1">
            <a:off x="0" y="1125538"/>
            <a:ext cx="9144000" cy="0"/>
          </a:xfrm>
          <a:prstGeom prst="line">
            <a:avLst/>
          </a:prstGeom>
          <a:ln w="57150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27" name="Rectangle 6"/>
          <p:cNvSpPr>
            <a:spLocks noChangeArrowheads="1"/>
          </p:cNvSpPr>
          <p:nvPr/>
        </p:nvSpPr>
        <p:spPr bwMode="auto">
          <a:xfrm>
            <a:off x="250825" y="163513"/>
            <a:ext cx="81280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4400" b="1">
                <a:latin typeface="Calibri" pitchFamily="34" charset="0"/>
              </a:rPr>
              <a:t>Actividad 2012: Propuestas</a:t>
            </a:r>
          </a:p>
        </p:txBody>
      </p:sp>
      <p:graphicFrame>
        <p:nvGraphicFramePr>
          <p:cNvPr id="6" name="5 Tabla"/>
          <p:cNvGraphicFramePr>
            <a:graphicFrameLocks noGrp="1"/>
          </p:cNvGraphicFramePr>
          <p:nvPr/>
        </p:nvGraphicFramePr>
        <p:xfrm>
          <a:off x="684213" y="1773238"/>
          <a:ext cx="8135937" cy="453548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8135937"/>
              </a:tblGrid>
              <a:tr h="1102539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s-ES" sz="2000">
                          <a:solidFill>
                            <a:srgbClr val="FF99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MTProc. Red para el desarrollo de la energía solar de media temperatura para calor de proceso REMED. Convocatoria: SUDOE Interreg IV.B 2012</a:t>
                      </a:r>
                      <a:endParaRPr lang="es-ES" sz="2000">
                        <a:solidFill>
                          <a:srgbClr val="FF9900"/>
                        </a:solidFill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72" marR="68572" marT="0" marB="0">
                    <a:solidFill>
                      <a:schemeClr val="bg1"/>
                    </a:solidFill>
                  </a:tcPr>
                </a:tc>
              </a:tr>
              <a:tr h="1102539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FF99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REMED Mediterranean-focused capacity building through research in the RE technology fields of CPV, Solar thermal, Grid Integration and Bioenergy 7º FP- ENERGY-2013.</a:t>
                      </a:r>
                      <a:endParaRPr lang="es-ES" sz="2000">
                        <a:solidFill>
                          <a:srgbClr val="FF9900"/>
                        </a:solidFill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72" marR="68572" marT="0" marB="0">
                    <a:solidFill>
                      <a:schemeClr val="bg1"/>
                    </a:solidFill>
                  </a:tcPr>
                </a:tc>
              </a:tr>
              <a:tr h="159538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FF99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Implementation of a low cost treatment for complex industrial wastewaters by solar photo-Fenton processes and biological granular reactors: effective transfer of technology (ULYSSES) ENPI 2012</a:t>
                      </a:r>
                      <a:endParaRPr lang="es-ES" sz="2000" dirty="0">
                        <a:solidFill>
                          <a:srgbClr val="FF9900"/>
                        </a:solidFill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72" marR="68572" marT="0" marB="0">
                    <a:solidFill>
                      <a:schemeClr val="bg1"/>
                    </a:solidFill>
                  </a:tcPr>
                </a:tc>
              </a:tr>
              <a:tr h="73502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FF99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Emerging Pollutants As Drivers of Antibiotic Resistance in the Environment FP7-ENV-2013</a:t>
                      </a:r>
                      <a:endParaRPr lang="es-ES" sz="2000" dirty="0">
                        <a:solidFill>
                          <a:srgbClr val="FF9900"/>
                        </a:solidFill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72" marR="68572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1 Imagen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51725" y="0"/>
            <a:ext cx="1692275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3 Conector recto"/>
          <p:cNvCxnSpPr/>
          <p:nvPr/>
        </p:nvCxnSpPr>
        <p:spPr>
          <a:xfrm flipH="1">
            <a:off x="0" y="1125538"/>
            <a:ext cx="9144000" cy="0"/>
          </a:xfrm>
          <a:prstGeom prst="line">
            <a:avLst/>
          </a:prstGeom>
          <a:ln w="57150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51" name="Rectangle 6"/>
          <p:cNvSpPr>
            <a:spLocks noChangeArrowheads="1"/>
          </p:cNvSpPr>
          <p:nvPr/>
        </p:nvSpPr>
        <p:spPr bwMode="auto">
          <a:xfrm>
            <a:off x="250825" y="163513"/>
            <a:ext cx="81280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4400" b="1">
                <a:latin typeface="Calibri" pitchFamily="34" charset="0"/>
              </a:rPr>
              <a:t>Actividad 2012: Presupuesto</a:t>
            </a:r>
          </a:p>
        </p:txBody>
      </p:sp>
      <p:sp>
        <p:nvSpPr>
          <p:cNvPr id="27652" name="2 Rectángulo"/>
          <p:cNvSpPr>
            <a:spLocks noChangeArrowheads="1"/>
          </p:cNvSpPr>
          <p:nvPr/>
        </p:nvSpPr>
        <p:spPr bwMode="auto">
          <a:xfrm>
            <a:off x="1938338" y="2184400"/>
            <a:ext cx="6948487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b="1" i="1">
                <a:solidFill>
                  <a:srgbClr val="FF0000"/>
                </a:solidFill>
                <a:latin typeface="Calibri" pitchFamily="34" charset="0"/>
              </a:rPr>
              <a:t>Gastos:</a:t>
            </a:r>
            <a:endParaRPr lang="es-ES" b="1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es-ES" sz="2000">
                <a:latin typeface="Calibri" pitchFamily="34" charset="0"/>
              </a:rPr>
              <a:t>Gastos Generales</a:t>
            </a:r>
          </a:p>
          <a:p>
            <a:r>
              <a:rPr lang="es-ES" sz="2000">
                <a:latin typeface="Calibri" pitchFamily="34" charset="0"/>
              </a:rPr>
              <a:t>Infraestructuras y apoyo a unidades de investigación</a:t>
            </a:r>
          </a:p>
          <a:p>
            <a:r>
              <a:rPr lang="es-ES" sz="2000">
                <a:latin typeface="Calibri" pitchFamily="34" charset="0"/>
              </a:rPr>
              <a:t>Mantenimiento equipos de investigación:</a:t>
            </a:r>
          </a:p>
          <a:p>
            <a:r>
              <a:rPr lang="es-ES" sz="2000">
                <a:latin typeface="Calibri" pitchFamily="34" charset="0"/>
              </a:rPr>
              <a:t>Financiación parcial master CIESOL</a:t>
            </a:r>
          </a:p>
          <a:p>
            <a:r>
              <a:rPr lang="es-ES" sz="2000">
                <a:latin typeface="Calibri" pitchFamily="34" charset="0"/>
              </a:rPr>
              <a:t>Personal (administración y técnicos de apoyo)</a:t>
            </a:r>
          </a:p>
          <a:p>
            <a:r>
              <a:rPr lang="es-ES" sz="2000" b="1">
                <a:solidFill>
                  <a:srgbClr val="FF0000"/>
                </a:solidFill>
                <a:latin typeface="Calibri" pitchFamily="34" charset="0"/>
              </a:rPr>
              <a:t>TOTAL GASTOS 		104.832 €</a:t>
            </a:r>
          </a:p>
          <a:p>
            <a:r>
              <a:rPr lang="es-ES" sz="2000" i="1">
                <a:latin typeface="Calibri" pitchFamily="34" charset="0"/>
              </a:rPr>
              <a:t> </a:t>
            </a:r>
          </a:p>
          <a:p>
            <a:r>
              <a:rPr lang="es-ES" b="1" i="1">
                <a:solidFill>
                  <a:srgbClr val="339933"/>
                </a:solidFill>
                <a:latin typeface="Calibri" pitchFamily="34" charset="0"/>
              </a:rPr>
              <a:t>Ingresos:</a:t>
            </a:r>
            <a:endParaRPr lang="es-ES" b="1">
              <a:solidFill>
                <a:srgbClr val="339933"/>
              </a:solidFill>
              <a:latin typeface="Calibri" pitchFamily="34" charset="0"/>
            </a:endParaRPr>
          </a:p>
          <a:p>
            <a:r>
              <a:rPr lang="es-ES" sz="2000">
                <a:latin typeface="Calibri" pitchFamily="34" charset="0"/>
              </a:rPr>
              <a:t>Remanente 2011</a:t>
            </a:r>
          </a:p>
          <a:p>
            <a:r>
              <a:rPr lang="es-ES" sz="2000">
                <a:latin typeface="Calibri" pitchFamily="34" charset="0"/>
              </a:rPr>
              <a:t>Aportación CIEMAT</a:t>
            </a:r>
          </a:p>
          <a:p>
            <a:r>
              <a:rPr lang="es-ES" sz="2000">
                <a:latin typeface="Calibri" pitchFamily="34" charset="0"/>
              </a:rPr>
              <a:t>Aportación UAL</a:t>
            </a:r>
          </a:p>
          <a:p>
            <a:r>
              <a:rPr lang="es-ES" sz="2000">
                <a:latin typeface="Calibri" pitchFamily="34" charset="0"/>
              </a:rPr>
              <a:t>Otros</a:t>
            </a:r>
          </a:p>
          <a:p>
            <a:r>
              <a:rPr lang="es-ES" sz="2000" b="1">
                <a:solidFill>
                  <a:srgbClr val="339933"/>
                </a:solidFill>
                <a:latin typeface="Calibri" pitchFamily="34" charset="0"/>
              </a:rPr>
              <a:t>TOTAL  INGRESOS 	126.900 €</a:t>
            </a:r>
          </a:p>
        </p:txBody>
      </p:sp>
      <p:sp>
        <p:nvSpPr>
          <p:cNvPr id="27653" name="4 Rectángulo"/>
          <p:cNvSpPr>
            <a:spLocks noChangeArrowheads="1"/>
          </p:cNvSpPr>
          <p:nvPr/>
        </p:nvSpPr>
        <p:spPr bwMode="auto">
          <a:xfrm>
            <a:off x="250825" y="1285875"/>
            <a:ext cx="835342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200" b="1" u="sng">
                <a:solidFill>
                  <a:srgbClr val="FF9900"/>
                </a:solidFill>
                <a:latin typeface="Calibri" pitchFamily="34" charset="0"/>
              </a:rPr>
              <a:t>Balance gastos-ingresos funcionamiento y gestión </a:t>
            </a:r>
            <a:endParaRPr lang="es-ES" sz="3200" b="1">
              <a:solidFill>
                <a:srgbClr val="FF99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0400" y="1628775"/>
            <a:ext cx="7986713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4 Rectángulo"/>
          <p:cNvSpPr>
            <a:spLocks noChangeArrowheads="1"/>
          </p:cNvSpPr>
          <p:nvPr/>
        </p:nvSpPr>
        <p:spPr bwMode="auto">
          <a:xfrm>
            <a:off x="250825" y="223838"/>
            <a:ext cx="835342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200" b="1" u="sng">
                <a:solidFill>
                  <a:srgbClr val="FF9900"/>
                </a:solidFill>
                <a:latin typeface="Calibri" pitchFamily="34" charset="0"/>
              </a:rPr>
              <a:t>Estructura de gastos de funcionamiento y gestión </a:t>
            </a:r>
            <a:endParaRPr lang="es-ES" sz="3200" b="1">
              <a:solidFill>
                <a:srgbClr val="FF99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1 Imagen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51725" y="0"/>
            <a:ext cx="1692275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3 Conector recto"/>
          <p:cNvCxnSpPr/>
          <p:nvPr/>
        </p:nvCxnSpPr>
        <p:spPr>
          <a:xfrm flipH="1">
            <a:off x="0" y="1125538"/>
            <a:ext cx="9144000" cy="0"/>
          </a:xfrm>
          <a:prstGeom prst="line">
            <a:avLst/>
          </a:prstGeom>
          <a:ln w="57150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699" name="Rectangle 6"/>
          <p:cNvSpPr>
            <a:spLocks noChangeArrowheads="1"/>
          </p:cNvSpPr>
          <p:nvPr/>
        </p:nvSpPr>
        <p:spPr bwMode="auto">
          <a:xfrm>
            <a:off x="250825" y="163513"/>
            <a:ext cx="81280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4400" b="1">
                <a:latin typeface="Calibri" pitchFamily="34" charset="0"/>
              </a:rPr>
              <a:t>Actividad 2012: Presupuesto</a:t>
            </a:r>
          </a:p>
        </p:txBody>
      </p:sp>
      <p:sp>
        <p:nvSpPr>
          <p:cNvPr id="29700" name="4 Rectángulo"/>
          <p:cNvSpPr>
            <a:spLocks noChangeArrowheads="1"/>
          </p:cNvSpPr>
          <p:nvPr/>
        </p:nvSpPr>
        <p:spPr bwMode="auto">
          <a:xfrm>
            <a:off x="395288" y="1268413"/>
            <a:ext cx="774065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200" b="1" u="sng">
                <a:solidFill>
                  <a:srgbClr val="FF9900"/>
                </a:solidFill>
                <a:latin typeface="Calibri" pitchFamily="34" charset="0"/>
              </a:rPr>
              <a:t>Financiación de actividades de investigación en proyectos y contratos</a:t>
            </a:r>
            <a:endParaRPr lang="es-ES" sz="3200" b="1">
              <a:solidFill>
                <a:srgbClr val="FF9900"/>
              </a:solidFill>
              <a:latin typeface="Calibri" pitchFamily="34" charset="0"/>
            </a:endParaRPr>
          </a:p>
        </p:txBody>
      </p:sp>
      <p:sp>
        <p:nvSpPr>
          <p:cNvPr id="29701" name="5 Rectángulo"/>
          <p:cNvSpPr>
            <a:spLocks noChangeArrowheads="1"/>
          </p:cNvSpPr>
          <p:nvPr/>
        </p:nvSpPr>
        <p:spPr bwMode="auto">
          <a:xfrm>
            <a:off x="1008063" y="2565400"/>
            <a:ext cx="7127875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800">
                <a:latin typeface="Calibri" pitchFamily="34" charset="0"/>
              </a:rPr>
              <a:t>Proyectos Plan Nacional 		448.500 €</a:t>
            </a:r>
          </a:p>
          <a:p>
            <a:r>
              <a:rPr lang="es-ES" sz="2800">
                <a:latin typeface="Calibri" pitchFamily="34" charset="0"/>
              </a:rPr>
              <a:t> </a:t>
            </a:r>
          </a:p>
          <a:p>
            <a:r>
              <a:rPr lang="es-ES" sz="2800">
                <a:latin typeface="Calibri" pitchFamily="34" charset="0"/>
              </a:rPr>
              <a:t>Proyectos PAI 			204.750 €</a:t>
            </a:r>
          </a:p>
          <a:p>
            <a:r>
              <a:rPr lang="es-ES" sz="2800">
                <a:latin typeface="Calibri" pitchFamily="34" charset="0"/>
              </a:rPr>
              <a:t> </a:t>
            </a:r>
          </a:p>
          <a:p>
            <a:r>
              <a:rPr lang="es-ES" sz="2800">
                <a:latin typeface="Calibri" pitchFamily="34" charset="0"/>
              </a:rPr>
              <a:t>AA.CC y coop. intern. 		68.750 €</a:t>
            </a:r>
          </a:p>
          <a:p>
            <a:r>
              <a:rPr lang="es-ES" sz="2800">
                <a:latin typeface="Calibri" pitchFamily="34" charset="0"/>
              </a:rPr>
              <a:t> </a:t>
            </a:r>
          </a:p>
          <a:p>
            <a:r>
              <a:rPr lang="es-ES" sz="2800">
                <a:latin typeface="Calibri" pitchFamily="34" charset="0"/>
              </a:rPr>
              <a:t>Contratos con empresas 		388.420 €</a:t>
            </a:r>
          </a:p>
          <a:p>
            <a:endParaRPr lang="es-ES" sz="2800">
              <a:latin typeface="Calibri" pitchFamily="34" charset="0"/>
            </a:endParaRPr>
          </a:p>
          <a:p>
            <a:r>
              <a:rPr lang="es-ES" sz="2800">
                <a:latin typeface="Calibri" pitchFamily="34" charset="0"/>
              </a:rPr>
              <a:t>                           Total		1.110.420 €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1 Imagen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51725" y="0"/>
            <a:ext cx="1692275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3 Conector recto"/>
          <p:cNvCxnSpPr/>
          <p:nvPr/>
        </p:nvCxnSpPr>
        <p:spPr>
          <a:xfrm flipH="1">
            <a:off x="0" y="1125538"/>
            <a:ext cx="9144000" cy="0"/>
          </a:xfrm>
          <a:prstGeom prst="line">
            <a:avLst/>
          </a:prstGeom>
          <a:ln w="57150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23" name="Rectangle 6"/>
          <p:cNvSpPr>
            <a:spLocks noChangeArrowheads="1"/>
          </p:cNvSpPr>
          <p:nvPr/>
        </p:nvSpPr>
        <p:spPr bwMode="auto">
          <a:xfrm>
            <a:off x="250825" y="163513"/>
            <a:ext cx="81280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4400" b="1">
                <a:latin typeface="Calibri" pitchFamily="34" charset="0"/>
              </a:rPr>
              <a:t>Actividad 2012: Transferencia</a:t>
            </a:r>
          </a:p>
        </p:txBody>
      </p:sp>
      <p:sp>
        <p:nvSpPr>
          <p:cNvPr id="30724" name="Rectangle 6"/>
          <p:cNvSpPr>
            <a:spLocks noChangeArrowheads="1"/>
          </p:cNvSpPr>
          <p:nvPr/>
        </p:nvSpPr>
        <p:spPr bwMode="auto">
          <a:xfrm>
            <a:off x="1028700" y="1700213"/>
            <a:ext cx="6724650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4400" b="1">
                <a:solidFill>
                  <a:srgbClr val="FF9900"/>
                </a:solidFill>
                <a:latin typeface="Calibri" pitchFamily="34" charset="0"/>
              </a:rPr>
              <a:t>Actividades:			17</a:t>
            </a:r>
          </a:p>
          <a:p>
            <a:r>
              <a:rPr lang="es-ES_tradnl" sz="4400" b="1">
                <a:solidFill>
                  <a:srgbClr val="FF9900"/>
                </a:solidFill>
                <a:latin typeface="Calibri" pitchFamily="34" charset="0"/>
              </a:rPr>
              <a:t>Visitas institucionales: 	4</a:t>
            </a:r>
          </a:p>
          <a:p>
            <a:r>
              <a:rPr lang="es-ES_tradnl" sz="4400" b="1">
                <a:solidFill>
                  <a:srgbClr val="FF9900"/>
                </a:solidFill>
                <a:latin typeface="Calibri" pitchFamily="34" charset="0"/>
              </a:rPr>
              <a:t>Visitas de empresas:	2*</a:t>
            </a:r>
          </a:p>
          <a:p>
            <a:r>
              <a:rPr lang="es-ES_tradnl" sz="4400" b="1">
                <a:solidFill>
                  <a:srgbClr val="FF9900"/>
                </a:solidFill>
                <a:latin typeface="Calibri" pitchFamily="34" charset="0"/>
              </a:rPr>
              <a:t>Cursos:					2</a:t>
            </a:r>
          </a:p>
          <a:p>
            <a:r>
              <a:rPr lang="es-ES_tradnl" sz="4400" b="1">
                <a:solidFill>
                  <a:srgbClr val="FF9900"/>
                </a:solidFill>
                <a:latin typeface="Calibri" pitchFamily="34" charset="0"/>
              </a:rPr>
              <a:t>Programas:				2</a:t>
            </a:r>
          </a:p>
        </p:txBody>
      </p:sp>
      <p:sp>
        <p:nvSpPr>
          <p:cNvPr id="30725" name="Rectangle 6"/>
          <p:cNvSpPr>
            <a:spLocks noChangeArrowheads="1"/>
          </p:cNvSpPr>
          <p:nvPr/>
        </p:nvSpPr>
        <p:spPr bwMode="auto">
          <a:xfrm>
            <a:off x="1573213" y="5445125"/>
            <a:ext cx="67246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4400" b="1">
                <a:solidFill>
                  <a:srgbClr val="FF9900"/>
                </a:solidFill>
                <a:latin typeface="Calibri" pitchFamily="34" charset="0"/>
              </a:rPr>
              <a:t>CTA, CDTI, AAE, FM,…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1 Imagen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51725" y="0"/>
            <a:ext cx="1692275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3 Conector recto"/>
          <p:cNvCxnSpPr/>
          <p:nvPr/>
        </p:nvCxnSpPr>
        <p:spPr>
          <a:xfrm flipH="1">
            <a:off x="0" y="1125538"/>
            <a:ext cx="9144000" cy="0"/>
          </a:xfrm>
          <a:prstGeom prst="line">
            <a:avLst/>
          </a:prstGeom>
          <a:ln w="57150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47" name="Rectangle 6"/>
          <p:cNvSpPr>
            <a:spLocks noChangeArrowheads="1"/>
          </p:cNvSpPr>
          <p:nvPr/>
        </p:nvSpPr>
        <p:spPr bwMode="auto">
          <a:xfrm>
            <a:off x="250825" y="163513"/>
            <a:ext cx="81280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4400" b="1">
                <a:latin typeface="Calibri" pitchFamily="34" charset="0"/>
              </a:rPr>
              <a:t>Actividad 2012: destacado</a:t>
            </a:r>
          </a:p>
        </p:txBody>
      </p:sp>
      <p:pic>
        <p:nvPicPr>
          <p:cNvPr id="3174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86038" y="1916113"/>
            <a:ext cx="345757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5888" y="3514725"/>
            <a:ext cx="8912225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1 Imagen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51725" y="0"/>
            <a:ext cx="1692275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3 Conector recto"/>
          <p:cNvCxnSpPr/>
          <p:nvPr/>
        </p:nvCxnSpPr>
        <p:spPr>
          <a:xfrm flipH="1">
            <a:off x="0" y="1125538"/>
            <a:ext cx="9144000" cy="0"/>
          </a:xfrm>
          <a:prstGeom prst="line">
            <a:avLst/>
          </a:prstGeom>
          <a:ln w="57150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71" name="Rectangle 6"/>
          <p:cNvSpPr>
            <a:spLocks noChangeArrowheads="1"/>
          </p:cNvSpPr>
          <p:nvPr/>
        </p:nvSpPr>
        <p:spPr bwMode="auto">
          <a:xfrm>
            <a:off x="250825" y="163513"/>
            <a:ext cx="81280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4400" b="1">
                <a:latin typeface="Calibri" pitchFamily="34" charset="0"/>
              </a:rPr>
              <a:t>Actividad 2012: destacado</a:t>
            </a:r>
          </a:p>
        </p:txBody>
      </p:sp>
      <p:pic>
        <p:nvPicPr>
          <p:cNvPr id="3277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389063"/>
            <a:ext cx="9153525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2" descr="http://www.fia.cl/Portals/_default/Skins/FIA.01/images/logo_fia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32675" y="5084763"/>
            <a:ext cx="1655763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http://cms.ual.es/idc/groups/public/@orgob/@gabcomunicacion/documents/imagen/ual_aere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5938" y="1125538"/>
            <a:ext cx="8116887" cy="541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386" name="5 Grupo"/>
          <p:cNvGrpSpPr>
            <a:grpSpLocks/>
          </p:cNvGrpSpPr>
          <p:nvPr/>
        </p:nvGrpSpPr>
        <p:grpSpPr bwMode="auto">
          <a:xfrm>
            <a:off x="6181725" y="2668588"/>
            <a:ext cx="2047875" cy="536575"/>
            <a:chOff x="6264324" y="2893325"/>
            <a:chExt cx="2047159" cy="536872"/>
          </a:xfrm>
        </p:grpSpPr>
        <p:sp>
          <p:nvSpPr>
            <p:cNvPr id="4" name="3 Elipse"/>
            <p:cNvSpPr/>
            <p:nvPr/>
          </p:nvSpPr>
          <p:spPr>
            <a:xfrm rot="18248754">
              <a:off x="6223636" y="2934013"/>
              <a:ext cx="490809" cy="409432"/>
            </a:xfrm>
            <a:prstGeom prst="ellipse">
              <a:avLst/>
            </a:prstGeom>
            <a:noFill/>
            <a:ln w="571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/>
            </a:p>
          </p:txBody>
        </p:sp>
        <p:sp>
          <p:nvSpPr>
            <p:cNvPr id="16389" name="4 CuadroTexto"/>
            <p:cNvSpPr txBox="1">
              <a:spLocks noChangeArrowheads="1"/>
            </p:cNvSpPr>
            <p:nvPr/>
          </p:nvSpPr>
          <p:spPr bwMode="auto">
            <a:xfrm>
              <a:off x="6701074" y="2906977"/>
              <a:ext cx="1610409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ES" sz="2800" b="1">
                  <a:solidFill>
                    <a:srgbClr val="FFFF00"/>
                  </a:solidFill>
                  <a:latin typeface="Arial" charset="0"/>
                </a:rPr>
                <a:t>CIESOL</a:t>
              </a:r>
            </a:p>
          </p:txBody>
        </p:sp>
      </p:grpSp>
      <p:sp>
        <p:nvSpPr>
          <p:cNvPr id="16387" name="Rectangle 6"/>
          <p:cNvSpPr>
            <a:spLocks noChangeArrowheads="1"/>
          </p:cNvSpPr>
          <p:nvPr/>
        </p:nvSpPr>
        <p:spPr bwMode="auto">
          <a:xfrm>
            <a:off x="112713" y="87313"/>
            <a:ext cx="812800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4400" b="1">
                <a:solidFill>
                  <a:srgbClr val="FF9900"/>
                </a:solidFill>
                <a:latin typeface="Calibri" pitchFamily="34" charset="0"/>
              </a:rPr>
              <a:t>CIESOL: Emplazamiento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3 Imagen" descr="2010.01.15 Reportaje Fotografico CIESOL 3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088" y="1052513"/>
            <a:ext cx="8285162" cy="554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Rectangle 6"/>
          <p:cNvSpPr>
            <a:spLocks noChangeArrowheads="1"/>
          </p:cNvSpPr>
          <p:nvPr/>
        </p:nvSpPr>
        <p:spPr bwMode="auto">
          <a:xfrm>
            <a:off x="112713" y="87313"/>
            <a:ext cx="812800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4400" b="1">
                <a:solidFill>
                  <a:srgbClr val="FF9900"/>
                </a:solidFill>
                <a:latin typeface="Calibri" pitchFamily="34" charset="0"/>
              </a:rPr>
              <a:t>CIESOL: Edificio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ChangeArrowheads="1"/>
          </p:cNvSpPr>
          <p:nvPr/>
        </p:nvSpPr>
        <p:spPr bwMode="auto">
          <a:xfrm>
            <a:off x="4122738" y="4302125"/>
            <a:ext cx="2049462" cy="727075"/>
          </a:xfrm>
          <a:prstGeom prst="rect">
            <a:avLst/>
          </a:pr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s-ES_tradnl" sz="1400" b="1">
                <a:solidFill>
                  <a:srgbClr val="000000"/>
                </a:solidFill>
                <a:latin typeface="Century Gothic" pitchFamily="34" charset="0"/>
                <a:cs typeface="Arial" charset="0"/>
              </a:rPr>
              <a:t>Evaluación del Recurso Solar</a:t>
            </a:r>
            <a:endParaRPr lang="es-ES_tradnl" sz="1400" b="1">
              <a:latin typeface="Times New Roman" pitchFamily="18" charset="0"/>
            </a:endParaRPr>
          </a:p>
        </p:txBody>
      </p:sp>
      <p:sp>
        <p:nvSpPr>
          <p:cNvPr id="19458" name="Rectangle 3"/>
          <p:cNvSpPr>
            <a:spLocks noChangeArrowheads="1"/>
          </p:cNvSpPr>
          <p:nvPr/>
        </p:nvSpPr>
        <p:spPr bwMode="auto">
          <a:xfrm>
            <a:off x="4114800" y="1828800"/>
            <a:ext cx="2049463" cy="72707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s-ES_tradnl" sz="1400" b="1">
                <a:solidFill>
                  <a:srgbClr val="000000"/>
                </a:solidFill>
                <a:latin typeface="Century Gothic" pitchFamily="34" charset="0"/>
                <a:cs typeface="Arial" charset="0"/>
              </a:rPr>
              <a:t>Organometálica y Fotoquímica</a:t>
            </a:r>
            <a:endParaRPr lang="es-ES_tradnl" sz="1400" b="1">
              <a:latin typeface="Times New Roman" pitchFamily="18" charset="0"/>
            </a:endParaRPr>
          </a:p>
        </p:txBody>
      </p:sp>
      <p:sp>
        <p:nvSpPr>
          <p:cNvPr id="19459" name="Rectangle 4"/>
          <p:cNvSpPr>
            <a:spLocks noChangeArrowheads="1"/>
          </p:cNvSpPr>
          <p:nvPr/>
        </p:nvSpPr>
        <p:spPr bwMode="auto">
          <a:xfrm>
            <a:off x="4121150" y="2667000"/>
            <a:ext cx="2049463" cy="727075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s-ES_tradnl" sz="1400" b="1">
                <a:solidFill>
                  <a:srgbClr val="000000"/>
                </a:solidFill>
                <a:latin typeface="Century Gothic" pitchFamily="34" charset="0"/>
                <a:cs typeface="Arial" charset="0"/>
              </a:rPr>
              <a:t>Tratamiento de Aguas</a:t>
            </a:r>
            <a:endParaRPr lang="es-ES_tradnl" sz="1400" b="1">
              <a:latin typeface="Times New Roman" pitchFamily="18" charset="0"/>
            </a:endParaRPr>
          </a:p>
        </p:txBody>
      </p:sp>
      <p:sp>
        <p:nvSpPr>
          <p:cNvPr id="19460" name="Rectangle 5"/>
          <p:cNvSpPr>
            <a:spLocks noChangeArrowheads="1"/>
          </p:cNvSpPr>
          <p:nvPr/>
        </p:nvSpPr>
        <p:spPr bwMode="auto">
          <a:xfrm>
            <a:off x="4114800" y="3505200"/>
            <a:ext cx="2049463" cy="728663"/>
          </a:xfrm>
          <a:prstGeom prst="rect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s-ES_tradnl" sz="1400" b="1">
                <a:solidFill>
                  <a:srgbClr val="000000"/>
                </a:solidFill>
                <a:latin typeface="Century Gothic" pitchFamily="34" charset="0"/>
                <a:cs typeface="Arial" charset="0"/>
              </a:rPr>
              <a:t>Modelado y Control Automático</a:t>
            </a:r>
            <a:endParaRPr lang="es-ES_tradnl" sz="1400" b="1">
              <a:latin typeface="Times New Roman" pitchFamily="18" charset="0"/>
            </a:endParaRPr>
          </a:p>
        </p:txBody>
      </p:sp>
      <p:sp>
        <p:nvSpPr>
          <p:cNvPr id="19461" name="Rectangle 6"/>
          <p:cNvSpPr>
            <a:spLocks noChangeArrowheads="1"/>
          </p:cNvSpPr>
          <p:nvPr/>
        </p:nvSpPr>
        <p:spPr bwMode="auto">
          <a:xfrm>
            <a:off x="4122738" y="5105400"/>
            <a:ext cx="2049462" cy="727075"/>
          </a:xfrm>
          <a:prstGeom prst="rect">
            <a:avLst/>
          </a:prstGeom>
          <a:solidFill>
            <a:srgbClr val="CC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s-ES_tradnl" sz="1400" b="1">
                <a:solidFill>
                  <a:srgbClr val="000000"/>
                </a:solidFill>
                <a:latin typeface="Century Gothic" pitchFamily="34" charset="0"/>
                <a:cs typeface="Arial" charset="0"/>
              </a:rPr>
              <a:t>Química Ambiental</a:t>
            </a:r>
            <a:endParaRPr lang="es-ES_tradnl" sz="1400" b="1">
              <a:latin typeface="Times New Roman" pitchFamily="18" charset="0"/>
            </a:endParaRPr>
          </a:p>
        </p:txBody>
      </p:sp>
      <p:sp>
        <p:nvSpPr>
          <p:cNvPr id="19462" name="Rectangle 7"/>
          <p:cNvSpPr>
            <a:spLocks noChangeArrowheads="1"/>
          </p:cNvSpPr>
          <p:nvPr/>
        </p:nvSpPr>
        <p:spPr bwMode="auto">
          <a:xfrm>
            <a:off x="4122738" y="5943600"/>
            <a:ext cx="2049462" cy="727075"/>
          </a:xfrm>
          <a:prstGeom prst="rect">
            <a:avLst/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s-ES_tradnl" sz="1400" b="1">
                <a:solidFill>
                  <a:srgbClr val="000000"/>
                </a:solidFill>
                <a:latin typeface="Century Gothic" pitchFamily="34" charset="0"/>
                <a:cs typeface="Arial" charset="0"/>
              </a:rPr>
              <a:t>Eficiencia Energética en la Edificación</a:t>
            </a:r>
            <a:endParaRPr lang="es-ES_tradnl" sz="1400" b="1">
              <a:latin typeface="Times New Roman" pitchFamily="18" charset="0"/>
            </a:endParaRPr>
          </a:p>
        </p:txBody>
      </p:sp>
      <p:sp>
        <p:nvSpPr>
          <p:cNvPr id="19463" name="Rectangle 8"/>
          <p:cNvSpPr>
            <a:spLocks noChangeArrowheads="1"/>
          </p:cNvSpPr>
          <p:nvPr/>
        </p:nvSpPr>
        <p:spPr bwMode="auto">
          <a:xfrm>
            <a:off x="6553200" y="228600"/>
            <a:ext cx="1981200" cy="1219200"/>
          </a:xfrm>
          <a:prstGeom prst="rect">
            <a:avLst/>
          </a:prstGeom>
          <a:solidFill>
            <a:srgbClr val="33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 b="1">
                <a:solidFill>
                  <a:schemeClr val="bg1"/>
                </a:solidFill>
                <a:latin typeface="Century Gothic" pitchFamily="34" charset="0"/>
              </a:rPr>
              <a:t>Comité Científico</a:t>
            </a:r>
          </a:p>
          <a:p>
            <a:pPr algn="ctr"/>
            <a:r>
              <a:rPr lang="es-ES" sz="1600" b="1">
                <a:solidFill>
                  <a:schemeClr val="bg1"/>
                </a:solidFill>
                <a:latin typeface="Century Gothic" pitchFamily="34" charset="0"/>
              </a:rPr>
              <a:t>Externo</a:t>
            </a:r>
          </a:p>
        </p:txBody>
      </p:sp>
      <p:sp>
        <p:nvSpPr>
          <p:cNvPr id="19464" name="Rectangle 9"/>
          <p:cNvSpPr>
            <a:spLocks noChangeArrowheads="1"/>
          </p:cNvSpPr>
          <p:nvPr/>
        </p:nvSpPr>
        <p:spPr bwMode="auto">
          <a:xfrm>
            <a:off x="914400" y="3852863"/>
            <a:ext cx="1981200" cy="1219200"/>
          </a:xfrm>
          <a:prstGeom prst="rect">
            <a:avLst/>
          </a:prstGeom>
          <a:solidFill>
            <a:srgbClr val="33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 b="1">
                <a:solidFill>
                  <a:schemeClr val="bg1"/>
                </a:solidFill>
                <a:latin typeface="Century Gothic" pitchFamily="34" charset="0"/>
              </a:rPr>
              <a:t>Director</a:t>
            </a:r>
          </a:p>
          <a:p>
            <a:pPr algn="ctr"/>
            <a:r>
              <a:rPr lang="es-ES" sz="1600" b="1">
                <a:solidFill>
                  <a:schemeClr val="bg1"/>
                </a:solidFill>
                <a:latin typeface="Century Gothic" pitchFamily="34" charset="0"/>
              </a:rPr>
              <a:t>Subdirector</a:t>
            </a:r>
          </a:p>
        </p:txBody>
      </p:sp>
      <p:sp>
        <p:nvSpPr>
          <p:cNvPr id="19465" name="Rectangle 10"/>
          <p:cNvSpPr>
            <a:spLocks noChangeArrowheads="1"/>
          </p:cNvSpPr>
          <p:nvPr/>
        </p:nvSpPr>
        <p:spPr bwMode="auto">
          <a:xfrm>
            <a:off x="914400" y="228600"/>
            <a:ext cx="1981200" cy="1219200"/>
          </a:xfrm>
          <a:prstGeom prst="rect">
            <a:avLst/>
          </a:prstGeom>
          <a:solidFill>
            <a:srgbClr val="33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 b="1">
                <a:solidFill>
                  <a:schemeClr val="bg1"/>
                </a:solidFill>
                <a:latin typeface="Century Gothic" pitchFamily="34" charset="0"/>
              </a:rPr>
              <a:t>Comité de </a:t>
            </a:r>
          </a:p>
          <a:p>
            <a:pPr algn="ctr"/>
            <a:r>
              <a:rPr lang="es-ES" sz="1600" b="1">
                <a:solidFill>
                  <a:schemeClr val="bg1"/>
                </a:solidFill>
                <a:latin typeface="Century Gothic" pitchFamily="34" charset="0"/>
              </a:rPr>
              <a:t>Coordinación</a:t>
            </a:r>
          </a:p>
          <a:p>
            <a:pPr algn="ctr"/>
            <a:r>
              <a:rPr lang="es-ES" sz="1600" b="1">
                <a:solidFill>
                  <a:schemeClr val="bg1"/>
                </a:solidFill>
                <a:latin typeface="Century Gothic" pitchFamily="34" charset="0"/>
              </a:rPr>
              <a:t> y Seguimiento</a:t>
            </a:r>
          </a:p>
        </p:txBody>
      </p:sp>
      <p:sp>
        <p:nvSpPr>
          <p:cNvPr id="19466" name="Line 11"/>
          <p:cNvSpPr>
            <a:spLocks noChangeShapeType="1"/>
          </p:cNvSpPr>
          <p:nvPr/>
        </p:nvSpPr>
        <p:spPr bwMode="auto">
          <a:xfrm>
            <a:off x="7543800" y="1719263"/>
            <a:ext cx="0" cy="2590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lg" len="lg"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19467" name="Line 12"/>
          <p:cNvSpPr>
            <a:spLocks noChangeShapeType="1"/>
          </p:cNvSpPr>
          <p:nvPr/>
        </p:nvSpPr>
        <p:spPr bwMode="auto">
          <a:xfrm flipH="1">
            <a:off x="6553200" y="4310063"/>
            <a:ext cx="990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es-ES"/>
          </a:p>
        </p:txBody>
      </p:sp>
      <p:sp>
        <p:nvSpPr>
          <p:cNvPr id="19468" name="Line 13"/>
          <p:cNvSpPr>
            <a:spLocks noChangeShapeType="1"/>
          </p:cNvSpPr>
          <p:nvPr/>
        </p:nvSpPr>
        <p:spPr bwMode="auto">
          <a:xfrm flipH="1">
            <a:off x="2971800" y="762000"/>
            <a:ext cx="3429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es-ES"/>
          </a:p>
        </p:txBody>
      </p:sp>
      <p:sp>
        <p:nvSpPr>
          <p:cNvPr id="19469" name="Line 14"/>
          <p:cNvSpPr>
            <a:spLocks noChangeShapeType="1"/>
          </p:cNvSpPr>
          <p:nvPr/>
        </p:nvSpPr>
        <p:spPr bwMode="auto">
          <a:xfrm>
            <a:off x="1828800" y="1795463"/>
            <a:ext cx="0" cy="1905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es-ES"/>
          </a:p>
        </p:txBody>
      </p:sp>
      <p:sp>
        <p:nvSpPr>
          <p:cNvPr id="19470" name="Line 15"/>
          <p:cNvSpPr>
            <a:spLocks noChangeShapeType="1"/>
          </p:cNvSpPr>
          <p:nvPr/>
        </p:nvSpPr>
        <p:spPr bwMode="auto">
          <a:xfrm>
            <a:off x="3124200" y="4386263"/>
            <a:ext cx="762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es-ES"/>
          </a:p>
        </p:txBody>
      </p:sp>
      <p:sp>
        <p:nvSpPr>
          <p:cNvPr id="19471" name="Rectangle 16"/>
          <p:cNvSpPr>
            <a:spLocks noChangeArrowheads="1"/>
          </p:cNvSpPr>
          <p:nvPr/>
        </p:nvSpPr>
        <p:spPr bwMode="auto">
          <a:xfrm>
            <a:off x="4114800" y="1371600"/>
            <a:ext cx="2057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400" b="1">
                <a:latin typeface="Century Gothic" pitchFamily="34" charset="0"/>
              </a:rPr>
              <a:t>Unidades Funcionales:</a:t>
            </a:r>
          </a:p>
        </p:txBody>
      </p:sp>
      <p:sp>
        <p:nvSpPr>
          <p:cNvPr id="19472" name="Text Box 17"/>
          <p:cNvSpPr txBox="1">
            <a:spLocks noChangeArrowheads="1"/>
          </p:cNvSpPr>
          <p:nvPr/>
        </p:nvSpPr>
        <p:spPr bwMode="auto">
          <a:xfrm>
            <a:off x="7010400" y="2709863"/>
            <a:ext cx="1138238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400">
                <a:latin typeface="Century Gothic" pitchFamily="34" charset="0"/>
              </a:rPr>
              <a:t>Evaluación</a:t>
            </a:r>
          </a:p>
        </p:txBody>
      </p:sp>
      <p:sp>
        <p:nvSpPr>
          <p:cNvPr id="19473" name="Text Box 18"/>
          <p:cNvSpPr txBox="1">
            <a:spLocks noChangeArrowheads="1"/>
          </p:cNvSpPr>
          <p:nvPr/>
        </p:nvSpPr>
        <p:spPr bwMode="auto">
          <a:xfrm>
            <a:off x="4195763" y="533400"/>
            <a:ext cx="1282700" cy="5175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" sz="1400">
                <a:latin typeface="Century Gothic" pitchFamily="34" charset="0"/>
              </a:rPr>
              <a:t>Mejoras </a:t>
            </a:r>
          </a:p>
          <a:p>
            <a:pPr algn="ctr"/>
            <a:r>
              <a:rPr lang="es-ES" sz="1400">
                <a:latin typeface="Century Gothic" pitchFamily="34" charset="0"/>
              </a:rPr>
              <a:t>y propuestas</a:t>
            </a:r>
          </a:p>
        </p:txBody>
      </p:sp>
      <p:sp>
        <p:nvSpPr>
          <p:cNvPr id="19474" name="Text Box 19"/>
          <p:cNvSpPr txBox="1">
            <a:spLocks noChangeArrowheads="1"/>
          </p:cNvSpPr>
          <p:nvPr/>
        </p:nvSpPr>
        <p:spPr bwMode="auto">
          <a:xfrm>
            <a:off x="1143000" y="2405063"/>
            <a:ext cx="1452563" cy="5175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" sz="1400">
                <a:latin typeface="Century Gothic" pitchFamily="34" charset="0"/>
              </a:rPr>
              <a:t>Decisión</a:t>
            </a:r>
          </a:p>
          <a:p>
            <a:pPr algn="ctr"/>
            <a:r>
              <a:rPr lang="es-ES" sz="1400">
                <a:latin typeface="Century Gothic" pitchFamily="34" charset="0"/>
              </a:rPr>
              <a:t>y presupuestos</a:t>
            </a:r>
          </a:p>
        </p:txBody>
      </p:sp>
      <p:pic>
        <p:nvPicPr>
          <p:cNvPr id="19475" name="Picture 20" descr="C:\Documents and Settings\manolo\Escritorio\CIESOL(0)\imagenes-logos\cabecera_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5410200"/>
            <a:ext cx="1096963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6" name="Picture 21" descr="C:\Documents and Settings\manolo\Escritorio\CIESOL(0)\imagenes-logos\escudo_N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7400" y="5486400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477" name="Group 22"/>
          <p:cNvGrpSpPr>
            <a:grpSpLocks/>
          </p:cNvGrpSpPr>
          <p:nvPr/>
        </p:nvGrpSpPr>
        <p:grpSpPr bwMode="auto">
          <a:xfrm>
            <a:off x="6934200" y="5029200"/>
            <a:ext cx="1524000" cy="1300163"/>
            <a:chOff x="192" y="98"/>
            <a:chExt cx="4560" cy="3889"/>
          </a:xfrm>
        </p:grpSpPr>
        <p:pic>
          <p:nvPicPr>
            <p:cNvPr id="19478" name="Picture 23" descr="http://www.ciesol.es/images/iniciosol.gif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/>
            <a:srcRect r="15790"/>
            <a:stretch>
              <a:fillRect/>
            </a:stretch>
          </p:blipFill>
          <p:spPr bwMode="auto">
            <a:xfrm>
              <a:off x="192" y="98"/>
              <a:ext cx="4560" cy="38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79" name="Rectangle 24"/>
            <p:cNvSpPr>
              <a:spLocks noChangeArrowheads="1"/>
            </p:cNvSpPr>
            <p:nvPr/>
          </p:nvSpPr>
          <p:spPr bwMode="auto">
            <a:xfrm>
              <a:off x="3936" y="3408"/>
              <a:ext cx="816" cy="564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1 Imagen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51725" y="0"/>
            <a:ext cx="1692275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3 Conector recto"/>
          <p:cNvCxnSpPr/>
          <p:nvPr/>
        </p:nvCxnSpPr>
        <p:spPr>
          <a:xfrm flipH="1">
            <a:off x="0" y="1125538"/>
            <a:ext cx="9144000" cy="0"/>
          </a:xfrm>
          <a:prstGeom prst="line">
            <a:avLst/>
          </a:prstGeom>
          <a:ln w="57150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3" name="Rectangle 6"/>
          <p:cNvSpPr>
            <a:spLocks noChangeArrowheads="1"/>
          </p:cNvSpPr>
          <p:nvPr/>
        </p:nvSpPr>
        <p:spPr bwMode="auto">
          <a:xfrm>
            <a:off x="250825" y="163513"/>
            <a:ext cx="81280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4400" b="1">
                <a:latin typeface="Calibri" pitchFamily="34" charset="0"/>
              </a:rPr>
              <a:t>Estructura de personal 2012</a:t>
            </a:r>
          </a:p>
        </p:txBody>
      </p:sp>
      <p:sp>
        <p:nvSpPr>
          <p:cNvPr id="20484" name="Rectangle 6"/>
          <p:cNvSpPr>
            <a:spLocks noChangeArrowheads="1"/>
          </p:cNvSpPr>
          <p:nvPr/>
        </p:nvSpPr>
        <p:spPr bwMode="auto">
          <a:xfrm>
            <a:off x="739775" y="1693863"/>
            <a:ext cx="81280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4400" b="1">
                <a:solidFill>
                  <a:srgbClr val="FF9900"/>
                </a:solidFill>
                <a:latin typeface="Calibri" pitchFamily="34" charset="0"/>
              </a:rPr>
              <a:t>Miembros adscritos:		25</a:t>
            </a:r>
          </a:p>
          <a:p>
            <a:r>
              <a:rPr lang="es-ES_tradnl" sz="4400" b="1">
                <a:solidFill>
                  <a:srgbClr val="FF9900"/>
                </a:solidFill>
                <a:latin typeface="Calibri" pitchFamily="34" charset="0"/>
              </a:rPr>
              <a:t>Miembros colaboradores:	18</a:t>
            </a:r>
          </a:p>
          <a:p>
            <a:r>
              <a:rPr lang="es-ES_tradnl" sz="4400" b="1">
                <a:solidFill>
                  <a:srgbClr val="FF9900"/>
                </a:solidFill>
                <a:latin typeface="Calibri" pitchFamily="34" charset="0"/>
              </a:rPr>
              <a:t>Personal de apoyo:			3</a:t>
            </a:r>
          </a:p>
        </p:txBody>
      </p:sp>
      <p:sp>
        <p:nvSpPr>
          <p:cNvPr id="20485" name="Rectangle 6"/>
          <p:cNvSpPr>
            <a:spLocks noChangeArrowheads="1"/>
          </p:cNvSpPr>
          <p:nvPr/>
        </p:nvSpPr>
        <p:spPr bwMode="auto">
          <a:xfrm>
            <a:off x="739775" y="4430713"/>
            <a:ext cx="8128000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4400" b="1">
                <a:solidFill>
                  <a:srgbClr val="FF9900"/>
                </a:solidFill>
                <a:latin typeface="Calibri" pitchFamily="34" charset="0"/>
              </a:rPr>
              <a:t>Personal con ubicación permanente en el centro:	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3200" y="1714500"/>
            <a:ext cx="568642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214313" y="142875"/>
            <a:ext cx="654843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" sz="6000" b="1">
                <a:solidFill>
                  <a:srgbClr val="FF9900"/>
                </a:solidFill>
                <a:latin typeface="Calibri" pitchFamily="34" charset="0"/>
              </a:rPr>
              <a:t>Personal del centro:</a:t>
            </a:r>
          </a:p>
        </p:txBody>
      </p:sp>
      <p:sp>
        <p:nvSpPr>
          <p:cNvPr id="5" name="4 Rectángulo"/>
          <p:cNvSpPr/>
          <p:nvPr/>
        </p:nvSpPr>
        <p:spPr>
          <a:xfrm>
            <a:off x="642938" y="4143375"/>
            <a:ext cx="4000500" cy="28622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4625" indent="-174625"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es-ES" sz="2000" dirty="0">
                <a:latin typeface="Calibri" pitchFamily="34" charset="0"/>
                <a:cs typeface="Calibri" pitchFamily="34" charset="0"/>
              </a:rPr>
              <a:t>Instrumentación analítica</a:t>
            </a:r>
          </a:p>
          <a:p>
            <a:pPr marL="174625" indent="-174625"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es-ES" sz="2000" dirty="0">
                <a:latin typeface="Calibri" pitchFamily="34" charset="0"/>
                <a:cs typeface="Calibri" pitchFamily="34" charset="0"/>
              </a:rPr>
              <a:t>Acoplamientos reactor solar-reactor biológico</a:t>
            </a:r>
          </a:p>
          <a:p>
            <a:pPr marL="174625" indent="-174625"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es-ES" sz="2000" dirty="0">
                <a:latin typeface="Calibri" pitchFamily="34" charset="0"/>
                <a:cs typeface="Calibri" pitchFamily="34" charset="0"/>
              </a:rPr>
              <a:t>Desarrollo y mantenimiento de bases de datos de contaminantes</a:t>
            </a:r>
          </a:p>
          <a:p>
            <a:pPr marL="174625" indent="-174625"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es-ES" sz="2000" dirty="0">
                <a:latin typeface="Calibri" pitchFamily="34" charset="0"/>
                <a:cs typeface="Calibri" pitchFamily="34" charset="0"/>
              </a:rPr>
              <a:t>Sistema de calidad ISO 9000</a:t>
            </a:r>
          </a:p>
          <a:p>
            <a:pPr>
              <a:spcAft>
                <a:spcPts val="1200"/>
              </a:spcAft>
              <a:buFont typeface="Arial" pitchFamily="34" charset="0"/>
              <a:buChar char="•"/>
              <a:defRPr/>
            </a:pPr>
            <a:endParaRPr lang="es-E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1508" name="5 Rectángulo"/>
          <p:cNvSpPr>
            <a:spLocks noChangeArrowheads="1"/>
          </p:cNvSpPr>
          <p:nvPr/>
        </p:nvSpPr>
        <p:spPr bwMode="auto">
          <a:xfrm>
            <a:off x="4857750" y="4143375"/>
            <a:ext cx="40005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4625" indent="-174625">
              <a:spcAft>
                <a:spcPts val="1200"/>
              </a:spcAft>
              <a:buFont typeface="Arial" charset="0"/>
              <a:buChar char="•"/>
            </a:pPr>
            <a:r>
              <a:rPr lang="es-ES" sz="2000">
                <a:latin typeface="Calibri" pitchFamily="34" charset="0"/>
              </a:rPr>
              <a:t>Mantenimiento instalación de climatización solar</a:t>
            </a:r>
          </a:p>
          <a:p>
            <a:pPr marL="174625" indent="-174625">
              <a:spcAft>
                <a:spcPts val="1200"/>
              </a:spcAft>
              <a:buFont typeface="Arial" charset="0"/>
              <a:buChar char="•"/>
            </a:pPr>
            <a:r>
              <a:rPr lang="es-ES" sz="2000">
                <a:latin typeface="Calibri" pitchFamily="34" charset="0"/>
              </a:rPr>
              <a:t>Mantenimiento instalación fotovoltaica</a:t>
            </a:r>
          </a:p>
        </p:txBody>
      </p:sp>
      <p:pic>
        <p:nvPicPr>
          <p:cNvPr id="21509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1114425"/>
            <a:ext cx="232410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75" y="2071688"/>
            <a:ext cx="21336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1" name="9 CuadroTexto"/>
          <p:cNvSpPr txBox="1">
            <a:spLocks noChangeArrowheads="1"/>
          </p:cNvSpPr>
          <p:nvPr/>
        </p:nvSpPr>
        <p:spPr bwMode="auto">
          <a:xfrm>
            <a:off x="1143000" y="3571875"/>
            <a:ext cx="2489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b="1">
                <a:solidFill>
                  <a:srgbClr val="FF0000"/>
                </a:solidFill>
                <a:latin typeface="Calibri" pitchFamily="34" charset="0"/>
              </a:rPr>
              <a:t>1 Técnico Químico</a:t>
            </a:r>
          </a:p>
        </p:txBody>
      </p:sp>
      <p:sp>
        <p:nvSpPr>
          <p:cNvPr id="21512" name="10 CuadroTexto"/>
          <p:cNvSpPr txBox="1">
            <a:spLocks noChangeArrowheads="1"/>
          </p:cNvSpPr>
          <p:nvPr/>
        </p:nvSpPr>
        <p:spPr bwMode="auto">
          <a:xfrm>
            <a:off x="5368925" y="3571875"/>
            <a:ext cx="26368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b="1">
                <a:solidFill>
                  <a:srgbClr val="FF0000"/>
                </a:solidFill>
                <a:latin typeface="Calibri" pitchFamily="34" charset="0"/>
              </a:rPr>
              <a:t>1 Técnico Industrial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1 Imagen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51725" y="0"/>
            <a:ext cx="1692275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3 Conector recto"/>
          <p:cNvCxnSpPr/>
          <p:nvPr/>
        </p:nvCxnSpPr>
        <p:spPr>
          <a:xfrm flipH="1">
            <a:off x="0" y="1125538"/>
            <a:ext cx="9144000" cy="0"/>
          </a:xfrm>
          <a:prstGeom prst="line">
            <a:avLst/>
          </a:prstGeom>
          <a:ln w="57150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1" name="Rectangle 6"/>
          <p:cNvSpPr>
            <a:spLocks noChangeArrowheads="1"/>
          </p:cNvSpPr>
          <p:nvPr/>
        </p:nvSpPr>
        <p:spPr bwMode="auto">
          <a:xfrm>
            <a:off x="250825" y="163513"/>
            <a:ext cx="81280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4400" b="1">
                <a:latin typeface="Calibri" pitchFamily="34" charset="0"/>
              </a:rPr>
              <a:t>Actividad 2012: proyectos</a:t>
            </a:r>
          </a:p>
        </p:txBody>
      </p:sp>
      <p:sp>
        <p:nvSpPr>
          <p:cNvPr id="22532" name="Rectangle 6"/>
          <p:cNvSpPr>
            <a:spLocks noChangeArrowheads="1"/>
          </p:cNvSpPr>
          <p:nvPr/>
        </p:nvSpPr>
        <p:spPr bwMode="auto">
          <a:xfrm>
            <a:off x="2030413" y="1916113"/>
            <a:ext cx="5776912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4000" b="1">
                <a:solidFill>
                  <a:srgbClr val="FF9900"/>
                </a:solidFill>
                <a:latin typeface="Calibri" pitchFamily="34" charset="0"/>
              </a:rPr>
              <a:t>Plan Nacional:		6</a:t>
            </a:r>
          </a:p>
          <a:p>
            <a:r>
              <a:rPr lang="es-ES_tradnl" sz="4000" b="1">
                <a:solidFill>
                  <a:srgbClr val="FF9900"/>
                </a:solidFill>
                <a:latin typeface="Calibri" pitchFamily="34" charset="0"/>
              </a:rPr>
              <a:t>Incentivos PAI:		5</a:t>
            </a:r>
          </a:p>
          <a:p>
            <a:r>
              <a:rPr lang="es-ES_tradnl" sz="4000" b="1">
                <a:solidFill>
                  <a:srgbClr val="FF9900"/>
                </a:solidFill>
                <a:latin typeface="Calibri" pitchFamily="34" charset="0"/>
              </a:rPr>
              <a:t>AA.CC y coop. int.:	5</a:t>
            </a:r>
          </a:p>
        </p:txBody>
      </p:sp>
      <p:sp>
        <p:nvSpPr>
          <p:cNvPr id="22533" name="Rectangle 6"/>
          <p:cNvSpPr>
            <a:spLocks noChangeArrowheads="1"/>
          </p:cNvSpPr>
          <p:nvPr/>
        </p:nvSpPr>
        <p:spPr bwMode="auto">
          <a:xfrm>
            <a:off x="2036763" y="4724400"/>
            <a:ext cx="6638925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4000" b="1">
                <a:solidFill>
                  <a:srgbClr val="FF9900"/>
                </a:solidFill>
                <a:latin typeface="Calibri" pitchFamily="34" charset="0"/>
              </a:rPr>
              <a:t>Plan Nacional:		150 k€</a:t>
            </a:r>
          </a:p>
          <a:p>
            <a:r>
              <a:rPr lang="es-ES_tradnl" sz="4000" b="1">
                <a:solidFill>
                  <a:srgbClr val="FF9900"/>
                </a:solidFill>
                <a:latin typeface="Calibri" pitchFamily="34" charset="0"/>
              </a:rPr>
              <a:t>Incentivos PAI:		194 k€</a:t>
            </a:r>
          </a:p>
          <a:p>
            <a:r>
              <a:rPr lang="es-ES_tradnl" sz="4000" b="1">
                <a:solidFill>
                  <a:srgbClr val="FF9900"/>
                </a:solidFill>
                <a:latin typeface="Calibri" pitchFamily="34" charset="0"/>
              </a:rPr>
              <a:t>AA.CC y coop. int.:	40 k€</a:t>
            </a:r>
          </a:p>
        </p:txBody>
      </p:sp>
      <p:sp>
        <p:nvSpPr>
          <p:cNvPr id="22534" name="2 Rectángulo"/>
          <p:cNvSpPr>
            <a:spLocks noChangeArrowheads="1"/>
          </p:cNvSpPr>
          <p:nvPr/>
        </p:nvSpPr>
        <p:spPr bwMode="auto">
          <a:xfrm>
            <a:off x="395288" y="1196975"/>
            <a:ext cx="20669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4000" b="1" u="sng">
                <a:solidFill>
                  <a:srgbClr val="FF9900"/>
                </a:solidFill>
                <a:latin typeface="Calibri" pitchFamily="34" charset="0"/>
              </a:rPr>
              <a:t>Número:</a:t>
            </a:r>
            <a:endParaRPr lang="es-ES" sz="4000" u="sng"/>
          </a:p>
        </p:txBody>
      </p:sp>
      <p:sp>
        <p:nvSpPr>
          <p:cNvPr id="22535" name="11 Rectángulo"/>
          <p:cNvSpPr>
            <a:spLocks noChangeArrowheads="1"/>
          </p:cNvSpPr>
          <p:nvPr/>
        </p:nvSpPr>
        <p:spPr bwMode="auto">
          <a:xfrm>
            <a:off x="395288" y="4005263"/>
            <a:ext cx="29813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4000" b="1" u="sng">
                <a:solidFill>
                  <a:srgbClr val="FF9900"/>
                </a:solidFill>
                <a:latin typeface="Calibri" pitchFamily="34" charset="0"/>
              </a:rPr>
              <a:t>Financiación:</a:t>
            </a:r>
            <a:endParaRPr lang="es-ES" sz="4000" u="sn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1 Imagen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51725" y="0"/>
            <a:ext cx="1692275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3 Conector recto"/>
          <p:cNvCxnSpPr/>
          <p:nvPr/>
        </p:nvCxnSpPr>
        <p:spPr>
          <a:xfrm flipH="1">
            <a:off x="0" y="1125538"/>
            <a:ext cx="9144000" cy="0"/>
          </a:xfrm>
          <a:prstGeom prst="line">
            <a:avLst/>
          </a:prstGeom>
          <a:ln w="57150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5" name="Rectangle 6"/>
          <p:cNvSpPr>
            <a:spLocks noChangeArrowheads="1"/>
          </p:cNvSpPr>
          <p:nvPr/>
        </p:nvSpPr>
        <p:spPr bwMode="auto">
          <a:xfrm>
            <a:off x="250825" y="163513"/>
            <a:ext cx="81280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4400" b="1">
                <a:latin typeface="Calibri" pitchFamily="34" charset="0"/>
              </a:rPr>
              <a:t>Actividad 2012: contratos</a:t>
            </a:r>
          </a:p>
        </p:txBody>
      </p:sp>
      <p:sp>
        <p:nvSpPr>
          <p:cNvPr id="23556" name="Rectangle 6"/>
          <p:cNvSpPr>
            <a:spLocks noChangeArrowheads="1"/>
          </p:cNvSpPr>
          <p:nvPr/>
        </p:nvSpPr>
        <p:spPr bwMode="auto">
          <a:xfrm>
            <a:off x="896938" y="2209800"/>
            <a:ext cx="8640762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4000" b="1">
                <a:solidFill>
                  <a:srgbClr val="FF9900"/>
                </a:solidFill>
                <a:latin typeface="Calibri" pitchFamily="34" charset="0"/>
              </a:rPr>
              <a:t>Torresol Energy O&amp;M, S.L</a:t>
            </a:r>
          </a:p>
          <a:p>
            <a:r>
              <a:rPr lang="es-ES_tradnl" sz="4000" b="1">
                <a:solidFill>
                  <a:srgbClr val="FF9900"/>
                </a:solidFill>
                <a:latin typeface="Calibri" pitchFamily="34" charset="0"/>
              </a:rPr>
              <a:t>SADYT y Cabal Geólogos Consultores</a:t>
            </a:r>
          </a:p>
          <a:p>
            <a:r>
              <a:rPr lang="es-ES_tradnl" sz="4000" b="1">
                <a:solidFill>
                  <a:srgbClr val="FF9900"/>
                </a:solidFill>
                <a:latin typeface="Calibri" pitchFamily="34" charset="0"/>
              </a:rPr>
              <a:t>CIEMAT</a:t>
            </a:r>
          </a:p>
        </p:txBody>
      </p:sp>
      <p:sp>
        <p:nvSpPr>
          <p:cNvPr id="23557" name="8 Rectángulo"/>
          <p:cNvSpPr>
            <a:spLocks noChangeArrowheads="1"/>
          </p:cNvSpPr>
          <p:nvPr/>
        </p:nvSpPr>
        <p:spPr bwMode="auto">
          <a:xfrm>
            <a:off x="395288" y="1352550"/>
            <a:ext cx="52879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4000" b="1" u="sng">
                <a:solidFill>
                  <a:srgbClr val="FF9900"/>
                </a:solidFill>
                <a:latin typeface="Calibri" pitchFamily="34" charset="0"/>
              </a:rPr>
              <a:t>Empresas y organismos:</a:t>
            </a:r>
            <a:endParaRPr lang="es-ES" sz="4000" u="sng"/>
          </a:p>
        </p:txBody>
      </p:sp>
      <p:sp>
        <p:nvSpPr>
          <p:cNvPr id="23558" name="9 Rectángulo"/>
          <p:cNvSpPr>
            <a:spLocks noChangeArrowheads="1"/>
          </p:cNvSpPr>
          <p:nvPr/>
        </p:nvSpPr>
        <p:spPr bwMode="auto">
          <a:xfrm>
            <a:off x="395288" y="4233863"/>
            <a:ext cx="29813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4000" b="1" u="sng">
                <a:solidFill>
                  <a:srgbClr val="FF9900"/>
                </a:solidFill>
                <a:latin typeface="Calibri" pitchFamily="34" charset="0"/>
              </a:rPr>
              <a:t>Financiación:</a:t>
            </a:r>
            <a:endParaRPr lang="es-ES" sz="4000" u="sng"/>
          </a:p>
        </p:txBody>
      </p:sp>
      <p:sp>
        <p:nvSpPr>
          <p:cNvPr id="23559" name="Rectangle 6"/>
          <p:cNvSpPr>
            <a:spLocks noChangeArrowheads="1"/>
          </p:cNvSpPr>
          <p:nvPr/>
        </p:nvSpPr>
        <p:spPr bwMode="auto">
          <a:xfrm>
            <a:off x="1116013" y="5157788"/>
            <a:ext cx="86407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4000" b="1">
                <a:solidFill>
                  <a:srgbClr val="FF9900"/>
                </a:solidFill>
                <a:latin typeface="Calibri" pitchFamily="34" charset="0"/>
              </a:rPr>
              <a:t>3-4 años, hasta 400 k€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1 Imagen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51725" y="0"/>
            <a:ext cx="1692275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3 Conector recto"/>
          <p:cNvCxnSpPr/>
          <p:nvPr/>
        </p:nvCxnSpPr>
        <p:spPr>
          <a:xfrm flipH="1">
            <a:off x="0" y="1125538"/>
            <a:ext cx="9144000" cy="0"/>
          </a:xfrm>
          <a:prstGeom prst="line">
            <a:avLst/>
          </a:prstGeom>
          <a:ln w="57150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79" name="Rectangle 6"/>
          <p:cNvSpPr>
            <a:spLocks noChangeArrowheads="1"/>
          </p:cNvSpPr>
          <p:nvPr/>
        </p:nvSpPr>
        <p:spPr bwMode="auto">
          <a:xfrm>
            <a:off x="250825" y="163513"/>
            <a:ext cx="81280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4400" b="1">
                <a:latin typeface="Calibri" pitchFamily="34" charset="0"/>
              </a:rPr>
              <a:t>Actividad 2012: otros</a:t>
            </a:r>
          </a:p>
        </p:txBody>
      </p:sp>
      <p:sp>
        <p:nvSpPr>
          <p:cNvPr id="24580" name="Rectangle 6"/>
          <p:cNvSpPr>
            <a:spLocks noChangeArrowheads="1"/>
          </p:cNvSpPr>
          <p:nvPr/>
        </p:nvSpPr>
        <p:spPr bwMode="auto">
          <a:xfrm>
            <a:off x="992188" y="1700213"/>
            <a:ext cx="81280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4400" b="1">
                <a:solidFill>
                  <a:srgbClr val="FF9900"/>
                </a:solidFill>
                <a:latin typeface="Calibri" pitchFamily="34" charset="0"/>
              </a:rPr>
              <a:t>Estancias:		2</a:t>
            </a:r>
          </a:p>
          <a:p>
            <a:r>
              <a:rPr lang="es-ES_tradnl" sz="4400" b="1">
                <a:solidFill>
                  <a:srgbClr val="FF9900"/>
                </a:solidFill>
                <a:latin typeface="Calibri" pitchFamily="34" charset="0"/>
              </a:rPr>
              <a:t>Tesis:			3</a:t>
            </a:r>
          </a:p>
          <a:p>
            <a:r>
              <a:rPr lang="es-ES_tradnl" sz="4400" b="1">
                <a:solidFill>
                  <a:srgbClr val="FF9900"/>
                </a:solidFill>
                <a:latin typeface="Calibri" pitchFamily="34" charset="0"/>
              </a:rPr>
              <a:t>Congresos:		20 (11)</a:t>
            </a:r>
          </a:p>
        </p:txBody>
      </p:sp>
      <p:sp>
        <p:nvSpPr>
          <p:cNvPr id="24581" name="Rectangle 6"/>
          <p:cNvSpPr>
            <a:spLocks noChangeArrowheads="1"/>
          </p:cNvSpPr>
          <p:nvPr/>
        </p:nvSpPr>
        <p:spPr bwMode="auto">
          <a:xfrm>
            <a:off x="1046163" y="4076700"/>
            <a:ext cx="8128000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4400" b="1">
                <a:solidFill>
                  <a:srgbClr val="FF9900"/>
                </a:solidFill>
                <a:latin typeface="Calibri" pitchFamily="34" charset="0"/>
              </a:rPr>
              <a:t>Mejora de infraestructuras científicas básicas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iseño predeterminado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1229</TotalTime>
  <Words>413</Words>
  <Application>Microsoft Office PowerPoint</Application>
  <PresentationFormat>Presentación en pantalla (4:3)</PresentationFormat>
  <Paragraphs>109</Paragraphs>
  <Slides>17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Plantilla de diseño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3" baseType="lpstr">
      <vt:lpstr>Verdana</vt:lpstr>
      <vt:lpstr>Arial</vt:lpstr>
      <vt:lpstr>Times New Roman</vt:lpstr>
      <vt:lpstr>Calibri</vt:lpstr>
      <vt:lpstr>Century Gothic</vt:lpstr>
      <vt:lpstr>Diseño predeterminado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CIESOL</dc:creator>
  <cp:lastModifiedBy>STIC</cp:lastModifiedBy>
  <cp:revision>102</cp:revision>
  <dcterms:created xsi:type="dcterms:W3CDTF">1601-01-01T00:00:00Z</dcterms:created>
  <dcterms:modified xsi:type="dcterms:W3CDTF">2013-01-29T06:47:35Z</dcterms:modified>
</cp:coreProperties>
</file>