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9" r:id="rId3"/>
    <p:sldId id="257" r:id="rId4"/>
    <p:sldId id="258" r:id="rId5"/>
    <p:sldId id="276" r:id="rId6"/>
    <p:sldId id="259" r:id="rId7"/>
    <p:sldId id="275" r:id="rId8"/>
    <p:sldId id="272" r:id="rId9"/>
    <p:sldId id="260" r:id="rId10"/>
    <p:sldId id="261" r:id="rId11"/>
    <p:sldId id="262" r:id="rId12"/>
    <p:sldId id="273" r:id="rId13"/>
    <p:sldId id="263" r:id="rId14"/>
    <p:sldId id="264" r:id="rId15"/>
    <p:sldId id="265" r:id="rId16"/>
    <p:sldId id="266" r:id="rId17"/>
    <p:sldId id="267" r:id="rId18"/>
    <p:sldId id="268" r:id="rId19"/>
    <p:sldId id="274" r:id="rId20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3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F2E2E99-9E26-4064-8BD3-5F45F6251CF1}" type="datetimeFigureOut">
              <a:rPr lang="es-ES"/>
              <a:pPr>
                <a:defRPr/>
              </a:pPr>
              <a:t>29/01/2013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6F9E744-61D4-43BE-A0D4-96EA4F8E269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28679-8DDB-4864-9B5E-461CC5C57175}" type="datetimeFigureOut">
              <a:rPr lang="es-ES"/>
              <a:pPr>
                <a:defRPr/>
              </a:pPr>
              <a:t>29/01/2013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C0029-4EC4-465A-B700-0D218C60805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5520C-88C6-47C7-91DB-A2460993CCB8}" type="datetimeFigureOut">
              <a:rPr lang="es-ES"/>
              <a:pPr>
                <a:defRPr/>
              </a:pPr>
              <a:t>29/01/2013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37226-9F33-40BD-B899-08BCE7703ED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1166C-E989-41CD-8F1A-16CB88610399}" type="datetimeFigureOut">
              <a:rPr lang="es-ES"/>
              <a:pPr>
                <a:defRPr/>
              </a:pPr>
              <a:t>29/01/2013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51569-FED6-4826-AFD6-8D88FCB58D4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56234-B1C8-460D-B5EA-059172C3EA97}" type="datetimeFigureOut">
              <a:rPr lang="es-ES"/>
              <a:pPr>
                <a:defRPr/>
              </a:pPr>
              <a:t>29/01/2013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D92DF-9DC6-4374-8E51-8DA4BE7337A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9D53B-4DD7-4F5D-BBDB-88A567172A4E}" type="datetimeFigureOut">
              <a:rPr lang="es-ES"/>
              <a:pPr>
                <a:defRPr/>
              </a:pPr>
              <a:t>29/01/2013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E6A84-35F7-4404-B111-880990C8EBA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36A57-7B69-4780-B916-F95D9FF4A3CB}" type="datetimeFigureOut">
              <a:rPr lang="es-ES"/>
              <a:pPr>
                <a:defRPr/>
              </a:pPr>
              <a:t>29/01/2013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C477D-22DC-4D83-A92E-E308F04C61D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E0A36-68F3-4F58-B42A-585D321808C7}" type="datetimeFigureOut">
              <a:rPr lang="es-ES"/>
              <a:pPr>
                <a:defRPr/>
              </a:pPr>
              <a:t>29/01/2013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D947C-DEC1-4288-B355-26FCD6B8D87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A2C0C-167B-462C-9217-CA8F91C36BA5}" type="datetimeFigureOut">
              <a:rPr lang="es-ES"/>
              <a:pPr>
                <a:defRPr/>
              </a:pPr>
              <a:t>29/01/2013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1C827-1D61-4DC7-BE15-7F419958FFC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BDB18-08E9-4589-B370-F3C86CD44381}" type="datetimeFigureOut">
              <a:rPr lang="es-ES"/>
              <a:pPr>
                <a:defRPr/>
              </a:pPr>
              <a:t>29/01/2013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DAD56-DA84-40A9-8573-358192C7F32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530EF-BD4A-4938-8CF2-02D81433FCC7}" type="datetimeFigureOut">
              <a:rPr lang="es-ES"/>
              <a:pPr>
                <a:defRPr/>
              </a:pPr>
              <a:t>29/01/2013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FF160-B648-42F1-A678-36C2F055E5A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F57CB-E8F7-41CA-8DA2-0D6772716B07}" type="datetimeFigureOut">
              <a:rPr lang="es-ES"/>
              <a:pPr>
                <a:defRPr/>
              </a:pPr>
              <a:t>29/01/2013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061ED-BBFF-4C2B-825C-3F362125F01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96C0667-6CE4-4A0C-AE85-4BD9067285EA}" type="datetimeFigureOut">
              <a:rPr lang="es-ES"/>
              <a:pPr>
                <a:defRPr/>
              </a:pPr>
              <a:t>29/01/2013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2F3474B-3994-4A48-ACAE-9A1AFD1802A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es.wikipedia.org/wiki/Filosof%C3%ADa_del_Derecho" TargetMode="External"/><Relationship Id="rId2" Type="http://schemas.openxmlformats.org/officeDocument/2006/relationships/hyperlink" Target="http://en.wikipedia.org/wiki/Massachusetts_Institute_of_Technology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s.wikipedia.org/wiki/Ciencias_Sociales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2 Subtítulo"/>
          <p:cNvSpPr>
            <a:spLocks noGrp="1"/>
          </p:cNvSpPr>
          <p:nvPr>
            <p:ph type="subTitle" idx="1"/>
          </p:nvPr>
        </p:nvSpPr>
        <p:spPr>
          <a:xfrm>
            <a:off x="1331913" y="908050"/>
            <a:ext cx="6400800" cy="1368425"/>
          </a:xfrm>
        </p:spPr>
        <p:txBody>
          <a:bodyPr/>
          <a:lstStyle/>
          <a:p>
            <a:r>
              <a:rPr lang="es-ES" b="1" smtClean="0">
                <a:solidFill>
                  <a:schemeClr val="tx1"/>
                </a:solidFill>
              </a:rPr>
              <a:t>MEMORIA DE ACTIVIDADES</a:t>
            </a:r>
          </a:p>
          <a:p>
            <a:r>
              <a:rPr lang="es-ES" b="1" smtClean="0">
                <a:solidFill>
                  <a:schemeClr val="tx1"/>
                </a:solidFill>
              </a:rPr>
              <a:t> CEMyRI</a:t>
            </a:r>
          </a:p>
        </p:txBody>
      </p:sp>
      <p:pic>
        <p:nvPicPr>
          <p:cNvPr id="14338" name="3 Imagen" descr="LOGO 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2492375"/>
            <a:ext cx="3046412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2 Subtítulo"/>
          <p:cNvSpPr txBox="1">
            <a:spLocks/>
          </p:cNvSpPr>
          <p:nvPr/>
        </p:nvSpPr>
        <p:spPr bwMode="auto">
          <a:xfrm>
            <a:off x="1476375" y="5516563"/>
            <a:ext cx="64008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s-ES" sz="3200" b="1">
                <a:latin typeface="Calibri" pitchFamily="34" charset="0"/>
              </a:rPr>
              <a:t>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288" y="692150"/>
            <a:ext cx="8353425" cy="5616575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12800" b="1" dirty="0" smtClean="0"/>
              <a:t>PROYECTO POCTEFEX PARALELO 36 (CIME-AM)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7200" b="1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8800" b="1" dirty="0" smtClean="0"/>
              <a:t>OBJETIVO GENERAL: </a:t>
            </a:r>
            <a:r>
              <a:rPr lang="es-ES" sz="8800" dirty="0" smtClean="0"/>
              <a:t>Poner </a:t>
            </a:r>
            <a:r>
              <a:rPr lang="es-ES" sz="8800" dirty="0"/>
              <a:t>en valor el patrimonio, la promoción del diálogo cultural y la cooperación en la educación de jóvenes y la integración de inmigrantes.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8800" dirty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8800" b="1" dirty="0"/>
              <a:t>OBJETIVOS ESPECIFICOS:</a:t>
            </a:r>
            <a:endParaRPr lang="es-ES" sz="88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8800" dirty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7200" dirty="0"/>
              <a:t>Mejorar la comunicación y la cohesión comunitaria a través de un acercamiento intercultural.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7200" dirty="0"/>
              <a:t>Promover el acercamiento entre los pueblos a través de la expresión artística.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7200" dirty="0"/>
              <a:t>Difundir el patrimonio cultural, etnográfico y artístico de Andalucía y el Norte de Marruecos.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7200" dirty="0"/>
              <a:t>Impulsar los intercambios, el acercamiento y la integración social, educativa e intercultural de la población de los territorios fronterizos.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7200" dirty="0"/>
              <a:t>Promover la integración social de los colectivos vulnerables objeto de mediación.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88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8800" b="1" dirty="0"/>
              <a:t>TEMPORALIZACIÓN:</a:t>
            </a:r>
            <a:endParaRPr lang="es-ES" sz="88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8800" b="1" dirty="0"/>
              <a:t> </a:t>
            </a:r>
            <a:r>
              <a:rPr lang="es-ES_tradnl" sz="8800" dirty="0" smtClean="0"/>
              <a:t>Del </a:t>
            </a:r>
            <a:r>
              <a:rPr lang="es-ES_tradnl" sz="8800" dirty="0"/>
              <a:t>1 de Enero de 2012 al 31 de Diciembre de 2013</a:t>
            </a:r>
            <a:r>
              <a:rPr lang="es-ES_tradnl" sz="8800" dirty="0" smtClean="0"/>
              <a:t>.</a:t>
            </a:r>
            <a:endParaRPr lang="es-E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288" y="404813"/>
            <a:ext cx="8291512" cy="6119812"/>
          </a:xfrm>
        </p:spPr>
        <p:txBody>
          <a:bodyPr rtlCol="0">
            <a:normAutofit fontScale="25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12800" b="1" dirty="0" smtClean="0"/>
              <a:t>PROYECTO POCTEFEX PARALELO 36 (CIME-AM)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b="1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8800" b="1" dirty="0" smtClean="0"/>
              <a:t>ACCIONES DESARROLLADAS POR LA UAL:</a:t>
            </a:r>
            <a:endParaRPr lang="es-ES" sz="8800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sz="6800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_tradnl" sz="8000" dirty="0" smtClean="0"/>
              <a:t>Intercambio de </a:t>
            </a:r>
            <a:r>
              <a:rPr lang="es-ES_tradnl" sz="8000" b="1" dirty="0" smtClean="0"/>
              <a:t>prácticas</a:t>
            </a:r>
            <a:r>
              <a:rPr lang="es-ES_tradnl" sz="8000" dirty="0" smtClean="0"/>
              <a:t> profesionales entre </a:t>
            </a:r>
            <a:r>
              <a:rPr lang="es-ES_tradnl" sz="8000" dirty="0"/>
              <a:t>estudiantes </a:t>
            </a:r>
            <a:r>
              <a:rPr lang="es-ES_tradnl" sz="8000" dirty="0" smtClean="0"/>
              <a:t>de </a:t>
            </a:r>
            <a:r>
              <a:rPr lang="es-ES_tradnl" sz="8000" dirty="0"/>
              <a:t>turismo y trabajo </a:t>
            </a:r>
            <a:r>
              <a:rPr lang="es-ES_tradnl" sz="8000" dirty="0" smtClean="0"/>
              <a:t>social andaluces y marroquíes (</a:t>
            </a:r>
            <a:r>
              <a:rPr lang="es-ES_tradnl" sz="8000" dirty="0"/>
              <a:t>200 </a:t>
            </a:r>
            <a:r>
              <a:rPr lang="es-ES_tradnl" sz="8000" dirty="0" smtClean="0"/>
              <a:t>horas). Octubre </a:t>
            </a:r>
            <a:r>
              <a:rPr lang="es-ES_tradnl" sz="8000" dirty="0"/>
              <a:t>2012 </a:t>
            </a:r>
            <a:r>
              <a:rPr lang="es-ES_tradnl" sz="8000" dirty="0" smtClean="0"/>
              <a:t>a </a:t>
            </a:r>
            <a:r>
              <a:rPr lang="es-ES_tradnl" sz="8000" dirty="0"/>
              <a:t>Mayo de </a:t>
            </a:r>
            <a:r>
              <a:rPr lang="es-ES_tradnl" sz="8000" dirty="0" smtClean="0"/>
              <a:t>2013.</a:t>
            </a:r>
            <a:endParaRPr lang="es-ES" sz="8000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_tradnl" sz="8000" b="1" dirty="0"/>
              <a:t>H</a:t>
            </a:r>
            <a:r>
              <a:rPr lang="es-ES_tradnl" sz="8000" b="1" dirty="0" smtClean="0"/>
              <a:t>erramientas</a:t>
            </a:r>
            <a:r>
              <a:rPr lang="es-ES_tradnl" sz="8000" dirty="0" smtClean="0"/>
              <a:t> comunes sobre </a:t>
            </a:r>
            <a:r>
              <a:rPr lang="es-ES_tradnl" sz="8000" dirty="0"/>
              <a:t>el turismo y el trabajo social en el Mediterráneo occidental. </a:t>
            </a:r>
            <a:r>
              <a:rPr lang="es-ES_tradnl" sz="8000" dirty="0" smtClean="0"/>
              <a:t> Enero </a:t>
            </a:r>
            <a:r>
              <a:rPr lang="es-ES_tradnl" sz="8000" dirty="0"/>
              <a:t>de 2012 a Mayo de 2013.</a:t>
            </a:r>
            <a:endParaRPr lang="es-ES" sz="8000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_tradnl" sz="8000" dirty="0" smtClean="0"/>
              <a:t>Preparación de jornadas de </a:t>
            </a:r>
            <a:r>
              <a:rPr lang="es-ES_tradnl" sz="8000" dirty="0"/>
              <a:t>intercambio profesional </a:t>
            </a:r>
            <a:r>
              <a:rPr lang="es-ES_tradnl" sz="8000" dirty="0" smtClean="0"/>
              <a:t>de turismo y trabajo social. Almería, 2013</a:t>
            </a:r>
            <a:r>
              <a:rPr lang="es-ES_tradnl" sz="8000" dirty="0"/>
              <a:t>.</a:t>
            </a:r>
            <a:endParaRPr lang="es-ES" sz="8000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_tradnl" sz="8000" dirty="0"/>
              <a:t>Encuentro </a:t>
            </a:r>
            <a:r>
              <a:rPr lang="es-ES_tradnl" sz="8000" dirty="0" smtClean="0"/>
              <a:t>de </a:t>
            </a:r>
            <a:r>
              <a:rPr lang="es-ES_tradnl" sz="8000" b="1" dirty="0" smtClean="0"/>
              <a:t>patrimonio</a:t>
            </a:r>
            <a:r>
              <a:rPr lang="es-ES_tradnl" sz="8000" dirty="0" smtClean="0"/>
              <a:t> </a:t>
            </a:r>
            <a:r>
              <a:rPr lang="es-ES_tradnl" sz="8000" dirty="0"/>
              <a:t>cultural, etnográfico y artístico de las dos </a:t>
            </a:r>
            <a:r>
              <a:rPr lang="es-ES_tradnl" sz="8000" dirty="0" smtClean="0"/>
              <a:t>orillas.</a:t>
            </a:r>
            <a:endParaRPr lang="es-ES" sz="8000" dirty="0"/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sz="8000" dirty="0"/>
              <a:t>Encuentro de </a:t>
            </a:r>
            <a:r>
              <a:rPr lang="es-ES" sz="8000" dirty="0" smtClean="0"/>
              <a:t>poetas  </a:t>
            </a:r>
            <a:r>
              <a:rPr lang="es-ES" sz="8000" dirty="0"/>
              <a:t>y </a:t>
            </a:r>
            <a:r>
              <a:rPr lang="es-ES" sz="8000" dirty="0" smtClean="0"/>
              <a:t>músicos. </a:t>
            </a:r>
            <a:r>
              <a:rPr lang="es-ES" sz="8000" dirty="0" err="1" smtClean="0"/>
              <a:t>Cádiar</a:t>
            </a:r>
            <a:r>
              <a:rPr lang="es-ES" sz="8000" dirty="0" smtClean="0"/>
              <a:t>-</a:t>
            </a:r>
            <a:r>
              <a:rPr lang="es-ES" sz="8000" dirty="0" err="1" smtClean="0"/>
              <a:t>Lobras</a:t>
            </a:r>
            <a:r>
              <a:rPr lang="es-ES" sz="8000" dirty="0" smtClean="0"/>
              <a:t>, (Granada), 1</a:t>
            </a:r>
            <a:r>
              <a:rPr lang="es-ES" sz="8000" dirty="0"/>
              <a:t>, 2 y 3 de Junio de </a:t>
            </a:r>
            <a:r>
              <a:rPr lang="es-ES" sz="8000" dirty="0" smtClean="0"/>
              <a:t>2012.</a:t>
            </a:r>
            <a:endParaRPr lang="es-ES" sz="8000" dirty="0"/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sz="8000" dirty="0"/>
              <a:t>Exposición de Fotografía “Miradas que nos </a:t>
            </a:r>
            <a:r>
              <a:rPr lang="es-ES" sz="8000" dirty="0" smtClean="0"/>
              <a:t>unen”. Teatro Auditorio </a:t>
            </a:r>
            <a:r>
              <a:rPr lang="es-ES" sz="8000" dirty="0"/>
              <a:t>de Roquetas de Mar (Almería</a:t>
            </a:r>
            <a:r>
              <a:rPr lang="es-ES" sz="8000" dirty="0" smtClean="0"/>
              <a:t>), Diciembre 2012.</a:t>
            </a:r>
            <a:endParaRPr lang="es-ES" sz="8000" dirty="0"/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sz="8000" dirty="0"/>
              <a:t>Ciclo de Cine e Inmigración. Proyección </a:t>
            </a:r>
            <a:r>
              <a:rPr lang="es-ES" sz="8000" dirty="0" smtClean="0"/>
              <a:t>de “Donde </a:t>
            </a:r>
            <a:r>
              <a:rPr lang="es-ES" sz="8000" dirty="0"/>
              <a:t>viven las mujeres” </a:t>
            </a:r>
            <a:r>
              <a:rPr lang="es-ES" sz="8000" dirty="0" smtClean="0"/>
              <a:t>y encuentro con su director. Centro de Cultura de Cajamar, (Almería), 5 </a:t>
            </a:r>
            <a:r>
              <a:rPr lang="es-ES" sz="8000" dirty="0"/>
              <a:t>de diciembre de </a:t>
            </a:r>
            <a:r>
              <a:rPr lang="es-ES" sz="8000" dirty="0" smtClean="0"/>
              <a:t>2012.</a:t>
            </a:r>
            <a:endParaRPr lang="es-ES" sz="8000" dirty="0"/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sz="8000" dirty="0"/>
              <a:t>Danza teatralizada. </a:t>
            </a:r>
            <a:r>
              <a:rPr lang="es-ES" sz="8000" dirty="0" smtClean="0"/>
              <a:t>Espectáculo “Mediterráneamente”. Teatro Auditorio de Roquetas de Mar (Almería), 2 </a:t>
            </a:r>
            <a:r>
              <a:rPr lang="es-ES" sz="8000" dirty="0"/>
              <a:t>de Diciembre de 2012.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_tradnl" sz="8000" dirty="0" smtClean="0"/>
              <a:t>Coorganización </a:t>
            </a:r>
            <a:r>
              <a:rPr lang="es-ES_tradnl" sz="8000" dirty="0"/>
              <a:t>del </a:t>
            </a:r>
            <a:r>
              <a:rPr lang="es-ES_tradnl" sz="8000" b="1" dirty="0"/>
              <a:t>XIV </a:t>
            </a:r>
            <a:r>
              <a:rPr lang="es-ES_tradnl" sz="8000" b="1" dirty="0" smtClean="0"/>
              <a:t>Congreso de Inmigración </a:t>
            </a:r>
            <a:r>
              <a:rPr lang="es-ES_tradnl" sz="8000" dirty="0"/>
              <a:t>de la Universidad de Almería (Octubre de 2012</a:t>
            </a:r>
            <a:r>
              <a:rPr lang="es-ES_tradnl" sz="8000" dirty="0" smtClean="0"/>
              <a:t>).</a:t>
            </a:r>
            <a:endParaRPr lang="es-E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IMPACTO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dirty="0" smtClean="0"/>
              <a:t>Acción  1: Intercambio de estudiantes universitarios de turismo y trabajo social. 2012 y 2013.</a:t>
            </a:r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dirty="0" smtClean="0"/>
              <a:t>30 estudiantes beneficiarios en 2012 y 30 previstos para 2013  (30 marroquíes y  españoles) . Más de 20 entidades relacionadas con el turismo y la intervención social implicadas.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dirty="0" smtClean="0"/>
              <a:t>Acción 2: Elaboración de materiales docentes. 2012 y 2013</a:t>
            </a:r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dirty="0" smtClean="0"/>
              <a:t>Siguen los trabajos de coordinación, seguimiento y elaboración de estos materiales. Contamos con la implicación de más de 50 profesores y 30 alumnos en España y Marruecos. Fecha fin prevista: 30 de Abril de 2013.</a:t>
            </a:r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dirty="0" smtClean="0"/>
              <a:t>Herramientas virtuales. Creación de asignatura en la </a:t>
            </a:r>
            <a:r>
              <a:rPr lang="es-ES" dirty="0" err="1" smtClean="0"/>
              <a:t>webct</a:t>
            </a:r>
            <a:r>
              <a:rPr lang="es-ES" dirty="0" smtClean="0"/>
              <a:t> para coordinar los trabajos. Creación de una red social y de una página web. En curso.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dirty="0" smtClean="0"/>
              <a:t>Acción 3a: Encuentro en Almería sobre patrimonio cultural y etnográfico y arte de las dos orillas.  2012.</a:t>
            </a:r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dirty="0" smtClean="0"/>
              <a:t>Resultados: Un nº aproximado de 500 personas asistentes a los distintos eventos en 2012.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dirty="0" smtClean="0"/>
              <a:t>Acción 3b: Jornadas de intercambio profesional en Almería, Octubre 2013.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dirty="0" smtClean="0"/>
              <a:t>Resultados esperados: 250 personas entre asistentes, colaboradores y agentes implicados.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dirty="0" smtClean="0"/>
              <a:t>Acción 3c: Curso de formación trasnacional en Tánger, Septiembre de 2013.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dirty="0" smtClean="0"/>
              <a:t>Resultados esperados: 150 personas entre asistentes, colaboradores y agentes implicados.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2 Marcador de contenido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6165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s-ES" b="1" smtClean="0"/>
              <a:t>PROYECTO ANDALUCÍA INTEGRA</a:t>
            </a:r>
          </a:p>
          <a:p>
            <a:pPr>
              <a:buFont typeface="Arial" charset="0"/>
              <a:buNone/>
            </a:pPr>
            <a:r>
              <a:rPr lang="es-ES" sz="2000" b="1" smtClean="0"/>
              <a:t>-Cofinanciado por el Fondo Europeo de Desarrollo Regional-</a:t>
            </a:r>
          </a:p>
          <a:p>
            <a:pPr>
              <a:buFont typeface="Arial" charset="0"/>
              <a:buNone/>
            </a:pPr>
            <a:endParaRPr lang="es-ES" sz="1000" b="1" smtClean="0"/>
          </a:p>
          <a:p>
            <a:pPr algn="just">
              <a:buFont typeface="Arial" charset="0"/>
              <a:buNone/>
            </a:pPr>
            <a:r>
              <a:rPr lang="es-ES" sz="2200" b="1" smtClean="0"/>
              <a:t>TÍTULO</a:t>
            </a:r>
            <a:r>
              <a:rPr lang="es-ES" sz="2200" smtClean="0"/>
              <a:t>:  </a:t>
            </a:r>
            <a:r>
              <a:rPr lang="es-ES" sz="1800" smtClean="0"/>
              <a:t>Integración Socio-laboral de Inmigrantes Procedentes de Marruecos.</a:t>
            </a:r>
          </a:p>
          <a:p>
            <a:pPr algn="just">
              <a:buFont typeface="Arial" charset="0"/>
              <a:buNone/>
            </a:pPr>
            <a:endParaRPr lang="es-ES" sz="1000" smtClean="0"/>
          </a:p>
          <a:p>
            <a:pPr>
              <a:buFont typeface="Arial" charset="0"/>
              <a:buNone/>
            </a:pPr>
            <a:r>
              <a:rPr lang="es-ES" sz="2200" b="1" smtClean="0"/>
              <a:t>JEFE DE FILAS</a:t>
            </a:r>
            <a:r>
              <a:rPr lang="es-ES" sz="2200" smtClean="0"/>
              <a:t>: </a:t>
            </a:r>
            <a:r>
              <a:rPr lang="es-ES" sz="1800" smtClean="0"/>
              <a:t>Fundación Cámara de Comercio, Industria y Navegación de Sevilla.</a:t>
            </a:r>
          </a:p>
          <a:p>
            <a:pPr>
              <a:buFont typeface="Arial" charset="0"/>
              <a:buNone/>
            </a:pPr>
            <a:endParaRPr lang="es-ES" sz="1000" smtClean="0"/>
          </a:p>
          <a:p>
            <a:pPr>
              <a:buFont typeface="Arial" charset="0"/>
              <a:buNone/>
            </a:pPr>
            <a:r>
              <a:rPr lang="es-ES" sz="2200" b="1" smtClean="0"/>
              <a:t>RESPONSABILIDAD DE LA UAL</a:t>
            </a:r>
            <a:r>
              <a:rPr lang="es-ES" sz="2200" smtClean="0"/>
              <a:t>: </a:t>
            </a:r>
          </a:p>
          <a:p>
            <a:r>
              <a:rPr lang="es-ES" sz="1800" smtClean="0"/>
              <a:t>Actividad 1 (Estudios Preliminares)</a:t>
            </a:r>
          </a:p>
          <a:p>
            <a:r>
              <a:rPr lang="es-ES" sz="1800" smtClean="0"/>
              <a:t>Participante en las actividades :</a:t>
            </a:r>
          </a:p>
          <a:p>
            <a:pPr lvl="1"/>
            <a:r>
              <a:rPr lang="es-ES" sz="1800" smtClean="0"/>
              <a:t>4 (Evaluación, calidad y durabilidad)</a:t>
            </a:r>
          </a:p>
          <a:p>
            <a:pPr lvl="1"/>
            <a:r>
              <a:rPr lang="es-ES" sz="1800" smtClean="0"/>
              <a:t>5 (Gestión y coordinación del proyecto)</a:t>
            </a:r>
          </a:p>
          <a:p>
            <a:pPr lvl="1"/>
            <a:r>
              <a:rPr lang="es-ES" sz="1800" smtClean="0"/>
              <a:t>6 (Comunicación). </a:t>
            </a:r>
          </a:p>
          <a:p>
            <a:pPr>
              <a:buFont typeface="Arial" charset="0"/>
              <a:buNone/>
            </a:pPr>
            <a:r>
              <a:rPr lang="es-ES" sz="2200" b="1" smtClean="0"/>
              <a:t>SOCIOS MARROQUÍES:</a:t>
            </a:r>
          </a:p>
          <a:p>
            <a:r>
              <a:rPr lang="es-ES" sz="1800" smtClean="0"/>
              <a:t>Universidad Abdelmalek Essaâdi.</a:t>
            </a:r>
          </a:p>
          <a:p>
            <a:r>
              <a:rPr lang="es-ES" sz="1800" smtClean="0"/>
              <a:t>Red Chabaka.</a:t>
            </a:r>
          </a:p>
          <a:p>
            <a:r>
              <a:rPr lang="es-ES" sz="1800" smtClean="0"/>
              <a:t>Association Marocaine d’Études et de Recherche sur les Migrations.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2 Marcador de contenido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s-ES" b="1" smtClean="0"/>
              <a:t>PROYECTO ANDALUCÍA INTEGRA</a:t>
            </a:r>
          </a:p>
          <a:p>
            <a:pPr>
              <a:buFont typeface="Arial" charset="0"/>
              <a:buNone/>
            </a:pPr>
            <a:endParaRPr lang="es-ES" sz="1000" b="1" smtClean="0"/>
          </a:p>
          <a:p>
            <a:pPr algn="just">
              <a:spcBef>
                <a:spcPct val="0"/>
              </a:spcBef>
              <a:buFont typeface="Arial" charset="0"/>
              <a:buNone/>
            </a:pPr>
            <a:r>
              <a:rPr lang="es-ES" sz="2200" b="1" smtClean="0"/>
              <a:t>OBJETIVO: </a:t>
            </a:r>
            <a:r>
              <a:rPr lang="es-ES" sz="1800" smtClean="0"/>
              <a:t>Contribuir a la integración socio-laboral en Andalucía de las personas inmigrantes de Marruecos y eliminar las barreras para su integración, con el fin de que la integración favorezca mutuamente al colectivo y a la sociedad receptora. </a:t>
            </a:r>
          </a:p>
          <a:p>
            <a:pPr algn="just">
              <a:spcBef>
                <a:spcPct val="0"/>
              </a:spcBef>
              <a:buFont typeface="Arial" charset="0"/>
              <a:buNone/>
            </a:pPr>
            <a:endParaRPr lang="es-ES" sz="1000" smtClean="0"/>
          </a:p>
          <a:p>
            <a:pPr algn="just">
              <a:spcBef>
                <a:spcPct val="0"/>
              </a:spcBef>
              <a:buFont typeface="Arial" charset="0"/>
              <a:buNone/>
            </a:pPr>
            <a:r>
              <a:rPr lang="es-ES" sz="2200" smtClean="0"/>
              <a:t> </a:t>
            </a:r>
            <a:r>
              <a:rPr lang="es-ES" sz="2200" b="1" smtClean="0"/>
              <a:t>OBJETIVOS ESPECIFICOS:</a:t>
            </a:r>
          </a:p>
          <a:p>
            <a:pPr algn="just">
              <a:spcBef>
                <a:spcPct val="0"/>
              </a:spcBef>
              <a:buFont typeface="Arial" charset="0"/>
              <a:buNone/>
            </a:pPr>
            <a:endParaRPr lang="es-ES" sz="1000" smtClean="0"/>
          </a:p>
          <a:p>
            <a:pPr algn="just">
              <a:spcBef>
                <a:spcPct val="0"/>
              </a:spcBef>
              <a:buFont typeface="Arial" charset="0"/>
              <a:buNone/>
            </a:pPr>
            <a:r>
              <a:rPr lang="es-ES" sz="2200" smtClean="0"/>
              <a:t> </a:t>
            </a:r>
            <a:r>
              <a:rPr lang="es-ES" sz="1800" smtClean="0"/>
              <a:t>Identificar las barreras que existen para la integración de los inmigrantes procedentes de Marruecos y dar soluciones.</a:t>
            </a:r>
          </a:p>
          <a:p>
            <a:pPr algn="just">
              <a:spcBef>
                <a:spcPct val="0"/>
              </a:spcBef>
            </a:pPr>
            <a:r>
              <a:rPr lang="es-ES" sz="1800" smtClean="0"/>
              <a:t>Analizar qué tipo de actividades son las más beneficiosas para lograr una inserción adecuada.</a:t>
            </a:r>
          </a:p>
          <a:p>
            <a:pPr algn="just">
              <a:spcBef>
                <a:spcPct val="0"/>
              </a:spcBef>
            </a:pPr>
            <a:r>
              <a:rPr lang="es-ES" sz="1800" smtClean="0"/>
              <a:t>Encontrar canales de encuentro y aproximación entre las personas de las dos culturas.</a:t>
            </a:r>
          </a:p>
          <a:p>
            <a:pPr algn="just">
              <a:spcBef>
                <a:spcPct val="0"/>
              </a:spcBef>
            </a:pPr>
            <a:r>
              <a:rPr lang="es-ES" sz="1800" smtClean="0"/>
              <a:t>Favorecer la integración de la mujer marroquí en la sociedad. </a:t>
            </a:r>
          </a:p>
          <a:p>
            <a:pPr algn="just">
              <a:spcBef>
                <a:spcPct val="0"/>
              </a:spcBef>
            </a:pPr>
            <a:r>
              <a:rPr lang="es-ES" sz="1800" smtClean="0"/>
              <a:t>Favorecer la integración socio-laboral de los inmigrantes marroquíes en empresas andaluzas.</a:t>
            </a:r>
          </a:p>
          <a:p>
            <a:pPr algn="just">
              <a:spcBef>
                <a:spcPct val="0"/>
              </a:spcBef>
              <a:buFont typeface="Arial" charset="0"/>
              <a:buNone/>
            </a:pPr>
            <a:r>
              <a:rPr lang="es-ES" sz="1000" smtClean="0"/>
              <a:t>   </a:t>
            </a:r>
            <a:endParaRPr lang="es-ES" sz="2200" smtClean="0"/>
          </a:p>
          <a:p>
            <a:pPr algn="just">
              <a:spcBef>
                <a:spcPct val="0"/>
              </a:spcBef>
              <a:buFont typeface="Arial" charset="0"/>
              <a:buNone/>
            </a:pPr>
            <a:r>
              <a:rPr lang="es-ES" sz="2200" b="1" smtClean="0"/>
              <a:t>TEMPORALIZACIÓN:</a:t>
            </a:r>
          </a:p>
          <a:p>
            <a:pPr algn="just">
              <a:spcBef>
                <a:spcPct val="0"/>
              </a:spcBef>
              <a:buFont typeface="Arial" charset="0"/>
              <a:buNone/>
            </a:pPr>
            <a:r>
              <a:rPr lang="es-ES" sz="2200" b="1" smtClean="0"/>
              <a:t> </a:t>
            </a:r>
            <a:r>
              <a:rPr lang="es-ES_tradnl" sz="1800" smtClean="0"/>
              <a:t>Del 1 de Enero de 2012 al 31 de Diciembre de 2013.</a:t>
            </a:r>
            <a:endParaRPr lang="es-ES" sz="1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4100" b="1" dirty="0" smtClean="0"/>
              <a:t>PROYECTO ANDALUCÍA INTEGRA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b="1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2800" b="1" dirty="0" smtClean="0"/>
              <a:t>ACTIVIDADES (ACCIONES DE LA ACTIVIDAD 1):</a:t>
            </a:r>
            <a:endParaRPr lang="es-ES" sz="28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dirty="0"/>
              <a:t> 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2800" b="1" dirty="0"/>
              <a:t>Acción 1</a:t>
            </a:r>
            <a:r>
              <a:rPr lang="es-ES" dirty="0"/>
              <a:t>: </a:t>
            </a:r>
            <a:r>
              <a:rPr lang="es-ES" sz="2800" dirty="0"/>
              <a:t>Constitución del grupo de trabajo y definición de la </a:t>
            </a:r>
            <a:r>
              <a:rPr lang="es-ES" sz="2800" dirty="0" smtClean="0"/>
              <a:t>metodología.</a:t>
            </a:r>
            <a:endParaRPr lang="es-ES" sz="2800" dirty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800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800" dirty="0" smtClean="0"/>
              <a:t>Grupo </a:t>
            </a:r>
            <a:r>
              <a:rPr lang="es-ES" sz="2800" dirty="0"/>
              <a:t>de trabajo en Andalucía que realizará visitas a centros relacionados con la inserción de inmigrantes marroquíes en España y en </a:t>
            </a:r>
            <a:r>
              <a:rPr lang="es-ES" sz="2800" dirty="0" smtClean="0"/>
              <a:t>Marruecos.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800" dirty="0" smtClean="0"/>
              <a:t>Definición de la metodología, científica y práctica, a </a:t>
            </a:r>
            <a:r>
              <a:rPr lang="es-ES" sz="2800" dirty="0"/>
              <a:t>seguir en las </a:t>
            </a:r>
            <a:r>
              <a:rPr lang="es-ES" sz="2800" dirty="0" smtClean="0"/>
              <a:t>acciones</a:t>
            </a:r>
            <a:r>
              <a:rPr lang="es-ES" sz="2800" dirty="0"/>
              <a:t>. </a:t>
            </a:r>
            <a:endParaRPr lang="es-ES" sz="2800" dirty="0" smtClean="0"/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dirty="0" smtClean="0"/>
              <a:t>Herramientas </a:t>
            </a:r>
            <a:r>
              <a:rPr lang="es-ES" dirty="0"/>
              <a:t>de recogida de </a:t>
            </a:r>
            <a:r>
              <a:rPr lang="es-ES" dirty="0" smtClean="0"/>
              <a:t>datos.</a:t>
            </a:r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dirty="0" smtClean="0"/>
              <a:t>Actores </a:t>
            </a:r>
            <a:r>
              <a:rPr lang="es-ES" dirty="0"/>
              <a:t>participantes en las fases de la investigación y los objetivos que se persiguen con la misma.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616575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3800" b="1" dirty="0" smtClean="0"/>
              <a:t>PROYECTO ANDALUCÍA INTEGRA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800" b="1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2800" b="1" dirty="0"/>
              <a:t>Acción 2</a:t>
            </a:r>
            <a:r>
              <a:rPr lang="es-ES" sz="2800" dirty="0"/>
              <a:t>: Visitas técnicas e intercambios de experiencias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800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800" dirty="0"/>
              <a:t>El grupo de trabajo o una parte de sus integrantes realizará diferentes visitas a </a:t>
            </a:r>
            <a:r>
              <a:rPr lang="es-ES" sz="2800" dirty="0" smtClean="0"/>
              <a:t>: </a:t>
            </a:r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dirty="0" smtClean="0"/>
              <a:t>Centros </a:t>
            </a:r>
            <a:r>
              <a:rPr lang="es-ES" dirty="0"/>
              <a:t>de atención a inmigrantes de </a:t>
            </a:r>
            <a:r>
              <a:rPr lang="es-ES" dirty="0" smtClean="0"/>
              <a:t>Andalucía.</a:t>
            </a:r>
            <a:endParaRPr lang="es-ES" dirty="0"/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dirty="0"/>
              <a:t>C</a:t>
            </a:r>
            <a:r>
              <a:rPr lang="es-ES" dirty="0" smtClean="0"/>
              <a:t>entros </a:t>
            </a:r>
            <a:r>
              <a:rPr lang="es-ES" dirty="0"/>
              <a:t>educativos y empresas donde haya un número importante de nacionales de Marruecos.</a:t>
            </a:r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dirty="0"/>
              <a:t>Visitas a centros de la Administración marroquí competente para la mejor integración en España de sus </a:t>
            </a:r>
            <a:r>
              <a:rPr lang="es-ES" dirty="0" smtClean="0"/>
              <a:t>nacionales.</a:t>
            </a:r>
            <a:endParaRPr lang="es-ES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800" dirty="0" smtClean="0"/>
              <a:t>Los </a:t>
            </a:r>
            <a:r>
              <a:rPr lang="es-ES" sz="2800" dirty="0"/>
              <a:t>socios andaluces acompañarán a sus socios marroquíes en acciones relacionadas con la inmigración que puedan tener lugar en Marruecos y ser de interés para los socios o para el proyecto</a:t>
            </a:r>
            <a:r>
              <a:rPr lang="es-ES" sz="2800" dirty="0" smtClean="0"/>
              <a:t>.</a:t>
            </a:r>
            <a:endParaRPr lang="es-ES" sz="28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3800" b="1" dirty="0" smtClean="0"/>
              <a:t>PROYECTO ANDALUCÍA INTEGRA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800" b="1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2800" b="1" dirty="0" smtClean="0"/>
              <a:t>Acción 3</a:t>
            </a:r>
            <a:r>
              <a:rPr lang="es-ES" sz="2800" dirty="0" smtClean="0"/>
              <a:t>: </a:t>
            </a:r>
            <a:r>
              <a:rPr lang="es-ES" sz="2400" dirty="0"/>
              <a:t>Informes y resultados preliminares</a:t>
            </a:r>
            <a:endParaRPr lang="es-ES" sz="28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8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2400" dirty="0"/>
              <a:t>C</a:t>
            </a:r>
            <a:r>
              <a:rPr lang="es-ES" sz="2400" dirty="0" smtClean="0"/>
              <a:t>ada </a:t>
            </a:r>
            <a:r>
              <a:rPr lang="es-ES" sz="2400" dirty="0"/>
              <a:t>socio realizará contribuciones para las siguientes actividades, que se encargará de editar finalmente la Universidad de Almería: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/>
              <a:t>Elaboración de un informe con las conclusiones de los intercambios de experiencias.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/>
              <a:t>Análisis de situación de las realidades existentes en relación con el colectivo inmigrante de origen marroquí y clasificación de barreras a la integración.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/>
              <a:t>Identificación de soluciones para la mejor integración del colectivo y aceptación por parte de la sociedad andaluza.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/>
              <a:t>Estudio comparado de soluciones encontradas en otras regiones transfronterizas de la Unión Europea.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/>
              <a:t>Directorio de recursos para el </a:t>
            </a:r>
            <a:r>
              <a:rPr lang="es-ES" sz="2400" dirty="0" smtClean="0"/>
              <a:t>inmigrante.</a:t>
            </a:r>
            <a:endParaRPr lang="es-ES" sz="24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2 Marcador de contenido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7610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s-ES" b="1" smtClean="0"/>
              <a:t>PROYECTO ANDALUCÍA INTEGRA</a:t>
            </a:r>
          </a:p>
          <a:p>
            <a:pPr>
              <a:buFont typeface="Arial" charset="0"/>
              <a:buNone/>
            </a:pPr>
            <a:endParaRPr lang="es-ES" sz="1000" b="1" smtClean="0"/>
          </a:p>
          <a:p>
            <a:pPr>
              <a:buFont typeface="Arial" charset="0"/>
              <a:buNone/>
            </a:pPr>
            <a:r>
              <a:rPr lang="es-ES" sz="2000" b="1" smtClean="0"/>
              <a:t>NIVEL DE EJECUCIÓN DEL PROYECTO EN 2012 (PRODUCTOS ENTREGADOS EN INICIO DE 2013):</a:t>
            </a:r>
            <a:endParaRPr lang="es-ES" sz="2000" smtClean="0"/>
          </a:p>
          <a:p>
            <a:pPr>
              <a:buFont typeface="Arial" charset="0"/>
              <a:buNone/>
            </a:pPr>
            <a:r>
              <a:rPr lang="es-ES" sz="2000" smtClean="0"/>
              <a:t> </a:t>
            </a:r>
          </a:p>
          <a:p>
            <a:pPr algn="just"/>
            <a:r>
              <a:rPr lang="es-ES" sz="1800" smtClean="0"/>
              <a:t>6 actas de reuniones del grupo de trabajo.</a:t>
            </a:r>
          </a:p>
          <a:p>
            <a:pPr algn="just"/>
            <a:r>
              <a:rPr lang="es-ES" sz="1800" smtClean="0"/>
              <a:t>10 actas de las visitas a centros de atención a inmigrantes de Andalucía.</a:t>
            </a:r>
          </a:p>
          <a:p>
            <a:pPr algn="just"/>
            <a:r>
              <a:rPr lang="es-ES" sz="1800" smtClean="0"/>
              <a:t>4 actas de las visitas a instituciones marroquíes relevantes para contribuir a la mejor integración en España de sus nacionales.</a:t>
            </a:r>
          </a:p>
          <a:p>
            <a:pPr algn="just"/>
            <a:r>
              <a:rPr lang="es-ES" sz="1800" smtClean="0"/>
              <a:t>2 Programas de acciones de apoyo y acompañamiento de entidades de Marruecos.</a:t>
            </a:r>
          </a:p>
          <a:p>
            <a:pPr algn="just"/>
            <a:r>
              <a:rPr lang="es-ES" sz="1800" smtClean="0"/>
              <a:t>1 informe con las conclusiones de los intercambios de experiencias.</a:t>
            </a:r>
          </a:p>
          <a:p>
            <a:pPr algn="just"/>
            <a:r>
              <a:rPr lang="es-ES" sz="1800" smtClean="0"/>
              <a:t>1 Análisis de situación de las realidades existentes en relación con el colectivo inmigrante de origen marroquí y clasificación de barreras a la inserción.</a:t>
            </a:r>
          </a:p>
          <a:p>
            <a:pPr algn="just"/>
            <a:r>
              <a:rPr lang="es-ES" sz="1800" smtClean="0"/>
              <a:t>1 informe de posibles soluciones para la mejor integración del colectivo y aceptación por parte de la sociedad andaluza.</a:t>
            </a:r>
          </a:p>
          <a:p>
            <a:pPr algn="just"/>
            <a:r>
              <a:rPr lang="es-ES" sz="1800" smtClean="0"/>
              <a:t>1 estudio comparado de soluciones encontradas en otras regiones transfronterizas de la Unión Europea.</a:t>
            </a:r>
          </a:p>
          <a:p>
            <a:pPr algn="just"/>
            <a:r>
              <a:rPr lang="es-ES" sz="1800" smtClean="0"/>
              <a:t>1 Directorio de recursos para el inmigrante.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smtClean="0"/>
              <a:t>IMPACTO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5111750"/>
          </a:xfrm>
        </p:spPr>
        <p:txBody>
          <a:bodyPr rtlCol="0">
            <a:normAutofit fontScale="55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dirty="0" smtClean="0"/>
              <a:t>Implicación de </a:t>
            </a:r>
            <a:r>
              <a:rPr lang="es-ES" b="1" dirty="0" smtClean="0"/>
              <a:t>21 profesores </a:t>
            </a:r>
            <a:r>
              <a:rPr lang="es-ES" dirty="0" smtClean="0"/>
              <a:t>de la Universidad de Almería como investigadores –diseño de metodología, pre-análisis, análisis y redacción  de informe- y </a:t>
            </a:r>
            <a:r>
              <a:rPr lang="es-ES" b="1" dirty="0" smtClean="0"/>
              <a:t>20 colaboradores </a:t>
            </a:r>
            <a:r>
              <a:rPr lang="es-ES" dirty="0" smtClean="0"/>
              <a:t>– trabajo de campo, tratamiento de datos, apoyo a la redacción del informe-.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dirty="0" smtClean="0"/>
              <a:t>Se han realizado:</a:t>
            </a:r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sz="2900" b="1" dirty="0" smtClean="0"/>
              <a:t>75 entrevistas </a:t>
            </a:r>
            <a:r>
              <a:rPr lang="es-ES" sz="2900" dirty="0" smtClean="0"/>
              <a:t>a agentes sociales (80%) e informantes marroquíes en Almería, Granada, Málaga, Jaén, Sevilla, Cádiz y Huelva; </a:t>
            </a:r>
            <a:r>
              <a:rPr lang="es-ES" sz="2900" b="1" dirty="0" smtClean="0"/>
              <a:t>7 grupos de discusión</a:t>
            </a:r>
            <a:r>
              <a:rPr lang="es-ES" sz="2900" dirty="0" smtClean="0"/>
              <a:t> a informantes marroquíes, </a:t>
            </a:r>
            <a:r>
              <a:rPr lang="es-ES" sz="2900" b="1" dirty="0" smtClean="0"/>
              <a:t>7 acciones de observación participante</a:t>
            </a:r>
            <a:r>
              <a:rPr lang="es-ES" sz="2900" dirty="0" smtClean="0"/>
              <a:t> en barrios andaluces y </a:t>
            </a:r>
            <a:r>
              <a:rPr lang="es-ES" sz="2900" b="1" dirty="0" smtClean="0"/>
              <a:t>400 encuestas telefónicas </a:t>
            </a:r>
            <a:r>
              <a:rPr lang="es-ES" sz="2900" dirty="0" smtClean="0"/>
              <a:t>a población autóctona sobre actitudes y racismo.</a:t>
            </a:r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sz="2900" dirty="0" smtClean="0"/>
              <a:t>Líneas de investigación del informe: </a:t>
            </a:r>
          </a:p>
          <a:p>
            <a:pPr lvl="2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900" dirty="0" smtClean="0"/>
              <a:t>(0) Estrategia general – Visitas a los principales centros -y agentes sociales- de atención a población inmigrante en Andalucía-.</a:t>
            </a:r>
          </a:p>
          <a:p>
            <a:pPr lvl="2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900" dirty="0" smtClean="0"/>
              <a:t>(1) Empleo y mercado de trabajo, (2) Educación y Segunda Generación, (2) Salud, (3) Espacios de sociabilidad, urbanos y residenciales, (4) Actitudes y racismo, (5) Religión y aspectos idiomáticos.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dirty="0" smtClean="0"/>
              <a:t>Sinergias, colaboración estable y con proyección de futuro con:</a:t>
            </a:r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sz="2900" dirty="0" smtClean="0"/>
              <a:t>Fundación Cámara de Comercio, Industria y Navegación de Sevilla</a:t>
            </a:r>
          </a:p>
          <a:p>
            <a:pPr lvl="1" algn="just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sz="2900" dirty="0" smtClean="0"/>
              <a:t>DGCPM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sz="2900" dirty="0" smtClean="0"/>
              <a:t>Universidad </a:t>
            </a:r>
            <a:r>
              <a:rPr lang="es-ES" sz="2900" dirty="0" err="1" smtClean="0"/>
              <a:t>Abdelmalek</a:t>
            </a:r>
            <a:r>
              <a:rPr lang="es-ES" sz="2900" dirty="0" smtClean="0"/>
              <a:t> </a:t>
            </a:r>
            <a:r>
              <a:rPr lang="es-ES" sz="2900" dirty="0" err="1" smtClean="0"/>
              <a:t>Essaâdi</a:t>
            </a:r>
            <a:r>
              <a:rPr lang="es-ES" sz="2900" dirty="0" smtClean="0"/>
              <a:t>.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sz="2900" dirty="0" smtClean="0"/>
              <a:t>Red Chabaka.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ES" sz="2900" dirty="0" err="1" smtClean="0"/>
              <a:t>Association</a:t>
            </a:r>
            <a:r>
              <a:rPr lang="es-ES" sz="2900" dirty="0" smtClean="0"/>
              <a:t> </a:t>
            </a:r>
            <a:r>
              <a:rPr lang="es-ES" sz="2900" dirty="0" err="1" smtClean="0"/>
              <a:t>Marocaine</a:t>
            </a:r>
            <a:r>
              <a:rPr lang="es-ES" sz="2900" dirty="0" smtClean="0"/>
              <a:t> </a:t>
            </a:r>
            <a:r>
              <a:rPr lang="es-ES" sz="2900" dirty="0" err="1" smtClean="0"/>
              <a:t>d’Études</a:t>
            </a:r>
            <a:r>
              <a:rPr lang="es-ES" sz="2900" dirty="0" smtClean="0"/>
              <a:t> et de </a:t>
            </a:r>
            <a:r>
              <a:rPr lang="es-ES" sz="2900" dirty="0" err="1" smtClean="0"/>
              <a:t>Recherche</a:t>
            </a:r>
            <a:r>
              <a:rPr lang="es-ES" sz="2900" dirty="0" smtClean="0"/>
              <a:t> sur les </a:t>
            </a:r>
            <a:r>
              <a:rPr lang="es-ES" sz="2900" dirty="0" err="1" smtClean="0"/>
              <a:t>Migrations</a:t>
            </a:r>
            <a:endParaRPr lang="es-ES" sz="2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6000" b="1" smtClean="0"/>
              <a:t>SÍNTESIS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b="1" dirty="0" smtClean="0"/>
              <a:t>FORMACIÓN: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dirty="0" smtClean="0"/>
          </a:p>
          <a:p>
            <a:pPr algn="just" fontAlgn="auto">
              <a:spcAft>
                <a:spcPts val="0"/>
              </a:spcAft>
              <a:buFontTx/>
              <a:buChar char="-"/>
              <a:defRPr/>
            </a:pPr>
            <a:r>
              <a:rPr lang="es-ES" b="1" dirty="0" smtClean="0"/>
              <a:t>MÁSTER</a:t>
            </a:r>
            <a:r>
              <a:rPr lang="es-ES" dirty="0" smtClean="0"/>
              <a:t> OFICIAL EN ESTUDIOS E INTERVENCIÓN EN INMIGRACIÓN, DESARROLLO Y GRUPOS VULNERABLES</a:t>
            </a:r>
          </a:p>
          <a:p>
            <a:pPr algn="just" fontAlgn="auto">
              <a:spcAft>
                <a:spcPts val="0"/>
              </a:spcAft>
              <a:buFontTx/>
              <a:buChar char="-"/>
              <a:defRPr/>
            </a:pPr>
            <a:r>
              <a:rPr lang="es-ES" b="1" dirty="0" smtClean="0"/>
              <a:t>DOCTORADO</a:t>
            </a:r>
            <a:r>
              <a:rPr lang="es-ES" dirty="0" smtClean="0"/>
              <a:t> EN ESTUDIOS MIGRATORIOS, DESARROLLO E INTERVENCIÓN SOCIAL</a:t>
            </a:r>
          </a:p>
          <a:p>
            <a:pPr algn="just" fontAlgn="auto">
              <a:spcAft>
                <a:spcPts val="0"/>
              </a:spcAft>
              <a:buFontTx/>
              <a:buChar char="-"/>
              <a:defRPr/>
            </a:pPr>
            <a:r>
              <a:rPr lang="es-ES" dirty="0" smtClean="0"/>
              <a:t>XIV </a:t>
            </a:r>
            <a:r>
              <a:rPr lang="es-ES" b="1" dirty="0" smtClean="0"/>
              <a:t>CONGRESO</a:t>
            </a:r>
            <a:r>
              <a:rPr lang="es-ES" dirty="0" smtClean="0"/>
              <a:t> DE INMIGRACIÓN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b="1" dirty="0" smtClean="0"/>
              <a:t>PROYECTOS POCTEFEX (Fondos FEDER):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dirty="0" smtClean="0"/>
          </a:p>
          <a:p>
            <a:pPr algn="just" fontAlgn="auto">
              <a:spcAft>
                <a:spcPts val="0"/>
              </a:spcAft>
              <a:buFontTx/>
              <a:buChar char="-"/>
              <a:defRPr/>
            </a:pPr>
            <a:r>
              <a:rPr lang="es-ES" dirty="0" smtClean="0"/>
              <a:t>PARALELO 36 (CIME-AM)</a:t>
            </a:r>
          </a:p>
          <a:p>
            <a:pPr algn="just" fontAlgn="auto">
              <a:spcAft>
                <a:spcPts val="0"/>
              </a:spcAft>
              <a:buFontTx/>
              <a:buChar char="-"/>
              <a:defRPr/>
            </a:pPr>
            <a:r>
              <a:rPr lang="es-ES" dirty="0" smtClean="0"/>
              <a:t>ANDALUCÍA INTEGRA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761038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5800" b="1" dirty="0" smtClean="0"/>
              <a:t>ACTIVIDADES DE FORMACIÓN REGLADA: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b="1" dirty="0" smtClean="0"/>
              <a:t>MÁSTER OFICIAL EN ESTUDIOS E INTERVENCIÓN EN INMIGRACIÓN, DESARROLLO Y GRUPOS VULNERABLES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b="1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b="1" dirty="0" smtClean="0"/>
              <a:t>Formación de calidad de especialistas, profesionales e investigadores en: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s-ES" dirty="0" smtClean="0"/>
              <a:t>Estudios migratorios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s-ES" dirty="0" smtClean="0"/>
              <a:t> Desarrollo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s-ES" dirty="0" smtClean="0"/>
              <a:t> </a:t>
            </a:r>
            <a:r>
              <a:rPr lang="es-ES" dirty="0"/>
              <a:t>Intervención</a:t>
            </a:r>
            <a:r>
              <a:rPr lang="es-ES" dirty="0" smtClean="0"/>
              <a:t> social especializada 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endParaRPr lang="es-ES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b="1" dirty="0" smtClean="0"/>
              <a:t>Itinerarios de especialización: 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s-ES" dirty="0"/>
              <a:t>Intervención</a:t>
            </a:r>
            <a:r>
              <a:rPr lang="es-ES" dirty="0" smtClean="0"/>
              <a:t>  (profesionalización)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s-ES" dirty="0" smtClean="0"/>
              <a:t> </a:t>
            </a:r>
            <a:r>
              <a:rPr lang="es-ES" dirty="0"/>
              <a:t>Investigación</a:t>
            </a:r>
            <a:r>
              <a:rPr lang="es-ES" dirty="0" smtClean="0"/>
              <a:t> aplicada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endParaRPr lang="es-ES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b="1" dirty="0" smtClean="0"/>
              <a:t>Especializaciones: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b="1" dirty="0" smtClean="0"/>
              <a:t>-     </a:t>
            </a:r>
            <a:r>
              <a:rPr lang="es-ES" dirty="0" smtClean="0"/>
              <a:t>Estudios </a:t>
            </a:r>
            <a:r>
              <a:rPr lang="es-ES" dirty="0"/>
              <a:t>migratorios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s-ES" dirty="0"/>
              <a:t>Desarrollo</a:t>
            </a:r>
            <a:r>
              <a:rPr lang="es-ES" dirty="0" smtClean="0"/>
              <a:t>  y  codesarrollo 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s-ES" dirty="0"/>
              <a:t>Intervención</a:t>
            </a:r>
            <a:r>
              <a:rPr lang="es-ES" dirty="0" smtClean="0"/>
              <a:t> social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5 CuadroTexto"/>
          <p:cNvSpPr txBox="1">
            <a:spLocks noChangeArrowheads="1"/>
          </p:cNvSpPr>
          <p:nvPr/>
        </p:nvSpPr>
        <p:spPr bwMode="auto">
          <a:xfrm>
            <a:off x="1116013" y="1125538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s-ES">
              <a:latin typeface="Calibri" pitchFamily="34" charset="0"/>
            </a:endParaRPr>
          </a:p>
        </p:txBody>
      </p:sp>
      <p:sp>
        <p:nvSpPr>
          <p:cNvPr id="17410" name="6 CuadroTexto"/>
          <p:cNvSpPr txBox="1">
            <a:spLocks noChangeArrowheads="1"/>
          </p:cNvSpPr>
          <p:nvPr/>
        </p:nvSpPr>
        <p:spPr bwMode="auto">
          <a:xfrm>
            <a:off x="1692275" y="14843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s-ES">
              <a:latin typeface="Calibri" pitchFamily="34" charset="0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395288" y="692150"/>
            <a:ext cx="8291512" cy="5578475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5100" b="1" dirty="0" smtClean="0"/>
              <a:t>ACTIVIDADES DE FORMACIÓN REGLADA: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51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b="1" dirty="0"/>
              <a:t>DOCTORADO EN ESTUDIOS MIGRATORIOS, DESARROLLO E INTERVENCIÓN </a:t>
            </a:r>
            <a:r>
              <a:rPr lang="es-ES" b="1" dirty="0" smtClean="0"/>
              <a:t>SOCIAL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b="1" dirty="0" smtClean="0"/>
              <a:t>Para: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dirty="0" smtClean="0"/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s-ES" dirty="0" smtClean="0"/>
              <a:t>Licenciados </a:t>
            </a:r>
            <a:r>
              <a:rPr lang="es-ES" dirty="0"/>
              <a:t>(de acuerdo a normativas anteriores al R.D. 1393/2007</a:t>
            </a:r>
            <a:r>
              <a:rPr lang="es-ES" dirty="0" smtClean="0"/>
              <a:t>)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s-ES" dirty="0" smtClean="0"/>
              <a:t>Graduados </a:t>
            </a:r>
            <a:r>
              <a:rPr lang="es-ES" dirty="0"/>
              <a:t>(de acuerdo a la normativa del R.D. 1393/2007) en </a:t>
            </a:r>
            <a:r>
              <a:rPr lang="es-ES" dirty="0" smtClean="0"/>
              <a:t>Ciencias Sociales y Jurídicas.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s-ES" dirty="0" smtClean="0"/>
              <a:t>Graduados </a:t>
            </a:r>
            <a:r>
              <a:rPr lang="es-ES" dirty="0"/>
              <a:t>en otras disciplinas de las Ciencias de la Salud (Enfermería y Medicina), con interés </a:t>
            </a:r>
            <a:r>
              <a:rPr lang="es-ES" dirty="0" smtClean="0"/>
              <a:t>en la temática.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s-ES" dirty="0" smtClean="0"/>
              <a:t>Con </a:t>
            </a:r>
            <a:r>
              <a:rPr lang="es-ES" dirty="0"/>
              <a:t>la normativa actual, tras la consecución del Máster se puede acceder a un programa de doctorado.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smtClean="0"/>
              <a:t>IMPACTO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2400" b="1" dirty="0" smtClean="0"/>
              <a:t>	MÁSTER OFICIAL EN ESTUDIOS E INTERVENCIÓN EN INMIGRACIÓN, DESARROLLO Y GRUPOS VULNERABLES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 smtClean="0"/>
              <a:t>Curso 2012/2013: 36 matriculados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 smtClean="0"/>
              <a:t>Curso 2011/2012: 30 matriculados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 smtClean="0"/>
              <a:t>Curso 2010/2011: 36 matriculados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 smtClean="0"/>
              <a:t>Curso 2009/2010: 16 matriculados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2400" b="1" dirty="0" smtClean="0"/>
              <a:t>	DOCTORADO EN ESTUDIOS MIGRATORIOS, DESARROLLO E INTERVENCIÓN SOCIAL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4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 smtClean="0"/>
              <a:t>Curso 2012/2013: 51 matriculados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 smtClean="0"/>
              <a:t>Curso 2011/2012: 39 matriculados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 smtClean="0"/>
              <a:t>Curso 2010/2011: 29 matriculados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 smtClean="0"/>
              <a:t>Curso 2009/2010*: 4 matriculados</a:t>
            </a:r>
            <a:endParaRPr lang="es-ES" sz="24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19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1900" b="1" dirty="0" smtClean="0"/>
              <a:t>*</a:t>
            </a:r>
            <a:r>
              <a:rPr lang="es-ES" sz="1900" dirty="0" smtClean="0"/>
              <a:t>Antiguo programa de doctorado “Globalización, multiculturalismo y exclusión social. Migraciones y ciencias sociales aplicadas”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sz="24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688012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4200" b="1" dirty="0"/>
              <a:t>XIV </a:t>
            </a:r>
            <a:r>
              <a:rPr lang="es-ES" sz="4200" b="1" dirty="0" smtClean="0"/>
              <a:t>CONGRESO </a:t>
            </a:r>
            <a:r>
              <a:rPr lang="es-ES" sz="4200" b="1" dirty="0"/>
              <a:t>DE </a:t>
            </a:r>
            <a:r>
              <a:rPr lang="es-ES" sz="4200" b="1" dirty="0" smtClean="0"/>
              <a:t>INMIGRACIÓN: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 smtClean="0"/>
              <a:t>Celebrado los </a:t>
            </a:r>
            <a:r>
              <a:rPr lang="es-ES" sz="2400" dirty="0"/>
              <a:t>días 18 al 20 de Octubre de </a:t>
            </a:r>
            <a:r>
              <a:rPr lang="es-ES" sz="2400" dirty="0" smtClean="0"/>
              <a:t>2012.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2400" b="1" dirty="0" smtClean="0"/>
              <a:t>TEMÁTICA: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4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/>
              <a:t>C</a:t>
            </a:r>
            <a:r>
              <a:rPr lang="es-ES" sz="2400" dirty="0" smtClean="0"/>
              <a:t>risis económica y nuevos </a:t>
            </a:r>
            <a:r>
              <a:rPr lang="es-ES" sz="2400" dirty="0"/>
              <a:t>retos </a:t>
            </a:r>
            <a:r>
              <a:rPr lang="es-ES" sz="2400" dirty="0" smtClean="0"/>
              <a:t>de intervención </a:t>
            </a:r>
            <a:r>
              <a:rPr lang="es-ES" sz="2400" dirty="0"/>
              <a:t>social</a:t>
            </a:r>
            <a:r>
              <a:rPr lang="es-ES" sz="2400" dirty="0" smtClean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sz="24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2400" b="1" dirty="0" smtClean="0"/>
              <a:t>CONTENIDO: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400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 smtClean="0"/>
              <a:t>Estudio de los efectos </a:t>
            </a:r>
            <a:r>
              <a:rPr lang="es-ES" sz="2400" dirty="0"/>
              <a:t>de la crisis </a:t>
            </a:r>
            <a:r>
              <a:rPr lang="es-ES" sz="2400" dirty="0" smtClean="0"/>
              <a:t>económica.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 smtClean="0"/>
              <a:t>Reflexión acerca de la intensificación de la desigualdad social y situación de los inmigrantes en ese contexto.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 smtClean="0"/>
              <a:t>Debate sobre estrategias </a:t>
            </a:r>
            <a:r>
              <a:rPr lang="es-ES" sz="2400" dirty="0"/>
              <a:t>de intervención </a:t>
            </a:r>
            <a:r>
              <a:rPr lang="es-ES" sz="2400" dirty="0" smtClean="0"/>
              <a:t>social basadas en criterios funcionales.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400" dirty="0" smtClean="0"/>
              <a:t>Valoración de las iniciativas políticas existentes . Efectos y propuestas.</a:t>
            </a:r>
            <a:endParaRPr lang="es-E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7778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4000" b="1" dirty="0" smtClean="0"/>
              <a:t/>
            </a:r>
            <a:br>
              <a:rPr lang="es-ES" sz="4000" b="1" dirty="0" smtClean="0"/>
            </a:br>
            <a:r>
              <a:rPr lang="es-ES" sz="4000" b="1" dirty="0" smtClean="0"/>
              <a:t>XIV CONGRESO DE INMIGRACIÓN:</a:t>
            </a:r>
            <a:r>
              <a:rPr lang="es-ES" b="1" dirty="0" smtClean="0"/>
              <a:t/>
            </a:r>
            <a:br>
              <a:rPr lang="es-ES" b="1" dirty="0" smtClean="0"/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 rtlCol="0">
            <a:normAutofit fontScale="4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3600" b="1" dirty="0" smtClean="0"/>
              <a:t>ESTRUCTURA: </a:t>
            </a:r>
            <a:r>
              <a:rPr lang="es-ES" sz="3600" dirty="0" smtClean="0"/>
              <a:t>	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36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3400" dirty="0" smtClean="0"/>
              <a:t>2 Conferencias (de inauguración y clausura)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3400" dirty="0" smtClean="0"/>
              <a:t>2 Ponencias (para el viernes por la tarde)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3400" dirty="0" smtClean="0"/>
              <a:t>Comunicaciones por encargo a especialistas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3400" dirty="0" smtClean="0"/>
              <a:t>3 Mesas Redondas (dos el viernes por la mañana y una el sábado por la mañana)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3400" dirty="0" smtClean="0"/>
              <a:t>2 sesiones de comunicaciones libres (viernes y sábado por la mañana)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3600" b="1" dirty="0" smtClean="0"/>
              <a:t>PONENTES: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36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3400" dirty="0" smtClean="0"/>
              <a:t>Dr. Michael </a:t>
            </a:r>
            <a:r>
              <a:rPr lang="es-ES" sz="3400" dirty="0" err="1" smtClean="0"/>
              <a:t>Piore</a:t>
            </a:r>
            <a:r>
              <a:rPr lang="es-ES" sz="3400" dirty="0" smtClean="0"/>
              <a:t>, Catedrático de economía en </a:t>
            </a:r>
            <a:r>
              <a:rPr lang="es-ES" sz="3400" dirty="0" smtClean="0">
                <a:hlinkClick r:id="rId2" tooltip="Massachusetts Institute of Technology"/>
              </a:rPr>
              <a:t>Massachusetts </a:t>
            </a:r>
            <a:r>
              <a:rPr lang="es-ES" sz="3400" dirty="0" err="1" smtClean="0">
                <a:hlinkClick r:id="rId2" tooltip="Massachusetts Institute of Technology"/>
              </a:rPr>
              <a:t>Institute</a:t>
            </a:r>
            <a:r>
              <a:rPr lang="es-ES" sz="3400" dirty="0" smtClean="0">
                <a:hlinkClick r:id="rId2" tooltip="Massachusetts Institute of Technology"/>
              </a:rPr>
              <a:t> of </a:t>
            </a:r>
            <a:r>
              <a:rPr lang="es-ES" sz="3400" dirty="0" err="1" smtClean="0">
                <a:hlinkClick r:id="rId2" tooltip="Massachusetts Institute of Technology"/>
              </a:rPr>
              <a:t>Technology</a:t>
            </a:r>
            <a:r>
              <a:rPr lang="es-ES" sz="3400" dirty="0" smtClean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3400" dirty="0" smtClean="0"/>
              <a:t>Dr. Jordi Garreta, Antropólogo, Profesor titular de Universidad de Lleida.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3400" dirty="0" smtClean="0"/>
              <a:t>Dr. Daniel Raventós, Economista, Profesor titular del departamento de Teoría Sociológica, </a:t>
            </a:r>
            <a:r>
              <a:rPr lang="es-ES" sz="3400" dirty="0" smtClean="0">
                <a:hlinkClick r:id="rId3" tooltip="Filosofía del Derecho"/>
              </a:rPr>
              <a:t>Filosofía del Derecho</a:t>
            </a:r>
            <a:r>
              <a:rPr lang="es-ES" sz="3400" dirty="0" smtClean="0"/>
              <a:t> y Metodología de las </a:t>
            </a:r>
            <a:r>
              <a:rPr lang="es-ES" sz="3400" dirty="0" smtClean="0">
                <a:hlinkClick r:id="rId4" tooltip="Ciencias Sociales"/>
              </a:rPr>
              <a:t>Ciencias Sociales</a:t>
            </a:r>
            <a:r>
              <a:rPr lang="es-ES" sz="3400" dirty="0" smtClean="0"/>
              <a:t> en la Universidad de Barcelona.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3400" dirty="0" smtClean="0"/>
              <a:t>Dra. </a:t>
            </a:r>
            <a:r>
              <a:rPr lang="es-ES" sz="3400" dirty="0" err="1" smtClean="0"/>
              <a:t>Ariella</a:t>
            </a:r>
            <a:r>
              <a:rPr lang="es-ES" sz="3400" dirty="0" smtClean="0"/>
              <a:t> </a:t>
            </a:r>
            <a:r>
              <a:rPr lang="es-ES" sz="3400" dirty="0" err="1" smtClean="0"/>
              <a:t>Rothberg</a:t>
            </a:r>
            <a:r>
              <a:rPr lang="es-ES" sz="3400" dirty="0" smtClean="0"/>
              <a:t>, </a:t>
            </a:r>
            <a:r>
              <a:rPr lang="es-ES" sz="3400" dirty="0" err="1" smtClean="0"/>
              <a:t>Ethnologa</a:t>
            </a:r>
            <a:r>
              <a:rPr lang="es-ES" sz="3400" dirty="0" smtClean="0"/>
              <a:t> y Psicóloga clínica. Profesora de la universidad de Jean </a:t>
            </a:r>
            <a:r>
              <a:rPr lang="es-ES" sz="3400" dirty="0" err="1" smtClean="0"/>
              <a:t>Monnet</a:t>
            </a:r>
            <a:r>
              <a:rPr lang="es-ES" sz="3400" dirty="0" smtClean="0"/>
              <a:t> en Saint- </a:t>
            </a:r>
            <a:r>
              <a:rPr lang="es-ES" sz="3400" dirty="0" err="1" smtClean="0"/>
              <a:t>Etienne</a:t>
            </a:r>
            <a:r>
              <a:rPr lang="es-ES" sz="3400" dirty="0" smtClean="0"/>
              <a:t> y en la </a:t>
            </a:r>
            <a:r>
              <a:rPr lang="es-ES" sz="3400" dirty="0" err="1" smtClean="0"/>
              <a:t>université</a:t>
            </a:r>
            <a:r>
              <a:rPr lang="es-ES" sz="3400" dirty="0" smtClean="0"/>
              <a:t> </a:t>
            </a:r>
            <a:r>
              <a:rPr lang="es-ES" sz="3400" dirty="0" err="1" smtClean="0"/>
              <a:t>Lumière</a:t>
            </a:r>
            <a:r>
              <a:rPr lang="es-ES" sz="3400" dirty="0" smtClean="0"/>
              <a:t> en Lyon.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dirty="0" smtClean="0"/>
              <a:t>	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4000" b="1" smtClean="0"/>
              <a:t>IMPACTO</a:t>
            </a:r>
          </a:p>
        </p:txBody>
      </p:sp>
      <p:sp>
        <p:nvSpPr>
          <p:cNvPr id="21506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sz="1800" smtClean="0"/>
              <a:t>La importancia y renombre que ha adquirido este evento a nivel nacional e internacional ha supuesto que 150 de los más prestigiosos especialistas en el área de las migraciones -nacionales e internacionales-, demógrafos, geógrafos, antropólogos, pedagogos, psicólogos sociales, sociólogos, juristas... hayan pasado ya por Almería para participar en él, como conferenciantes, ponentes y comunicantes. Contamos también con más de cien doctorandos e investigadores nobeles que presentaran ponencias y comunicaciones a lo largo de todas las ediciones.</a:t>
            </a:r>
          </a:p>
          <a:p>
            <a:pPr>
              <a:buFont typeface="Arial" charset="0"/>
              <a:buNone/>
            </a:pPr>
            <a:endParaRPr lang="es-ES" sz="1800" smtClean="0"/>
          </a:p>
          <a:p>
            <a:r>
              <a:rPr lang="es-ES" sz="1800" smtClean="0"/>
              <a:t>Los destinatarios han sido profesores y estudiantes en las especialidades de Ciencias Sociales, trabajadores sociales, mediadores interculturales, periodistas, enfermeros, estudiantes de medicina, etc. Se matricularon 50 personas (asistentes y comunicantes). Sumando los ponentes, investigadores del LASC e invitados-as (31), la asistencia fue de casi 90 personas.</a:t>
            </a:r>
          </a:p>
          <a:p>
            <a:endParaRPr lang="es-ES" sz="1400" smtClean="0"/>
          </a:p>
          <a:p>
            <a:pPr>
              <a:buFont typeface="Arial" charset="0"/>
              <a:buNone/>
            </a:pPr>
            <a:endParaRPr lang="es-ES" sz="1400" smtClean="0"/>
          </a:p>
          <a:p>
            <a:endParaRPr lang="es-ES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5616575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5100" b="1" dirty="0"/>
              <a:t>PROYECTO POCTEFEX PARALELO 36 (CIME-AM</a:t>
            </a:r>
            <a:r>
              <a:rPr lang="es-ES" sz="5100" b="1" dirty="0" smtClean="0"/>
              <a:t>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b="1" dirty="0" smtClean="0"/>
              <a:t>-Cofinanciado por el Fondo Europeo de Desarrollo Regional-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000" b="1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3500" b="1" dirty="0" smtClean="0"/>
              <a:t>TÍTULO:  </a:t>
            </a:r>
            <a:r>
              <a:rPr lang="es-ES" sz="3500" dirty="0"/>
              <a:t>Capacitación y estrategias para el trabajo en intervención social y preparación para la mejora del empleo en las dos orillas (Andalucía-Norte de Marruecos</a:t>
            </a:r>
            <a:r>
              <a:rPr lang="es-ES" sz="3500" dirty="0" smtClean="0"/>
              <a:t>).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8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3500" b="1" dirty="0" smtClean="0"/>
              <a:t>JEFE DE FILAS</a:t>
            </a:r>
            <a:r>
              <a:rPr lang="es-ES" sz="3500" dirty="0" smtClean="0"/>
              <a:t>: Universidad de Almería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8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3500" b="1" dirty="0" smtClean="0"/>
              <a:t>SOCIOS ANDALUCES</a:t>
            </a:r>
            <a:r>
              <a:rPr lang="es-ES" sz="3500" dirty="0" smtClean="0"/>
              <a:t>: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800" dirty="0"/>
              <a:t>Dirección General de Coordinación de Políticas Migratorias (Consejería de Justicia e Interior de la Junta de Andalucía</a:t>
            </a:r>
            <a:r>
              <a:rPr lang="es-ES" sz="2800" dirty="0" smtClean="0"/>
              <a:t>).</a:t>
            </a:r>
            <a:endParaRPr lang="es-ES" sz="28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800" dirty="0"/>
              <a:t>Agencia Pública Empresarial Sanitaria Hospital de Poniente (Consejería de Salud de la Junta de Andalucía). </a:t>
            </a:r>
            <a:endParaRPr lang="es-ES" sz="28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sz="28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3500" b="1" dirty="0" smtClean="0"/>
              <a:t>SOCIOS MARROQUÍES: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800" dirty="0"/>
              <a:t>Instituto Nacional de Acción Social de Tánger (INAS).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800" dirty="0"/>
              <a:t>Instituto Superior de Estudios de Turismo de Tánger (ISITT).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800" dirty="0"/>
              <a:t>Asociación Al </a:t>
            </a:r>
            <a:r>
              <a:rPr lang="es-ES" sz="2800" dirty="0" err="1"/>
              <a:t>Khaima</a:t>
            </a:r>
            <a:r>
              <a:rPr lang="es-ES" sz="2800" dirty="0"/>
              <a:t> de Tánger.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1869</Words>
  <Application>Microsoft Office PowerPoint</Application>
  <PresentationFormat>Presentación en pantalla (4:3)</PresentationFormat>
  <Paragraphs>234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Plantilla de diseño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2" baseType="lpstr">
      <vt:lpstr>Calibri</vt:lpstr>
      <vt:lpstr>Arial</vt:lpstr>
      <vt:lpstr>Tema de Office</vt:lpstr>
      <vt:lpstr>Diapositiva 1</vt:lpstr>
      <vt:lpstr>SÍNTESIS</vt:lpstr>
      <vt:lpstr>Diapositiva 3</vt:lpstr>
      <vt:lpstr>Diapositiva 4</vt:lpstr>
      <vt:lpstr>IMPACTO</vt:lpstr>
      <vt:lpstr>Diapositiva 6</vt:lpstr>
      <vt:lpstr> XIV CONGRESO DE INMIGRACIÓN: </vt:lpstr>
      <vt:lpstr>IMPACTO</vt:lpstr>
      <vt:lpstr>Diapositiva 9</vt:lpstr>
      <vt:lpstr>Diapositiva 10</vt:lpstr>
      <vt:lpstr>Diapositiva 11</vt:lpstr>
      <vt:lpstr>IMPACTO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IMPACTO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ual</dc:creator>
  <cp:lastModifiedBy>STIC</cp:lastModifiedBy>
  <cp:revision>16</cp:revision>
  <dcterms:created xsi:type="dcterms:W3CDTF">2013-01-28T11:23:15Z</dcterms:created>
  <dcterms:modified xsi:type="dcterms:W3CDTF">2013-01-29T10:46:41Z</dcterms:modified>
</cp:coreProperties>
</file>