
<file path=[Content_Types].xml><?xml version="1.0" encoding="utf-8"?>
<Types xmlns="http://schemas.openxmlformats.org/package/2006/content-types">
  <Default Extension="png" ContentType="image/png"/>
  <Default Extension="jpeg" ContentType="image/jpeg"/>
  <Default Extension="m4a" ContentType="audio/unknown"/>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4">
  <p:sldMasterIdLst>
    <p:sldMasterId id="2147483660" r:id="rId4"/>
  </p:sldMasterIdLst>
  <p:notesMasterIdLst>
    <p:notesMasterId r:id="rId47"/>
  </p:notesMasterIdLst>
  <p:handoutMasterIdLst>
    <p:handoutMasterId r:id="rId48"/>
  </p:handoutMasterIdLst>
  <p:sldIdLst>
    <p:sldId id="299" r:id="rId5"/>
    <p:sldId id="258" r:id="rId6"/>
    <p:sldId id="257" r:id="rId7"/>
    <p:sldId id="259" r:id="rId8"/>
    <p:sldId id="285" r:id="rId9"/>
    <p:sldId id="286" r:id="rId10"/>
    <p:sldId id="287" r:id="rId11"/>
    <p:sldId id="288" r:id="rId12"/>
    <p:sldId id="300" r:id="rId13"/>
    <p:sldId id="297" r:id="rId14"/>
    <p:sldId id="291" r:id="rId15"/>
    <p:sldId id="292" r:id="rId16"/>
    <p:sldId id="293" r:id="rId17"/>
    <p:sldId id="263" r:id="rId18"/>
    <p:sldId id="262" r:id="rId19"/>
    <p:sldId id="310" r:id="rId20"/>
    <p:sldId id="311" r:id="rId21"/>
    <p:sldId id="266" r:id="rId22"/>
    <p:sldId id="265" r:id="rId23"/>
    <p:sldId id="264" r:id="rId24"/>
    <p:sldId id="267" r:id="rId25"/>
    <p:sldId id="270" r:id="rId26"/>
    <p:sldId id="313" r:id="rId27"/>
    <p:sldId id="312" r:id="rId28"/>
    <p:sldId id="301" r:id="rId29"/>
    <p:sldId id="269" r:id="rId30"/>
    <p:sldId id="271" r:id="rId31"/>
    <p:sldId id="307" r:id="rId32"/>
    <p:sldId id="314" r:id="rId33"/>
    <p:sldId id="315" r:id="rId34"/>
    <p:sldId id="275" r:id="rId35"/>
    <p:sldId id="274" r:id="rId36"/>
    <p:sldId id="277" r:id="rId37"/>
    <p:sldId id="276" r:id="rId38"/>
    <p:sldId id="304" r:id="rId39"/>
    <p:sldId id="306" r:id="rId40"/>
    <p:sldId id="318" r:id="rId41"/>
    <p:sldId id="319" r:id="rId42"/>
    <p:sldId id="295" r:id="rId43"/>
    <p:sldId id="296" r:id="rId44"/>
    <p:sldId id="278" r:id="rId45"/>
    <p:sldId id="279" r:id="rId46"/>
  </p:sldIdLst>
  <p:sldSz cx="9144000" cy="6858000" type="screen4x3"/>
  <p:notesSz cx="6797675" cy="9926638"/>
  <p:embeddedFontLst>
    <p:embeddedFont>
      <p:font typeface="Catamaran" panose="020B0604020202020204" charset="0"/>
      <p:regular r:id="rId49"/>
      <p:bold r:id="rId50"/>
    </p:embeddedFont>
    <p:embeddedFont>
      <p:font typeface="Calibri" panose="020F0502020204030204" pitchFamily="34" charset="0"/>
      <p:regular r:id="rId51"/>
      <p:bold r:id="rId52"/>
      <p:italic r:id="rId53"/>
      <p:boldItalic r:id="rId54"/>
    </p:embeddedFont>
    <p:embeddedFont>
      <p:font typeface="Wingdings 3" panose="05040102010807070707" pitchFamily="18" charset="2"/>
      <p:regular r:id="rId55"/>
    </p:embeddedFont>
    <p:embeddedFont>
      <p:font typeface="Century Gothic" panose="020B0502020202020204" pitchFamily="34" charset="0"/>
      <p:regular r:id="rId56"/>
      <p:bold r:id="rId57"/>
      <p:italic r:id="rId58"/>
      <p:boldItalic r:id="rId5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F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C8C331-EF86-4CCF-9491-2C1258B213B5}" v="20" dt="2024-09-03T11:15:55.63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25" d="100"/>
          <a:sy n="125" d="100"/>
        </p:scale>
        <p:origin x="-1230" y="22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6.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4.fntdata"/><Relationship Id="rId60" Type="http://schemas.openxmlformats.org/officeDocument/2006/relationships/presProps" Target="presProps.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3.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ias Garcia Fernandez" userId="f3541c87-5050-414b-a1fb-7f65d0030560" providerId="ADAL" clId="{D4C8C331-EF86-4CCF-9491-2C1258B213B5}"/>
    <pc:docChg chg="undo redo custSel addSld modSld">
      <pc:chgData name="Matias Garcia Fernandez" userId="f3541c87-5050-414b-a1fb-7f65d0030560" providerId="ADAL" clId="{D4C8C331-EF86-4CCF-9491-2C1258B213B5}" dt="2024-09-03T11:16:08.602" v="381" actId="255"/>
      <pc:docMkLst>
        <pc:docMk/>
      </pc:docMkLst>
      <pc:sldChg chg="modSp mod">
        <pc:chgData name="Matias Garcia Fernandez" userId="f3541c87-5050-414b-a1fb-7f65d0030560" providerId="ADAL" clId="{D4C8C331-EF86-4CCF-9491-2C1258B213B5}" dt="2024-09-03T08:01:50.131" v="17" actId="114"/>
        <pc:sldMkLst>
          <pc:docMk/>
          <pc:sldMk cId="4206342872" sldId="262"/>
        </pc:sldMkLst>
        <pc:spChg chg="mod">
          <ac:chgData name="Matias Garcia Fernandez" userId="f3541c87-5050-414b-a1fb-7f65d0030560" providerId="ADAL" clId="{D4C8C331-EF86-4CCF-9491-2C1258B213B5}" dt="2024-09-03T08:01:50.131" v="17" actId="114"/>
          <ac:spMkLst>
            <pc:docMk/>
            <pc:sldMk cId="4206342872" sldId="262"/>
            <ac:spMk id="2049" creationId="{00000000-0000-0000-0000-000000000000}"/>
          </ac:spMkLst>
        </pc:spChg>
      </pc:sldChg>
      <pc:sldChg chg="modSp mod">
        <pc:chgData name="Matias Garcia Fernandez" userId="f3541c87-5050-414b-a1fb-7f65d0030560" providerId="ADAL" clId="{D4C8C331-EF86-4CCF-9491-2C1258B213B5}" dt="2024-09-03T08:23:42.110" v="65" actId="27636"/>
        <pc:sldMkLst>
          <pc:docMk/>
          <pc:sldMk cId="2697840525" sldId="269"/>
        </pc:sldMkLst>
        <pc:spChg chg="mod">
          <ac:chgData name="Matias Garcia Fernandez" userId="f3541c87-5050-414b-a1fb-7f65d0030560" providerId="ADAL" clId="{D4C8C331-EF86-4CCF-9491-2C1258B213B5}" dt="2024-09-03T08:23:42.110" v="65" actId="27636"/>
          <ac:spMkLst>
            <pc:docMk/>
            <pc:sldMk cId="2697840525" sldId="269"/>
            <ac:spMk id="2" creationId="{00000000-0000-0000-0000-000000000000}"/>
          </ac:spMkLst>
        </pc:spChg>
      </pc:sldChg>
      <pc:sldChg chg="delSp modSp mod">
        <pc:chgData name="Matias Garcia Fernandez" userId="f3541c87-5050-414b-a1fb-7f65d0030560" providerId="ADAL" clId="{D4C8C331-EF86-4CCF-9491-2C1258B213B5}" dt="2024-09-03T11:16:08.602" v="381" actId="255"/>
        <pc:sldMkLst>
          <pc:docMk/>
          <pc:sldMk cId="3512806547" sldId="276"/>
        </pc:sldMkLst>
        <pc:spChg chg="mod">
          <ac:chgData name="Matias Garcia Fernandez" userId="f3541c87-5050-414b-a1fb-7f65d0030560" providerId="ADAL" clId="{D4C8C331-EF86-4CCF-9491-2C1258B213B5}" dt="2024-09-03T11:16:08.602" v="381" actId="255"/>
          <ac:spMkLst>
            <pc:docMk/>
            <pc:sldMk cId="3512806547" sldId="276"/>
            <ac:spMk id="3" creationId="{00000000-0000-0000-0000-000000000000}"/>
          </ac:spMkLst>
        </pc:spChg>
        <pc:picChg chg="del">
          <ac:chgData name="Matias Garcia Fernandez" userId="f3541c87-5050-414b-a1fb-7f65d0030560" providerId="ADAL" clId="{D4C8C331-EF86-4CCF-9491-2C1258B213B5}" dt="2024-09-03T11:15:55.615" v="380" actId="478"/>
          <ac:picMkLst>
            <pc:docMk/>
            <pc:sldMk cId="3512806547" sldId="276"/>
            <ac:picMk id="6" creationId="{00000000-0000-0000-0000-000000000000}"/>
          </ac:picMkLst>
        </pc:picChg>
      </pc:sldChg>
      <pc:sldChg chg="modSp mod">
        <pc:chgData name="Matias Garcia Fernandez" userId="f3541c87-5050-414b-a1fb-7f65d0030560" providerId="ADAL" clId="{D4C8C331-EF86-4CCF-9491-2C1258B213B5}" dt="2024-09-03T11:15:31.489" v="379" actId="20577"/>
        <pc:sldMkLst>
          <pc:docMk/>
          <pc:sldMk cId="3238160502" sldId="278"/>
        </pc:sldMkLst>
        <pc:spChg chg="mod">
          <ac:chgData name="Matias Garcia Fernandez" userId="f3541c87-5050-414b-a1fb-7f65d0030560" providerId="ADAL" clId="{D4C8C331-EF86-4CCF-9491-2C1258B213B5}" dt="2024-09-03T11:15:31.489" v="379" actId="20577"/>
          <ac:spMkLst>
            <pc:docMk/>
            <pc:sldMk cId="3238160502" sldId="278"/>
            <ac:spMk id="2" creationId="{00000000-0000-0000-0000-000000000000}"/>
          </ac:spMkLst>
        </pc:spChg>
      </pc:sldChg>
      <pc:sldChg chg="modSp mod">
        <pc:chgData name="Matias Garcia Fernandez" userId="f3541c87-5050-414b-a1fb-7f65d0030560" providerId="ADAL" clId="{D4C8C331-EF86-4CCF-9491-2C1258B213B5}" dt="2024-09-03T10:54:51.637" v="351" actId="20577"/>
        <pc:sldMkLst>
          <pc:docMk/>
          <pc:sldMk cId="377933032" sldId="299"/>
        </pc:sldMkLst>
        <pc:spChg chg="mod">
          <ac:chgData name="Matias Garcia Fernandez" userId="f3541c87-5050-414b-a1fb-7f65d0030560" providerId="ADAL" clId="{D4C8C331-EF86-4CCF-9491-2C1258B213B5}" dt="2024-09-03T10:54:51.637" v="351" actId="20577"/>
          <ac:spMkLst>
            <pc:docMk/>
            <pc:sldMk cId="377933032" sldId="299"/>
            <ac:spMk id="7" creationId="{00000000-0000-0000-0000-000000000000}"/>
          </ac:spMkLst>
        </pc:spChg>
      </pc:sldChg>
      <pc:sldChg chg="modSp mod">
        <pc:chgData name="Matias Garcia Fernandez" userId="f3541c87-5050-414b-a1fb-7f65d0030560" providerId="ADAL" clId="{D4C8C331-EF86-4CCF-9491-2C1258B213B5}" dt="2024-09-03T11:13:51.429" v="369" actId="20577"/>
        <pc:sldMkLst>
          <pc:docMk/>
          <pc:sldMk cId="774182736" sldId="306"/>
        </pc:sldMkLst>
        <pc:spChg chg="mod">
          <ac:chgData name="Matias Garcia Fernandez" userId="f3541c87-5050-414b-a1fb-7f65d0030560" providerId="ADAL" clId="{D4C8C331-EF86-4CCF-9491-2C1258B213B5}" dt="2024-09-03T11:13:51.429" v="369" actId="20577"/>
          <ac:spMkLst>
            <pc:docMk/>
            <pc:sldMk cId="774182736" sldId="306"/>
            <ac:spMk id="2" creationId="{00000000-0000-0000-0000-000000000000}"/>
          </ac:spMkLst>
        </pc:spChg>
      </pc:sldChg>
      <pc:sldChg chg="addSp delSp modSp mod">
        <pc:chgData name="Matias Garcia Fernandez" userId="f3541c87-5050-414b-a1fb-7f65d0030560" providerId="ADAL" clId="{D4C8C331-EF86-4CCF-9491-2C1258B213B5}" dt="2024-09-03T10:46:07.482" v="254" actId="20577"/>
        <pc:sldMkLst>
          <pc:docMk/>
          <pc:sldMk cId="409331995" sldId="307"/>
        </pc:sldMkLst>
        <pc:spChg chg="del mod">
          <ac:chgData name="Matias Garcia Fernandez" userId="f3541c87-5050-414b-a1fb-7f65d0030560" providerId="ADAL" clId="{D4C8C331-EF86-4CCF-9491-2C1258B213B5}" dt="2024-09-03T08:33:18.899" v="69"/>
          <ac:spMkLst>
            <pc:docMk/>
            <pc:sldMk cId="409331995" sldId="307"/>
            <ac:spMk id="2" creationId="{00000000-0000-0000-0000-000000000000}"/>
          </ac:spMkLst>
        </pc:spChg>
        <pc:spChg chg="add del mod">
          <ac:chgData name="Matias Garcia Fernandez" userId="f3541c87-5050-414b-a1fb-7f65d0030560" providerId="ADAL" clId="{D4C8C331-EF86-4CCF-9491-2C1258B213B5}" dt="2024-09-03T10:46:07.482" v="254" actId="20577"/>
          <ac:spMkLst>
            <pc:docMk/>
            <pc:sldMk cId="409331995" sldId="307"/>
            <ac:spMk id="5" creationId="{03EB0872-1FF1-759B-330B-95B760A4F9A1}"/>
          </ac:spMkLst>
        </pc:spChg>
        <pc:spChg chg="add del mod">
          <ac:chgData name="Matias Garcia Fernandez" userId="f3541c87-5050-414b-a1fb-7f65d0030560" providerId="ADAL" clId="{D4C8C331-EF86-4CCF-9491-2C1258B213B5}" dt="2024-09-03T10:44:43.835" v="223" actId="22"/>
          <ac:spMkLst>
            <pc:docMk/>
            <pc:sldMk cId="409331995" sldId="307"/>
            <ac:spMk id="7" creationId="{A8EAD2FA-A8C9-8D1E-F6AB-ED68E62CAE92}"/>
          </ac:spMkLst>
        </pc:spChg>
        <pc:graphicFrameChg chg="del">
          <ac:chgData name="Matias Garcia Fernandez" userId="f3541c87-5050-414b-a1fb-7f65d0030560" providerId="ADAL" clId="{D4C8C331-EF86-4CCF-9491-2C1258B213B5}" dt="2024-09-03T08:33:09.210" v="66" actId="478"/>
          <ac:graphicFrameMkLst>
            <pc:docMk/>
            <pc:sldMk cId="409331995" sldId="307"/>
            <ac:graphicFrameMk id="3" creationId="{7557BAB5-8785-F40D-93F3-A7F89DF67A58}"/>
          </ac:graphicFrameMkLst>
        </pc:graphicFrameChg>
        <pc:graphicFrameChg chg="add mod modGraphic">
          <ac:chgData name="Matias Garcia Fernandez" userId="f3541c87-5050-414b-a1fb-7f65d0030560" providerId="ADAL" clId="{D4C8C331-EF86-4CCF-9491-2C1258B213B5}" dt="2024-09-03T10:44:47.068" v="227" actId="255"/>
          <ac:graphicFrameMkLst>
            <pc:docMk/>
            <pc:sldMk cId="409331995" sldId="307"/>
            <ac:graphicFrameMk id="4" creationId="{E3E9954B-9FE2-B1A3-4E3F-7078B5EBADD0}"/>
          </ac:graphicFrameMkLst>
        </pc:graphicFrameChg>
      </pc:sldChg>
      <pc:sldChg chg="addSp delSp modSp mod setBg">
        <pc:chgData name="Matias Garcia Fernandez" userId="f3541c87-5050-414b-a1fb-7f65d0030560" providerId="ADAL" clId="{D4C8C331-EF86-4CCF-9491-2C1258B213B5}" dt="2024-09-03T10:53:52.050" v="319" actId="13926"/>
        <pc:sldMkLst>
          <pc:docMk/>
          <pc:sldMk cId="431386568" sldId="314"/>
        </pc:sldMkLst>
        <pc:spChg chg="mod">
          <ac:chgData name="Matias Garcia Fernandez" userId="f3541c87-5050-414b-a1fb-7f65d0030560" providerId="ADAL" clId="{D4C8C331-EF86-4CCF-9491-2C1258B213B5}" dt="2024-09-03T10:37:17.049" v="211" actId="26606"/>
          <ac:spMkLst>
            <pc:docMk/>
            <pc:sldMk cId="431386568" sldId="314"/>
            <ac:spMk id="2" creationId="{00000000-0000-0000-0000-000000000000}"/>
          </ac:spMkLst>
        </pc:spChg>
        <pc:spChg chg="add del">
          <ac:chgData name="Matias Garcia Fernandez" userId="f3541c87-5050-414b-a1fb-7f65d0030560" providerId="ADAL" clId="{D4C8C331-EF86-4CCF-9491-2C1258B213B5}" dt="2024-09-03T10:37:08.045" v="209" actId="26606"/>
          <ac:spMkLst>
            <pc:docMk/>
            <pc:sldMk cId="431386568" sldId="314"/>
            <ac:spMk id="8" creationId="{2B97F24A-32CE-4C1C-A50D-3016B394DCFB}"/>
          </ac:spMkLst>
        </pc:spChg>
        <pc:spChg chg="add del">
          <ac:chgData name="Matias Garcia Fernandez" userId="f3541c87-5050-414b-a1fb-7f65d0030560" providerId="ADAL" clId="{D4C8C331-EF86-4CCF-9491-2C1258B213B5}" dt="2024-09-03T10:37:08.045" v="209" actId="26606"/>
          <ac:spMkLst>
            <pc:docMk/>
            <pc:sldMk cId="431386568" sldId="314"/>
            <ac:spMk id="10" creationId="{CD8B4F24-440B-49E9-B85D-733523DC064B}"/>
          </ac:spMkLst>
        </pc:spChg>
        <pc:grpChg chg="add del">
          <ac:chgData name="Matias Garcia Fernandez" userId="f3541c87-5050-414b-a1fb-7f65d0030560" providerId="ADAL" clId="{D4C8C331-EF86-4CCF-9491-2C1258B213B5}" dt="2024-09-03T10:37:17.049" v="211" actId="26606"/>
          <ac:grpSpMkLst>
            <pc:docMk/>
            <pc:sldMk cId="431386568" sldId="314"/>
            <ac:grpSpMk id="12" creationId="{6258F736-B256-8039-9DC6-F4E49A5C5AD5}"/>
          </ac:grpSpMkLst>
        </pc:grpChg>
        <pc:graphicFrameChg chg="add mod modGraphic">
          <ac:chgData name="Matias Garcia Fernandez" userId="f3541c87-5050-414b-a1fb-7f65d0030560" providerId="ADAL" clId="{D4C8C331-EF86-4CCF-9491-2C1258B213B5}" dt="2024-09-03T10:53:52.050" v="319" actId="13926"/>
          <ac:graphicFrameMkLst>
            <pc:docMk/>
            <pc:sldMk cId="431386568" sldId="314"/>
            <ac:graphicFrameMk id="3" creationId="{3580BC54-3D3D-3B7D-04D4-A9320065B68E}"/>
          </ac:graphicFrameMkLst>
        </pc:graphicFrameChg>
        <pc:graphicFrameChg chg="del">
          <ac:chgData name="Matias Garcia Fernandez" userId="f3541c87-5050-414b-a1fb-7f65d0030560" providerId="ADAL" clId="{D4C8C331-EF86-4CCF-9491-2C1258B213B5}" dt="2024-09-03T09:28:02.316" v="84" actId="478"/>
          <ac:graphicFrameMkLst>
            <pc:docMk/>
            <pc:sldMk cId="431386568" sldId="314"/>
            <ac:graphicFrameMk id="6" creationId="{87ADD4AE-17E7-3009-8C5C-8B35B9961A0C}"/>
          </ac:graphicFrameMkLst>
        </pc:graphicFrameChg>
        <pc:graphicFrameChg chg="del">
          <ac:chgData name="Matias Garcia Fernandez" userId="f3541c87-5050-414b-a1fb-7f65d0030560" providerId="ADAL" clId="{D4C8C331-EF86-4CCF-9491-2C1258B213B5}" dt="2024-09-03T09:28:07.641" v="85" actId="478"/>
          <ac:graphicFrameMkLst>
            <pc:docMk/>
            <pc:sldMk cId="431386568" sldId="314"/>
            <ac:graphicFrameMk id="7" creationId="{F8014232-12CB-9F63-D7E1-A32FA53B9D78}"/>
          </ac:graphicFrameMkLst>
        </pc:graphicFrameChg>
      </pc:sldChg>
      <pc:sldChg chg="addSp delSp modSp add mod">
        <pc:chgData name="Matias Garcia Fernandez" userId="f3541c87-5050-414b-a1fb-7f65d0030560" providerId="ADAL" clId="{D4C8C331-EF86-4CCF-9491-2C1258B213B5}" dt="2024-09-03T10:54:24.745" v="321" actId="13926"/>
        <pc:sldMkLst>
          <pc:docMk/>
          <pc:sldMk cId="240127347" sldId="315"/>
        </pc:sldMkLst>
        <pc:spChg chg="mod">
          <ac:chgData name="Matias Garcia Fernandez" userId="f3541c87-5050-414b-a1fb-7f65d0030560" providerId="ADAL" clId="{D4C8C331-EF86-4CCF-9491-2C1258B213B5}" dt="2024-09-03T10:50:13.364" v="310" actId="20577"/>
          <ac:spMkLst>
            <pc:docMk/>
            <pc:sldMk cId="240127347" sldId="315"/>
            <ac:spMk id="2" creationId="{00000000-0000-0000-0000-000000000000}"/>
          </ac:spMkLst>
        </pc:spChg>
        <pc:graphicFrameChg chg="del">
          <ac:chgData name="Matias Garcia Fernandez" userId="f3541c87-5050-414b-a1fb-7f65d0030560" providerId="ADAL" clId="{D4C8C331-EF86-4CCF-9491-2C1258B213B5}" dt="2024-09-03T10:47:00.571" v="256" actId="478"/>
          <ac:graphicFrameMkLst>
            <pc:docMk/>
            <pc:sldMk cId="240127347" sldId="315"/>
            <ac:graphicFrameMk id="3" creationId="{3580BC54-3D3D-3B7D-04D4-A9320065B68E}"/>
          </ac:graphicFrameMkLst>
        </pc:graphicFrameChg>
        <pc:graphicFrameChg chg="add mod modGraphic">
          <ac:chgData name="Matias Garcia Fernandez" userId="f3541c87-5050-414b-a1fb-7f65d0030560" providerId="ADAL" clId="{D4C8C331-EF86-4CCF-9491-2C1258B213B5}" dt="2024-09-03T10:54:24.745" v="321" actId="13926"/>
          <ac:graphicFrameMkLst>
            <pc:docMk/>
            <pc:sldMk cId="240127347" sldId="315"/>
            <ac:graphicFrameMk id="4" creationId="{A35EEC3F-93A8-AB9A-FC1F-064ECCA3C071}"/>
          </ac:graphicFrameMkLst>
        </pc:graphicFrameChg>
      </pc:sldChg>
    </pc:docChg>
  </pc:docChgLst>
</pc:chgInfo>
</file>

<file path=ppt/diagrams/_rels/data3.xml.rels><?xml version="1.0" encoding="UTF-8" standalone="yes"?>
<Relationships xmlns="http://schemas.openxmlformats.org/package/2006/relationships"><Relationship Id="rId1" Type="http://schemas.openxmlformats.org/officeDocument/2006/relationships/hyperlink" Target="https://www.ual.es/empleabilidad/empleabilidad/programa-talento"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www.ual.es/empleabilidad/empleabilidad/programa-talento" TargetMode="Externa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31349E-DCA3-4491-8FFC-FF152F02A286}" type="doc">
      <dgm:prSet loTypeId="urn:microsoft.com/office/officeart/2005/8/layout/hierarchy6" loCatId="hierarchy" qsTypeId="urn:microsoft.com/office/officeart/2005/8/quickstyle/simple1" qsCatId="simple" csTypeId="urn:microsoft.com/office/officeart/2005/8/colors/colorful3" csCatId="colorful" phldr="1"/>
      <dgm:spPr/>
      <dgm:t>
        <a:bodyPr/>
        <a:lstStyle/>
        <a:p>
          <a:endParaRPr lang="es-ES"/>
        </a:p>
      </dgm:t>
    </dgm:pt>
    <dgm:pt modelId="{9A3F5D0C-CD35-44CB-B0B6-BC73A450AB3B}">
      <dgm:prSet phldrT="[Texto]" custT="1"/>
      <dgm:spPr/>
      <dgm:t>
        <a:bodyPr/>
        <a:lstStyle/>
        <a:p>
          <a:r>
            <a:rPr lang="es-ES" sz="1200" b="1" dirty="0"/>
            <a:t>UNIVERSIDAD DE ALMERÍA</a:t>
          </a:r>
        </a:p>
      </dgm:t>
    </dgm:pt>
    <dgm:pt modelId="{EE7B7E43-8076-46ED-99AE-9CF054C2B42D}" type="parTrans" cxnId="{74D7AA41-C9CB-411D-807B-2C14DEEBD26D}">
      <dgm:prSet/>
      <dgm:spPr/>
      <dgm:t>
        <a:bodyPr/>
        <a:lstStyle/>
        <a:p>
          <a:endParaRPr lang="es-ES"/>
        </a:p>
      </dgm:t>
    </dgm:pt>
    <dgm:pt modelId="{6404A752-33BA-4186-897D-A7E02CB1C033}" type="sibTrans" cxnId="{74D7AA41-C9CB-411D-807B-2C14DEEBD26D}">
      <dgm:prSet/>
      <dgm:spPr/>
      <dgm:t>
        <a:bodyPr/>
        <a:lstStyle/>
        <a:p>
          <a:endParaRPr lang="es-ES"/>
        </a:p>
      </dgm:t>
    </dgm:pt>
    <dgm:pt modelId="{0ED277B8-C1C6-41F3-B2C3-913D45B60E1C}" type="asst">
      <dgm:prSet phldrT="[Texto]" custT="1"/>
      <dgm:spPr>
        <a:solidFill>
          <a:srgbClr val="00B0F0"/>
        </a:solidFill>
      </dgm:spPr>
      <dgm:t>
        <a:bodyPr/>
        <a:lstStyle/>
        <a:p>
          <a:r>
            <a:rPr lang="es-ES" sz="1000" b="1" dirty="0"/>
            <a:t>VICERRECTORADO DE POSTGRADO, Y RELACIONES INSTITUCIONALES</a:t>
          </a:r>
        </a:p>
      </dgm:t>
    </dgm:pt>
    <dgm:pt modelId="{D2A8BE8B-9AE2-46C0-AED2-B8B49D555707}" type="parTrans" cxnId="{AECDE01E-9A95-471C-8316-70B21FBC7FEF}">
      <dgm:prSet/>
      <dgm:spPr/>
      <dgm:t>
        <a:bodyPr/>
        <a:lstStyle/>
        <a:p>
          <a:endParaRPr lang="es-ES"/>
        </a:p>
      </dgm:t>
    </dgm:pt>
    <dgm:pt modelId="{54474913-3D05-4006-AAF5-8AB955CE594B}" type="sibTrans" cxnId="{AECDE01E-9A95-471C-8316-70B21FBC7FEF}">
      <dgm:prSet/>
      <dgm:spPr/>
      <dgm:t>
        <a:bodyPr/>
        <a:lstStyle/>
        <a:p>
          <a:endParaRPr lang="es-ES"/>
        </a:p>
      </dgm:t>
    </dgm:pt>
    <dgm:pt modelId="{E590D9AA-379E-430C-B892-FE62DBCC9420}">
      <dgm:prSet phldrT="[Texto]" custT="1"/>
      <dgm:spPr>
        <a:solidFill>
          <a:schemeClr val="accent6">
            <a:lumMod val="75000"/>
          </a:schemeClr>
        </a:solidFill>
      </dgm:spPr>
      <dgm:t>
        <a:bodyPr/>
        <a:lstStyle/>
        <a:p>
          <a:r>
            <a:rPr lang="es-ES" sz="1100" b="1" dirty="0"/>
            <a:t>AGENCIA DE COLOCACIÓN</a:t>
          </a:r>
        </a:p>
      </dgm:t>
    </dgm:pt>
    <dgm:pt modelId="{D89B0575-6BC7-48FA-9EB6-961349754C7E}" type="parTrans" cxnId="{AAAB415F-F5CC-487B-B925-7F25C6F2D824}">
      <dgm:prSet/>
      <dgm:spPr/>
      <dgm:t>
        <a:bodyPr/>
        <a:lstStyle/>
        <a:p>
          <a:endParaRPr lang="es-ES"/>
        </a:p>
      </dgm:t>
    </dgm:pt>
    <dgm:pt modelId="{B2F11B8C-206C-4D0B-85B8-3220A7D92FC1}" type="sibTrans" cxnId="{AAAB415F-F5CC-487B-B925-7F25C6F2D824}">
      <dgm:prSet/>
      <dgm:spPr/>
      <dgm:t>
        <a:bodyPr/>
        <a:lstStyle/>
        <a:p>
          <a:endParaRPr lang="es-ES"/>
        </a:p>
      </dgm:t>
    </dgm:pt>
    <dgm:pt modelId="{A10CAD9C-12B1-41E1-9158-6F4225885C9A}" type="asst">
      <dgm:prSet phldrT="[Texto]" custT="1"/>
      <dgm:spPr>
        <a:solidFill>
          <a:srgbClr val="002060"/>
        </a:solidFill>
      </dgm:spPr>
      <dgm:t>
        <a:bodyPr/>
        <a:lstStyle/>
        <a:p>
          <a:r>
            <a:rPr lang="es-ES" sz="1200" b="1"/>
            <a:t>SERVICIO DE EMPLEABILIDAD, POLÍTICAS SOCIALES Y SOSTENIBILIDAD</a:t>
          </a:r>
          <a:endParaRPr lang="es-ES" sz="1200" b="1" dirty="0"/>
        </a:p>
        <a:p>
          <a:r>
            <a:rPr lang="es-ES" sz="1200" b="1" dirty="0"/>
            <a:t>(SUE)</a:t>
          </a:r>
        </a:p>
      </dgm:t>
    </dgm:pt>
    <dgm:pt modelId="{D084E343-9FC9-42B2-A84F-7A3A49C65829}" type="parTrans" cxnId="{56656AD9-7FED-4CFE-8D69-D576A39943D5}">
      <dgm:prSet/>
      <dgm:spPr/>
      <dgm:t>
        <a:bodyPr/>
        <a:lstStyle/>
        <a:p>
          <a:endParaRPr lang="es-ES"/>
        </a:p>
      </dgm:t>
    </dgm:pt>
    <dgm:pt modelId="{E0A9DAE4-3C2E-48E5-A85D-244B6FC4E43D}" type="sibTrans" cxnId="{56656AD9-7FED-4CFE-8D69-D576A39943D5}">
      <dgm:prSet/>
      <dgm:spPr/>
      <dgm:t>
        <a:bodyPr/>
        <a:lstStyle/>
        <a:p>
          <a:endParaRPr lang="es-ES"/>
        </a:p>
      </dgm:t>
    </dgm:pt>
    <dgm:pt modelId="{B24CAD26-FDC3-4716-B727-FB6E98DE3951}">
      <dgm:prSet phldrT="[Texto]" custT="1"/>
      <dgm:spPr>
        <a:solidFill>
          <a:schemeClr val="accent6">
            <a:lumMod val="60000"/>
            <a:lumOff val="40000"/>
          </a:schemeClr>
        </a:solidFill>
      </dgm:spPr>
      <dgm:t>
        <a:bodyPr/>
        <a:lstStyle/>
        <a:p>
          <a:r>
            <a:rPr lang="es-ES" sz="1100" b="1" dirty="0"/>
            <a:t>ORIENTACIÓN PROFESIONAL</a:t>
          </a:r>
        </a:p>
      </dgm:t>
    </dgm:pt>
    <dgm:pt modelId="{541579B9-A2F7-46F9-BC53-B466980C88C4}" type="parTrans" cxnId="{E18CEF9C-9F58-4AB0-9219-9CB5B275FBC3}">
      <dgm:prSet/>
      <dgm:spPr/>
      <dgm:t>
        <a:bodyPr/>
        <a:lstStyle/>
        <a:p>
          <a:endParaRPr lang="es-ES"/>
        </a:p>
      </dgm:t>
    </dgm:pt>
    <dgm:pt modelId="{14C94AF6-33CB-4A41-B304-087D8377819A}" type="sibTrans" cxnId="{E18CEF9C-9F58-4AB0-9219-9CB5B275FBC3}">
      <dgm:prSet/>
      <dgm:spPr/>
      <dgm:t>
        <a:bodyPr/>
        <a:lstStyle/>
        <a:p>
          <a:endParaRPr lang="es-ES"/>
        </a:p>
      </dgm:t>
    </dgm:pt>
    <dgm:pt modelId="{C1BEC6AB-6706-48BA-9517-D277826F1F56}">
      <dgm:prSet phldrT="[Texto]" custT="1"/>
      <dgm:spPr>
        <a:solidFill>
          <a:schemeClr val="accent6">
            <a:lumMod val="60000"/>
            <a:lumOff val="40000"/>
          </a:schemeClr>
        </a:solidFill>
      </dgm:spPr>
      <dgm:t>
        <a:bodyPr/>
        <a:lstStyle/>
        <a:p>
          <a:r>
            <a:rPr lang="es-ES" sz="1100" b="1" dirty="0"/>
            <a:t>PRÁCTICAS EN EMPRESA</a:t>
          </a:r>
        </a:p>
      </dgm:t>
    </dgm:pt>
    <dgm:pt modelId="{DD94E808-1E68-4E46-8347-F471ED93F759}" type="parTrans" cxnId="{675EBDC8-4269-407E-8A4D-DEDA452F2EDC}">
      <dgm:prSet/>
      <dgm:spPr/>
      <dgm:t>
        <a:bodyPr/>
        <a:lstStyle/>
        <a:p>
          <a:endParaRPr lang="es-ES"/>
        </a:p>
      </dgm:t>
    </dgm:pt>
    <dgm:pt modelId="{CABD1060-1ABF-4F37-9963-80F6A81481C9}" type="sibTrans" cxnId="{675EBDC8-4269-407E-8A4D-DEDA452F2EDC}">
      <dgm:prSet/>
      <dgm:spPr/>
      <dgm:t>
        <a:bodyPr/>
        <a:lstStyle/>
        <a:p>
          <a:endParaRPr lang="es-ES"/>
        </a:p>
      </dgm:t>
    </dgm:pt>
    <dgm:pt modelId="{70E01B3F-B2F9-499A-AB46-49141EDF1556}">
      <dgm:prSet phldrT="[Texto]" custT="1"/>
      <dgm:spPr>
        <a:solidFill>
          <a:schemeClr val="accent6">
            <a:lumMod val="60000"/>
            <a:lumOff val="40000"/>
          </a:schemeClr>
        </a:solidFill>
      </dgm:spPr>
      <dgm:t>
        <a:bodyPr/>
        <a:lstStyle/>
        <a:p>
          <a:r>
            <a:rPr lang="es-ES" sz="1100" b="1" dirty="0"/>
            <a:t>EMPRENDIMIENTO</a:t>
          </a:r>
        </a:p>
      </dgm:t>
    </dgm:pt>
    <dgm:pt modelId="{1AFCDC62-A8AD-4CC4-8EF3-3D140C664CEB}" type="parTrans" cxnId="{FC1E154D-30A4-4D0C-BA3D-AD02A838EC52}">
      <dgm:prSet/>
      <dgm:spPr/>
      <dgm:t>
        <a:bodyPr/>
        <a:lstStyle/>
        <a:p>
          <a:endParaRPr lang="es-ES"/>
        </a:p>
      </dgm:t>
    </dgm:pt>
    <dgm:pt modelId="{758918A3-0E4F-4827-8111-E0C49D40A6CD}" type="sibTrans" cxnId="{FC1E154D-30A4-4D0C-BA3D-AD02A838EC52}">
      <dgm:prSet/>
      <dgm:spPr/>
      <dgm:t>
        <a:bodyPr/>
        <a:lstStyle/>
        <a:p>
          <a:endParaRPr lang="es-ES"/>
        </a:p>
      </dgm:t>
    </dgm:pt>
    <dgm:pt modelId="{9D62AEE7-8D8A-4BEA-99C2-9D56EC061978}" type="pres">
      <dgm:prSet presAssocID="{CB31349E-DCA3-4491-8FFC-FF152F02A286}" presName="mainComposite" presStyleCnt="0">
        <dgm:presLayoutVars>
          <dgm:chPref val="1"/>
          <dgm:dir/>
          <dgm:animOne val="branch"/>
          <dgm:animLvl val="lvl"/>
          <dgm:resizeHandles val="exact"/>
        </dgm:presLayoutVars>
      </dgm:prSet>
      <dgm:spPr/>
      <dgm:t>
        <a:bodyPr/>
        <a:lstStyle/>
        <a:p>
          <a:endParaRPr lang="es-ES"/>
        </a:p>
      </dgm:t>
    </dgm:pt>
    <dgm:pt modelId="{FDBEAF08-521E-48A1-A278-4CA4C7DB7E8E}" type="pres">
      <dgm:prSet presAssocID="{CB31349E-DCA3-4491-8FFC-FF152F02A286}" presName="hierFlow" presStyleCnt="0"/>
      <dgm:spPr/>
    </dgm:pt>
    <dgm:pt modelId="{4AA51BC6-E966-4B51-A9C5-C10F55D47CAB}" type="pres">
      <dgm:prSet presAssocID="{CB31349E-DCA3-4491-8FFC-FF152F02A286}" presName="hierChild1" presStyleCnt="0">
        <dgm:presLayoutVars>
          <dgm:chPref val="1"/>
          <dgm:animOne val="branch"/>
          <dgm:animLvl val="lvl"/>
        </dgm:presLayoutVars>
      </dgm:prSet>
      <dgm:spPr/>
    </dgm:pt>
    <dgm:pt modelId="{9E513E16-310D-4B69-A024-88DAE046E84C}" type="pres">
      <dgm:prSet presAssocID="{9A3F5D0C-CD35-44CB-B0B6-BC73A450AB3B}" presName="Name14" presStyleCnt="0"/>
      <dgm:spPr/>
    </dgm:pt>
    <dgm:pt modelId="{FE3BF4AE-9AC3-4BEE-A2F3-91E999DE862C}" type="pres">
      <dgm:prSet presAssocID="{9A3F5D0C-CD35-44CB-B0B6-BC73A450AB3B}" presName="level1Shape" presStyleLbl="node0" presStyleIdx="0" presStyleCnt="1" custScaleX="148132">
        <dgm:presLayoutVars>
          <dgm:chPref val="3"/>
        </dgm:presLayoutVars>
      </dgm:prSet>
      <dgm:spPr/>
      <dgm:t>
        <a:bodyPr/>
        <a:lstStyle/>
        <a:p>
          <a:endParaRPr lang="es-ES"/>
        </a:p>
      </dgm:t>
    </dgm:pt>
    <dgm:pt modelId="{8590F705-D119-4026-B498-F719829C71F0}" type="pres">
      <dgm:prSet presAssocID="{9A3F5D0C-CD35-44CB-B0B6-BC73A450AB3B}" presName="hierChild2" presStyleCnt="0"/>
      <dgm:spPr/>
    </dgm:pt>
    <dgm:pt modelId="{CD5500E2-7143-4B89-BD56-4C13B1CCE6BE}" type="pres">
      <dgm:prSet presAssocID="{D2A8BE8B-9AE2-46C0-AED2-B8B49D555707}" presName="Name19" presStyleLbl="parChTrans1D2" presStyleIdx="0" presStyleCnt="1"/>
      <dgm:spPr/>
      <dgm:t>
        <a:bodyPr/>
        <a:lstStyle/>
        <a:p>
          <a:endParaRPr lang="es-ES"/>
        </a:p>
      </dgm:t>
    </dgm:pt>
    <dgm:pt modelId="{E605FA7F-8E90-4D91-BE80-585A66801A77}" type="pres">
      <dgm:prSet presAssocID="{0ED277B8-C1C6-41F3-B2C3-913D45B60E1C}" presName="Name21" presStyleCnt="0"/>
      <dgm:spPr/>
    </dgm:pt>
    <dgm:pt modelId="{4B25C4D2-51C5-46EF-B8A2-3F2A7FB10469}" type="pres">
      <dgm:prSet presAssocID="{0ED277B8-C1C6-41F3-B2C3-913D45B60E1C}" presName="level2Shape" presStyleLbl="asst1" presStyleIdx="0" presStyleCnt="2" custScaleX="191783" custScaleY="140589"/>
      <dgm:spPr/>
      <dgm:t>
        <a:bodyPr/>
        <a:lstStyle/>
        <a:p>
          <a:endParaRPr lang="es-ES"/>
        </a:p>
      </dgm:t>
    </dgm:pt>
    <dgm:pt modelId="{9473D339-BC88-489A-A8B1-EB61C2EB3257}" type="pres">
      <dgm:prSet presAssocID="{0ED277B8-C1C6-41F3-B2C3-913D45B60E1C}" presName="hierChild3" presStyleCnt="0"/>
      <dgm:spPr/>
    </dgm:pt>
    <dgm:pt modelId="{32CEC1C9-59EE-46F8-B54B-6640EB6A07F7}" type="pres">
      <dgm:prSet presAssocID="{D084E343-9FC9-42B2-A84F-7A3A49C65829}" presName="Name19" presStyleLbl="parChTrans1D3" presStyleIdx="0" presStyleCnt="1"/>
      <dgm:spPr/>
      <dgm:t>
        <a:bodyPr/>
        <a:lstStyle/>
        <a:p>
          <a:endParaRPr lang="es-ES"/>
        </a:p>
      </dgm:t>
    </dgm:pt>
    <dgm:pt modelId="{A56E7C67-3ABF-4419-B781-93B0EA992182}" type="pres">
      <dgm:prSet presAssocID="{A10CAD9C-12B1-41E1-9158-6F4225885C9A}" presName="Name21" presStyleCnt="0"/>
      <dgm:spPr/>
    </dgm:pt>
    <dgm:pt modelId="{49869D0E-35B2-49D0-AD7F-92AA1DA5BBCE}" type="pres">
      <dgm:prSet presAssocID="{A10CAD9C-12B1-41E1-9158-6F4225885C9A}" presName="level2Shape" presStyleLbl="asst1" presStyleIdx="1" presStyleCnt="2" custScaleX="235457" custScaleY="148957"/>
      <dgm:spPr/>
      <dgm:t>
        <a:bodyPr/>
        <a:lstStyle/>
        <a:p>
          <a:endParaRPr lang="es-ES"/>
        </a:p>
      </dgm:t>
    </dgm:pt>
    <dgm:pt modelId="{63BA5562-E238-4B6F-8771-EB8773CD88AE}" type="pres">
      <dgm:prSet presAssocID="{A10CAD9C-12B1-41E1-9158-6F4225885C9A}" presName="hierChild3" presStyleCnt="0"/>
      <dgm:spPr/>
    </dgm:pt>
    <dgm:pt modelId="{BBCC5F79-76E2-462F-A80E-98B56BD24FD8}" type="pres">
      <dgm:prSet presAssocID="{D89B0575-6BC7-48FA-9EB6-961349754C7E}" presName="Name19" presStyleLbl="parChTrans1D4" presStyleIdx="0" presStyleCnt="4"/>
      <dgm:spPr/>
      <dgm:t>
        <a:bodyPr/>
        <a:lstStyle/>
        <a:p>
          <a:endParaRPr lang="es-ES"/>
        </a:p>
      </dgm:t>
    </dgm:pt>
    <dgm:pt modelId="{90F0773B-8837-4DC7-AB49-E101EDC5AF52}" type="pres">
      <dgm:prSet presAssocID="{E590D9AA-379E-430C-B892-FE62DBCC9420}" presName="Name21" presStyleCnt="0"/>
      <dgm:spPr/>
    </dgm:pt>
    <dgm:pt modelId="{8FD48A25-B482-4ABE-ADD5-2597DCED927D}" type="pres">
      <dgm:prSet presAssocID="{E590D9AA-379E-430C-B892-FE62DBCC9420}" presName="level2Shape" presStyleLbl="node4" presStyleIdx="0" presStyleCnt="4" custScaleX="121095"/>
      <dgm:spPr/>
      <dgm:t>
        <a:bodyPr/>
        <a:lstStyle/>
        <a:p>
          <a:endParaRPr lang="es-ES"/>
        </a:p>
      </dgm:t>
    </dgm:pt>
    <dgm:pt modelId="{614A3B64-EBF4-496E-B336-EB8C5CED3EC5}" type="pres">
      <dgm:prSet presAssocID="{E590D9AA-379E-430C-B892-FE62DBCC9420}" presName="hierChild3" presStyleCnt="0"/>
      <dgm:spPr/>
    </dgm:pt>
    <dgm:pt modelId="{7B7FFB34-52EE-4078-9817-5C8ECB3793CB}" type="pres">
      <dgm:prSet presAssocID="{541579B9-A2F7-46F9-BC53-B466980C88C4}" presName="Name19" presStyleLbl="parChTrans1D4" presStyleIdx="1" presStyleCnt="4"/>
      <dgm:spPr/>
      <dgm:t>
        <a:bodyPr/>
        <a:lstStyle/>
        <a:p>
          <a:endParaRPr lang="es-ES"/>
        </a:p>
      </dgm:t>
    </dgm:pt>
    <dgm:pt modelId="{D82AC255-7521-4B0B-B5DF-87E2EA7E7AF6}" type="pres">
      <dgm:prSet presAssocID="{B24CAD26-FDC3-4716-B727-FB6E98DE3951}" presName="Name21" presStyleCnt="0"/>
      <dgm:spPr/>
    </dgm:pt>
    <dgm:pt modelId="{17456BC1-3B68-4723-8938-5A55C05CB69D}" type="pres">
      <dgm:prSet presAssocID="{B24CAD26-FDC3-4716-B727-FB6E98DE3951}" presName="level2Shape" presStyleLbl="node4" presStyleIdx="1" presStyleCnt="4" custScaleX="123972" custScaleY="114021"/>
      <dgm:spPr/>
      <dgm:t>
        <a:bodyPr/>
        <a:lstStyle/>
        <a:p>
          <a:endParaRPr lang="es-ES"/>
        </a:p>
      </dgm:t>
    </dgm:pt>
    <dgm:pt modelId="{65E4828F-111E-4A65-AB4B-2AE16CEA223A}" type="pres">
      <dgm:prSet presAssocID="{B24CAD26-FDC3-4716-B727-FB6E98DE3951}" presName="hierChild3" presStyleCnt="0"/>
      <dgm:spPr/>
    </dgm:pt>
    <dgm:pt modelId="{43274BFC-6C56-445C-9439-F4A76591D38F}" type="pres">
      <dgm:prSet presAssocID="{DD94E808-1E68-4E46-8347-F471ED93F759}" presName="Name19" presStyleLbl="parChTrans1D4" presStyleIdx="2" presStyleCnt="4"/>
      <dgm:spPr/>
      <dgm:t>
        <a:bodyPr/>
        <a:lstStyle/>
        <a:p>
          <a:endParaRPr lang="es-ES"/>
        </a:p>
      </dgm:t>
    </dgm:pt>
    <dgm:pt modelId="{94136E82-7E48-44D1-8CB7-F1DC34DD1618}" type="pres">
      <dgm:prSet presAssocID="{C1BEC6AB-6706-48BA-9517-D277826F1F56}" presName="Name21" presStyleCnt="0"/>
      <dgm:spPr/>
    </dgm:pt>
    <dgm:pt modelId="{E4EA95B0-8BD0-4808-A430-71396CB4C1E0}" type="pres">
      <dgm:prSet presAssocID="{C1BEC6AB-6706-48BA-9517-D277826F1F56}" presName="level2Shape" presStyleLbl="node4" presStyleIdx="2" presStyleCnt="4"/>
      <dgm:spPr/>
      <dgm:t>
        <a:bodyPr/>
        <a:lstStyle/>
        <a:p>
          <a:endParaRPr lang="es-ES"/>
        </a:p>
      </dgm:t>
    </dgm:pt>
    <dgm:pt modelId="{BFA0CBD7-C15B-4CE4-88AF-20858C810911}" type="pres">
      <dgm:prSet presAssocID="{C1BEC6AB-6706-48BA-9517-D277826F1F56}" presName="hierChild3" presStyleCnt="0"/>
      <dgm:spPr/>
    </dgm:pt>
    <dgm:pt modelId="{CB66A8EF-FD0C-404D-B38A-810C80FBDF48}" type="pres">
      <dgm:prSet presAssocID="{1AFCDC62-A8AD-4CC4-8EF3-3D140C664CEB}" presName="Name19" presStyleLbl="parChTrans1D4" presStyleIdx="3" presStyleCnt="4"/>
      <dgm:spPr/>
      <dgm:t>
        <a:bodyPr/>
        <a:lstStyle/>
        <a:p>
          <a:endParaRPr lang="es-ES"/>
        </a:p>
      </dgm:t>
    </dgm:pt>
    <dgm:pt modelId="{064113A0-5F54-4703-A380-823C8A468859}" type="pres">
      <dgm:prSet presAssocID="{70E01B3F-B2F9-499A-AB46-49141EDF1556}" presName="Name21" presStyleCnt="0"/>
      <dgm:spPr/>
    </dgm:pt>
    <dgm:pt modelId="{FD7AEC9C-9AC6-428C-B3CF-3038D12E77E1}" type="pres">
      <dgm:prSet presAssocID="{70E01B3F-B2F9-499A-AB46-49141EDF1556}" presName="level2Shape" presStyleLbl="node4" presStyleIdx="3" presStyleCnt="4" custScaleX="142249"/>
      <dgm:spPr/>
      <dgm:t>
        <a:bodyPr/>
        <a:lstStyle/>
        <a:p>
          <a:endParaRPr lang="es-ES"/>
        </a:p>
      </dgm:t>
    </dgm:pt>
    <dgm:pt modelId="{E9177029-63C4-4DD6-A341-250D80D1C173}" type="pres">
      <dgm:prSet presAssocID="{70E01B3F-B2F9-499A-AB46-49141EDF1556}" presName="hierChild3" presStyleCnt="0"/>
      <dgm:spPr/>
    </dgm:pt>
    <dgm:pt modelId="{F3AAE38A-602F-4456-8046-0BF49E775817}" type="pres">
      <dgm:prSet presAssocID="{CB31349E-DCA3-4491-8FFC-FF152F02A286}" presName="bgShapesFlow" presStyleCnt="0"/>
      <dgm:spPr/>
    </dgm:pt>
  </dgm:ptLst>
  <dgm:cxnLst>
    <dgm:cxn modelId="{7F4A0863-61AC-4517-9C32-D89418DE5746}" type="presOf" srcId="{DD94E808-1E68-4E46-8347-F471ED93F759}" destId="{43274BFC-6C56-445C-9439-F4A76591D38F}" srcOrd="0" destOrd="0" presId="urn:microsoft.com/office/officeart/2005/8/layout/hierarchy6"/>
    <dgm:cxn modelId="{0A4C6D7A-A597-487A-A150-67A2BA83E4C1}" type="presOf" srcId="{A10CAD9C-12B1-41E1-9158-6F4225885C9A}" destId="{49869D0E-35B2-49D0-AD7F-92AA1DA5BBCE}" srcOrd="0" destOrd="0" presId="urn:microsoft.com/office/officeart/2005/8/layout/hierarchy6"/>
    <dgm:cxn modelId="{53006174-C434-49EF-A561-C4EF98C0324F}" type="presOf" srcId="{CB31349E-DCA3-4491-8FFC-FF152F02A286}" destId="{9D62AEE7-8D8A-4BEA-99C2-9D56EC061978}" srcOrd="0" destOrd="0" presId="urn:microsoft.com/office/officeart/2005/8/layout/hierarchy6"/>
    <dgm:cxn modelId="{DB68F52E-3268-45AA-8B06-3C7041FBEBDD}" type="presOf" srcId="{E590D9AA-379E-430C-B892-FE62DBCC9420}" destId="{8FD48A25-B482-4ABE-ADD5-2597DCED927D}" srcOrd="0" destOrd="0" presId="urn:microsoft.com/office/officeart/2005/8/layout/hierarchy6"/>
    <dgm:cxn modelId="{8E2E12FB-F97C-428E-A749-4833331EB8C4}" type="presOf" srcId="{B24CAD26-FDC3-4716-B727-FB6E98DE3951}" destId="{17456BC1-3B68-4723-8938-5A55C05CB69D}" srcOrd="0" destOrd="0" presId="urn:microsoft.com/office/officeart/2005/8/layout/hierarchy6"/>
    <dgm:cxn modelId="{675EBDC8-4269-407E-8A4D-DEDA452F2EDC}" srcId="{A10CAD9C-12B1-41E1-9158-6F4225885C9A}" destId="{C1BEC6AB-6706-48BA-9517-D277826F1F56}" srcOrd="2" destOrd="0" parTransId="{DD94E808-1E68-4E46-8347-F471ED93F759}" sibTransId="{CABD1060-1ABF-4F37-9963-80F6A81481C9}"/>
    <dgm:cxn modelId="{43B14491-84C0-4A16-B381-A24F91B870EB}" type="presOf" srcId="{C1BEC6AB-6706-48BA-9517-D277826F1F56}" destId="{E4EA95B0-8BD0-4808-A430-71396CB4C1E0}" srcOrd="0" destOrd="0" presId="urn:microsoft.com/office/officeart/2005/8/layout/hierarchy6"/>
    <dgm:cxn modelId="{AA46BC35-FD82-469A-9866-3746B88438CF}" type="presOf" srcId="{1AFCDC62-A8AD-4CC4-8EF3-3D140C664CEB}" destId="{CB66A8EF-FD0C-404D-B38A-810C80FBDF48}" srcOrd="0" destOrd="0" presId="urn:microsoft.com/office/officeart/2005/8/layout/hierarchy6"/>
    <dgm:cxn modelId="{390C2048-5E57-4FFD-9B47-7B0174CF8239}" type="presOf" srcId="{D2A8BE8B-9AE2-46C0-AED2-B8B49D555707}" destId="{CD5500E2-7143-4B89-BD56-4C13B1CCE6BE}" srcOrd="0" destOrd="0" presId="urn:microsoft.com/office/officeart/2005/8/layout/hierarchy6"/>
    <dgm:cxn modelId="{067B8D49-20D1-4F18-828F-74B669E04EB7}" type="presOf" srcId="{D084E343-9FC9-42B2-A84F-7A3A49C65829}" destId="{32CEC1C9-59EE-46F8-B54B-6640EB6A07F7}" srcOrd="0" destOrd="0" presId="urn:microsoft.com/office/officeart/2005/8/layout/hierarchy6"/>
    <dgm:cxn modelId="{C6B55769-F705-4012-8936-2C0CDA8F71DE}" type="presOf" srcId="{D89B0575-6BC7-48FA-9EB6-961349754C7E}" destId="{BBCC5F79-76E2-462F-A80E-98B56BD24FD8}" srcOrd="0" destOrd="0" presId="urn:microsoft.com/office/officeart/2005/8/layout/hierarchy6"/>
    <dgm:cxn modelId="{2162702D-C994-4976-9AC9-53104F2DC9C0}" type="presOf" srcId="{70E01B3F-B2F9-499A-AB46-49141EDF1556}" destId="{FD7AEC9C-9AC6-428C-B3CF-3038D12E77E1}" srcOrd="0" destOrd="0" presId="urn:microsoft.com/office/officeart/2005/8/layout/hierarchy6"/>
    <dgm:cxn modelId="{24452EAC-92BE-4931-B19B-56B1454358D2}" type="presOf" srcId="{9A3F5D0C-CD35-44CB-B0B6-BC73A450AB3B}" destId="{FE3BF4AE-9AC3-4BEE-A2F3-91E999DE862C}" srcOrd="0" destOrd="0" presId="urn:microsoft.com/office/officeart/2005/8/layout/hierarchy6"/>
    <dgm:cxn modelId="{E18CEF9C-9F58-4AB0-9219-9CB5B275FBC3}" srcId="{A10CAD9C-12B1-41E1-9158-6F4225885C9A}" destId="{B24CAD26-FDC3-4716-B727-FB6E98DE3951}" srcOrd="1" destOrd="0" parTransId="{541579B9-A2F7-46F9-BC53-B466980C88C4}" sibTransId="{14C94AF6-33CB-4A41-B304-087D8377819A}"/>
    <dgm:cxn modelId="{74D7AA41-C9CB-411D-807B-2C14DEEBD26D}" srcId="{CB31349E-DCA3-4491-8FFC-FF152F02A286}" destId="{9A3F5D0C-CD35-44CB-B0B6-BC73A450AB3B}" srcOrd="0" destOrd="0" parTransId="{EE7B7E43-8076-46ED-99AE-9CF054C2B42D}" sibTransId="{6404A752-33BA-4186-897D-A7E02CB1C033}"/>
    <dgm:cxn modelId="{17CD0F10-1B4A-4A61-9097-0BF3C5B2DDCA}" type="presOf" srcId="{541579B9-A2F7-46F9-BC53-B466980C88C4}" destId="{7B7FFB34-52EE-4078-9817-5C8ECB3793CB}" srcOrd="0" destOrd="0" presId="urn:microsoft.com/office/officeart/2005/8/layout/hierarchy6"/>
    <dgm:cxn modelId="{56656AD9-7FED-4CFE-8D69-D576A39943D5}" srcId="{0ED277B8-C1C6-41F3-B2C3-913D45B60E1C}" destId="{A10CAD9C-12B1-41E1-9158-6F4225885C9A}" srcOrd="0" destOrd="0" parTransId="{D084E343-9FC9-42B2-A84F-7A3A49C65829}" sibTransId="{E0A9DAE4-3C2E-48E5-A85D-244B6FC4E43D}"/>
    <dgm:cxn modelId="{5563A12F-01FD-4711-9CF4-89A59B3ADF39}" type="presOf" srcId="{0ED277B8-C1C6-41F3-B2C3-913D45B60E1C}" destId="{4B25C4D2-51C5-46EF-B8A2-3F2A7FB10469}" srcOrd="0" destOrd="0" presId="urn:microsoft.com/office/officeart/2005/8/layout/hierarchy6"/>
    <dgm:cxn modelId="{AAAB415F-F5CC-487B-B925-7F25C6F2D824}" srcId="{A10CAD9C-12B1-41E1-9158-6F4225885C9A}" destId="{E590D9AA-379E-430C-B892-FE62DBCC9420}" srcOrd="0" destOrd="0" parTransId="{D89B0575-6BC7-48FA-9EB6-961349754C7E}" sibTransId="{B2F11B8C-206C-4D0B-85B8-3220A7D92FC1}"/>
    <dgm:cxn modelId="{AECDE01E-9A95-471C-8316-70B21FBC7FEF}" srcId="{9A3F5D0C-CD35-44CB-B0B6-BC73A450AB3B}" destId="{0ED277B8-C1C6-41F3-B2C3-913D45B60E1C}" srcOrd="0" destOrd="0" parTransId="{D2A8BE8B-9AE2-46C0-AED2-B8B49D555707}" sibTransId="{54474913-3D05-4006-AAF5-8AB955CE594B}"/>
    <dgm:cxn modelId="{FC1E154D-30A4-4D0C-BA3D-AD02A838EC52}" srcId="{A10CAD9C-12B1-41E1-9158-6F4225885C9A}" destId="{70E01B3F-B2F9-499A-AB46-49141EDF1556}" srcOrd="3" destOrd="0" parTransId="{1AFCDC62-A8AD-4CC4-8EF3-3D140C664CEB}" sibTransId="{758918A3-0E4F-4827-8111-E0C49D40A6CD}"/>
    <dgm:cxn modelId="{671496A7-EFF6-4F26-B497-CBE2C1705761}" type="presParOf" srcId="{9D62AEE7-8D8A-4BEA-99C2-9D56EC061978}" destId="{FDBEAF08-521E-48A1-A278-4CA4C7DB7E8E}" srcOrd="0" destOrd="0" presId="urn:microsoft.com/office/officeart/2005/8/layout/hierarchy6"/>
    <dgm:cxn modelId="{C2F2CBEE-7783-45EC-B9B1-ED4BA309F4E0}" type="presParOf" srcId="{FDBEAF08-521E-48A1-A278-4CA4C7DB7E8E}" destId="{4AA51BC6-E966-4B51-A9C5-C10F55D47CAB}" srcOrd="0" destOrd="0" presId="urn:microsoft.com/office/officeart/2005/8/layout/hierarchy6"/>
    <dgm:cxn modelId="{02DC5193-EC37-4FFF-AA2F-013E89C0E668}" type="presParOf" srcId="{4AA51BC6-E966-4B51-A9C5-C10F55D47CAB}" destId="{9E513E16-310D-4B69-A024-88DAE046E84C}" srcOrd="0" destOrd="0" presId="urn:microsoft.com/office/officeart/2005/8/layout/hierarchy6"/>
    <dgm:cxn modelId="{9B5C6BAC-3075-4D8E-B77D-2FC381FA5F51}" type="presParOf" srcId="{9E513E16-310D-4B69-A024-88DAE046E84C}" destId="{FE3BF4AE-9AC3-4BEE-A2F3-91E999DE862C}" srcOrd="0" destOrd="0" presId="urn:microsoft.com/office/officeart/2005/8/layout/hierarchy6"/>
    <dgm:cxn modelId="{6F13D79A-1B2A-4F0E-868B-21B83F763450}" type="presParOf" srcId="{9E513E16-310D-4B69-A024-88DAE046E84C}" destId="{8590F705-D119-4026-B498-F719829C71F0}" srcOrd="1" destOrd="0" presId="urn:microsoft.com/office/officeart/2005/8/layout/hierarchy6"/>
    <dgm:cxn modelId="{3378C1B0-E6C4-4C30-951F-FF072C972E9E}" type="presParOf" srcId="{8590F705-D119-4026-B498-F719829C71F0}" destId="{CD5500E2-7143-4B89-BD56-4C13B1CCE6BE}" srcOrd="0" destOrd="0" presId="urn:microsoft.com/office/officeart/2005/8/layout/hierarchy6"/>
    <dgm:cxn modelId="{9F755942-60C4-4C98-BE73-BAA76B440C55}" type="presParOf" srcId="{8590F705-D119-4026-B498-F719829C71F0}" destId="{E605FA7F-8E90-4D91-BE80-585A66801A77}" srcOrd="1" destOrd="0" presId="urn:microsoft.com/office/officeart/2005/8/layout/hierarchy6"/>
    <dgm:cxn modelId="{E6F00C28-A067-41A2-83D6-BF519905BAED}" type="presParOf" srcId="{E605FA7F-8E90-4D91-BE80-585A66801A77}" destId="{4B25C4D2-51C5-46EF-B8A2-3F2A7FB10469}" srcOrd="0" destOrd="0" presId="urn:microsoft.com/office/officeart/2005/8/layout/hierarchy6"/>
    <dgm:cxn modelId="{9FA27055-67F9-4D9E-94CA-FC5F39B465B8}" type="presParOf" srcId="{E605FA7F-8E90-4D91-BE80-585A66801A77}" destId="{9473D339-BC88-489A-A8B1-EB61C2EB3257}" srcOrd="1" destOrd="0" presId="urn:microsoft.com/office/officeart/2005/8/layout/hierarchy6"/>
    <dgm:cxn modelId="{AD10601E-6902-42A6-B254-D3136722234C}" type="presParOf" srcId="{9473D339-BC88-489A-A8B1-EB61C2EB3257}" destId="{32CEC1C9-59EE-46F8-B54B-6640EB6A07F7}" srcOrd="0" destOrd="0" presId="urn:microsoft.com/office/officeart/2005/8/layout/hierarchy6"/>
    <dgm:cxn modelId="{2E2E120F-F644-4F71-8B01-1E5F9E0C784D}" type="presParOf" srcId="{9473D339-BC88-489A-A8B1-EB61C2EB3257}" destId="{A56E7C67-3ABF-4419-B781-93B0EA992182}" srcOrd="1" destOrd="0" presId="urn:microsoft.com/office/officeart/2005/8/layout/hierarchy6"/>
    <dgm:cxn modelId="{531162C4-886E-4011-A2AF-1F045C74D378}" type="presParOf" srcId="{A56E7C67-3ABF-4419-B781-93B0EA992182}" destId="{49869D0E-35B2-49D0-AD7F-92AA1DA5BBCE}" srcOrd="0" destOrd="0" presId="urn:microsoft.com/office/officeart/2005/8/layout/hierarchy6"/>
    <dgm:cxn modelId="{29AC65CA-E42C-430D-8A4C-18D8FB561CFC}" type="presParOf" srcId="{A56E7C67-3ABF-4419-B781-93B0EA992182}" destId="{63BA5562-E238-4B6F-8771-EB8773CD88AE}" srcOrd="1" destOrd="0" presId="urn:microsoft.com/office/officeart/2005/8/layout/hierarchy6"/>
    <dgm:cxn modelId="{B423C7CE-6300-409D-BB4B-CCA061D7634F}" type="presParOf" srcId="{63BA5562-E238-4B6F-8771-EB8773CD88AE}" destId="{BBCC5F79-76E2-462F-A80E-98B56BD24FD8}" srcOrd="0" destOrd="0" presId="urn:microsoft.com/office/officeart/2005/8/layout/hierarchy6"/>
    <dgm:cxn modelId="{636ADA08-E370-4B8A-B70D-EB07F1F80588}" type="presParOf" srcId="{63BA5562-E238-4B6F-8771-EB8773CD88AE}" destId="{90F0773B-8837-4DC7-AB49-E101EDC5AF52}" srcOrd="1" destOrd="0" presId="urn:microsoft.com/office/officeart/2005/8/layout/hierarchy6"/>
    <dgm:cxn modelId="{5525B202-E71E-4919-90BC-8E67AF924A7B}" type="presParOf" srcId="{90F0773B-8837-4DC7-AB49-E101EDC5AF52}" destId="{8FD48A25-B482-4ABE-ADD5-2597DCED927D}" srcOrd="0" destOrd="0" presId="urn:microsoft.com/office/officeart/2005/8/layout/hierarchy6"/>
    <dgm:cxn modelId="{92C9DA83-1A91-48D0-BAAE-856678AF66C3}" type="presParOf" srcId="{90F0773B-8837-4DC7-AB49-E101EDC5AF52}" destId="{614A3B64-EBF4-496E-B336-EB8C5CED3EC5}" srcOrd="1" destOrd="0" presId="urn:microsoft.com/office/officeart/2005/8/layout/hierarchy6"/>
    <dgm:cxn modelId="{0EC0DC6E-C4D0-49A6-A48A-774E59F8C6D1}" type="presParOf" srcId="{63BA5562-E238-4B6F-8771-EB8773CD88AE}" destId="{7B7FFB34-52EE-4078-9817-5C8ECB3793CB}" srcOrd="2" destOrd="0" presId="urn:microsoft.com/office/officeart/2005/8/layout/hierarchy6"/>
    <dgm:cxn modelId="{5A1FC15D-BF57-4941-AD52-AC74DEA79067}" type="presParOf" srcId="{63BA5562-E238-4B6F-8771-EB8773CD88AE}" destId="{D82AC255-7521-4B0B-B5DF-87E2EA7E7AF6}" srcOrd="3" destOrd="0" presId="urn:microsoft.com/office/officeart/2005/8/layout/hierarchy6"/>
    <dgm:cxn modelId="{A8F14C16-4F91-4149-AF5D-0610BC449059}" type="presParOf" srcId="{D82AC255-7521-4B0B-B5DF-87E2EA7E7AF6}" destId="{17456BC1-3B68-4723-8938-5A55C05CB69D}" srcOrd="0" destOrd="0" presId="urn:microsoft.com/office/officeart/2005/8/layout/hierarchy6"/>
    <dgm:cxn modelId="{2BFB2552-E6BE-4799-A69B-9142125C6480}" type="presParOf" srcId="{D82AC255-7521-4B0B-B5DF-87E2EA7E7AF6}" destId="{65E4828F-111E-4A65-AB4B-2AE16CEA223A}" srcOrd="1" destOrd="0" presId="urn:microsoft.com/office/officeart/2005/8/layout/hierarchy6"/>
    <dgm:cxn modelId="{06CCF16F-0857-4255-9B9A-2FCD28A99AC0}" type="presParOf" srcId="{63BA5562-E238-4B6F-8771-EB8773CD88AE}" destId="{43274BFC-6C56-445C-9439-F4A76591D38F}" srcOrd="4" destOrd="0" presId="urn:microsoft.com/office/officeart/2005/8/layout/hierarchy6"/>
    <dgm:cxn modelId="{E2EB550B-AE3A-43C6-886B-D3B59EE1E070}" type="presParOf" srcId="{63BA5562-E238-4B6F-8771-EB8773CD88AE}" destId="{94136E82-7E48-44D1-8CB7-F1DC34DD1618}" srcOrd="5" destOrd="0" presId="urn:microsoft.com/office/officeart/2005/8/layout/hierarchy6"/>
    <dgm:cxn modelId="{600FF6EC-67D4-4EB4-A5E4-5CEA71530563}" type="presParOf" srcId="{94136E82-7E48-44D1-8CB7-F1DC34DD1618}" destId="{E4EA95B0-8BD0-4808-A430-71396CB4C1E0}" srcOrd="0" destOrd="0" presId="urn:microsoft.com/office/officeart/2005/8/layout/hierarchy6"/>
    <dgm:cxn modelId="{2FE289DD-9D92-4CC7-817E-9CBA564F2A1C}" type="presParOf" srcId="{94136E82-7E48-44D1-8CB7-F1DC34DD1618}" destId="{BFA0CBD7-C15B-4CE4-88AF-20858C810911}" srcOrd="1" destOrd="0" presId="urn:microsoft.com/office/officeart/2005/8/layout/hierarchy6"/>
    <dgm:cxn modelId="{38CFA97B-9C72-4858-851A-85E112583176}" type="presParOf" srcId="{63BA5562-E238-4B6F-8771-EB8773CD88AE}" destId="{CB66A8EF-FD0C-404D-B38A-810C80FBDF48}" srcOrd="6" destOrd="0" presId="urn:microsoft.com/office/officeart/2005/8/layout/hierarchy6"/>
    <dgm:cxn modelId="{92446E6C-28EF-46E2-B1FC-16F7D92483EC}" type="presParOf" srcId="{63BA5562-E238-4B6F-8771-EB8773CD88AE}" destId="{064113A0-5F54-4703-A380-823C8A468859}" srcOrd="7" destOrd="0" presId="urn:microsoft.com/office/officeart/2005/8/layout/hierarchy6"/>
    <dgm:cxn modelId="{5FA61851-9645-40C4-827C-B0B6D427EA67}" type="presParOf" srcId="{064113A0-5F54-4703-A380-823C8A468859}" destId="{FD7AEC9C-9AC6-428C-B3CF-3038D12E77E1}" srcOrd="0" destOrd="0" presId="urn:microsoft.com/office/officeart/2005/8/layout/hierarchy6"/>
    <dgm:cxn modelId="{B5FF6D3B-A52A-4554-BFBF-4BB7FE852517}" type="presParOf" srcId="{064113A0-5F54-4703-A380-823C8A468859}" destId="{E9177029-63C4-4DD6-A341-250D80D1C173}" srcOrd="1" destOrd="0" presId="urn:microsoft.com/office/officeart/2005/8/layout/hierarchy6"/>
    <dgm:cxn modelId="{801CDA8E-90EF-4DC8-83B8-972323838AB0}" type="presParOf" srcId="{9D62AEE7-8D8A-4BEA-99C2-9D56EC061978}" destId="{F3AAE38A-602F-4456-8046-0BF49E775817}" srcOrd="1" destOrd="0" presId="urn:microsoft.com/office/officeart/2005/8/layout/hierarchy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A9B544-E7EB-4F4B-8AE5-DDF4AC554C69}"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s-ES"/>
        </a:p>
      </dgm:t>
    </dgm:pt>
    <dgm:pt modelId="{A0C21910-F57D-429C-B725-A085D307B577}">
      <dgm:prSet phldrT="[Texto]"/>
      <dgm:spPr>
        <a:xfrm>
          <a:off x="3099" y="169239"/>
          <a:ext cx="3022307" cy="601073"/>
        </a:xfrm>
        <a:prstGeom prst="rect">
          <a:avLst/>
        </a:prstGeom>
        <a:solidFill>
          <a:srgbClr val="A50E82">
            <a:hueOff val="0"/>
            <a:satOff val="0"/>
            <a:lumOff val="0"/>
            <a:alphaOff val="0"/>
          </a:srgbClr>
        </a:solidFill>
        <a:ln w="15875" cap="rnd" cmpd="sng" algn="ctr">
          <a:solidFill>
            <a:srgbClr val="A50E82">
              <a:hueOff val="0"/>
              <a:satOff val="0"/>
              <a:lumOff val="0"/>
              <a:alphaOff val="0"/>
            </a:srgbClr>
          </a:solidFill>
          <a:prstDash val="solid"/>
        </a:ln>
        <a:effectLst/>
      </dgm:spPr>
      <dgm:t>
        <a:bodyPr/>
        <a:lstStyle/>
        <a:p>
          <a:r>
            <a:rPr lang="es-ES" dirty="0">
              <a:solidFill>
                <a:sysClr val="window" lastClr="FFFFFF"/>
              </a:solidFill>
              <a:latin typeface="Century Gothic" panose="020B0502020202020204"/>
              <a:ea typeface="+mn-ea"/>
              <a:cs typeface="+mn-cs"/>
            </a:rPr>
            <a:t>CURRICULARES</a:t>
          </a:r>
        </a:p>
      </dgm:t>
    </dgm:pt>
    <dgm:pt modelId="{5364D4C3-4B6A-4C90-8926-748533461F7D}" type="parTrans" cxnId="{A210EDDC-6709-49F1-B3B1-3A009DAC4896}">
      <dgm:prSet/>
      <dgm:spPr/>
      <dgm:t>
        <a:bodyPr/>
        <a:lstStyle/>
        <a:p>
          <a:endParaRPr lang="es-ES"/>
        </a:p>
      </dgm:t>
    </dgm:pt>
    <dgm:pt modelId="{6FB42DDD-D9F7-4823-8681-83B980183967}" type="sibTrans" cxnId="{A210EDDC-6709-49F1-B3B1-3A009DAC4896}">
      <dgm:prSet/>
      <dgm:spPr/>
      <dgm:t>
        <a:bodyPr/>
        <a:lstStyle/>
        <a:p>
          <a:endParaRPr lang="es-ES"/>
        </a:p>
      </dgm:t>
    </dgm:pt>
    <dgm:pt modelId="{87736918-ABDE-4DCA-8D8A-F37B64EB7F70}">
      <dgm:prSet phldrT="[Texto]"/>
      <dgm:spPr>
        <a:xfrm>
          <a:off x="3099" y="770313"/>
          <a:ext cx="3022307" cy="4655520"/>
        </a:xfrm>
        <a:prstGeom prst="rect">
          <a:avLst/>
        </a:prstGeom>
        <a:solidFill>
          <a:srgbClr val="A50E82">
            <a:tint val="40000"/>
            <a:alpha val="90000"/>
            <a:hueOff val="0"/>
            <a:satOff val="0"/>
            <a:lumOff val="0"/>
            <a:alphaOff val="0"/>
          </a:srgbClr>
        </a:solidFill>
        <a:ln w="15875" cap="rnd" cmpd="sng" algn="ctr">
          <a:solidFill>
            <a:srgbClr val="A50E82">
              <a:tint val="40000"/>
              <a:alpha val="90000"/>
              <a:hueOff val="0"/>
              <a:satOff val="0"/>
              <a:lumOff val="0"/>
              <a:alphaOff val="0"/>
            </a:srgbClr>
          </a:solidFill>
          <a:prstDash val="solid"/>
        </a:ln>
        <a:effectLst/>
      </dgm:spPr>
      <dgm:t>
        <a:bodyPr/>
        <a:lstStyle/>
        <a:p>
          <a:pPr algn="l"/>
          <a:r>
            <a:rPr lang="es-ES"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Naturaleza formativa.</a:t>
          </a:r>
        </a:p>
      </dgm:t>
    </dgm:pt>
    <dgm:pt modelId="{39F91D8B-92BF-4A98-A724-695CAAFDDFF8}" type="parTrans" cxnId="{E727DEE6-3963-4BB6-9E6F-78AF71F3F9D0}">
      <dgm:prSet/>
      <dgm:spPr/>
      <dgm:t>
        <a:bodyPr/>
        <a:lstStyle/>
        <a:p>
          <a:endParaRPr lang="es-ES"/>
        </a:p>
      </dgm:t>
    </dgm:pt>
    <dgm:pt modelId="{DCD0FCDA-D872-451C-BB04-B81E30ACED75}" type="sibTrans" cxnId="{E727DEE6-3963-4BB6-9E6F-78AF71F3F9D0}">
      <dgm:prSet/>
      <dgm:spPr/>
      <dgm:t>
        <a:bodyPr/>
        <a:lstStyle/>
        <a:p>
          <a:endParaRPr lang="es-ES"/>
        </a:p>
      </dgm:t>
    </dgm:pt>
    <dgm:pt modelId="{A5E2169C-5946-4938-95C4-0DE89D5262DD}">
      <dgm:prSet phldrT="[Texto]"/>
      <dgm:spPr>
        <a:xfrm>
          <a:off x="3099" y="770313"/>
          <a:ext cx="3022307" cy="4655520"/>
        </a:xfrm>
        <a:prstGeom prst="rect">
          <a:avLst/>
        </a:prstGeom>
        <a:solidFill>
          <a:srgbClr val="A50E82">
            <a:tint val="40000"/>
            <a:alpha val="90000"/>
            <a:hueOff val="0"/>
            <a:satOff val="0"/>
            <a:lumOff val="0"/>
            <a:alphaOff val="0"/>
          </a:srgbClr>
        </a:solidFill>
        <a:ln w="15875" cap="rnd" cmpd="sng" algn="ctr">
          <a:solidFill>
            <a:srgbClr val="A50E82">
              <a:tint val="40000"/>
              <a:alpha val="90000"/>
              <a:hueOff val="0"/>
              <a:satOff val="0"/>
              <a:lumOff val="0"/>
              <a:alphaOff val="0"/>
            </a:srgbClr>
          </a:solidFill>
          <a:prstDash val="solid"/>
        </a:ln>
        <a:effectLst/>
      </dgm:spPr>
      <dgm:t>
        <a:bodyPr/>
        <a:lstStyle/>
        <a:p>
          <a:pPr algn="l"/>
          <a:r>
            <a:rPr lang="es-ES"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Realizada por los estudiantes universitarios y supervisada por las universidades.</a:t>
          </a:r>
        </a:p>
      </dgm:t>
    </dgm:pt>
    <dgm:pt modelId="{597CD4B4-F21C-41FC-B8B1-2DCC97E7B364}" type="parTrans" cxnId="{8A5EFCB4-C481-4FB8-A7CE-CFDB6C614ACE}">
      <dgm:prSet/>
      <dgm:spPr/>
      <dgm:t>
        <a:bodyPr/>
        <a:lstStyle/>
        <a:p>
          <a:endParaRPr lang="es-ES"/>
        </a:p>
      </dgm:t>
    </dgm:pt>
    <dgm:pt modelId="{43D4200D-7066-4F96-8BCA-7FD0E8324269}" type="sibTrans" cxnId="{8A5EFCB4-C481-4FB8-A7CE-CFDB6C614ACE}">
      <dgm:prSet/>
      <dgm:spPr/>
      <dgm:t>
        <a:bodyPr/>
        <a:lstStyle/>
        <a:p>
          <a:endParaRPr lang="es-ES"/>
        </a:p>
      </dgm:t>
    </dgm:pt>
    <dgm:pt modelId="{E91A69E6-FF69-4872-8302-F5323DF55AB8}">
      <dgm:prSet phldrT="[Texto]"/>
      <dgm:spPr>
        <a:xfrm>
          <a:off x="3448530" y="169239"/>
          <a:ext cx="3022307" cy="601073"/>
        </a:xfrm>
        <a:prstGeom prst="rect">
          <a:avLst/>
        </a:prstGeom>
        <a:solidFill>
          <a:srgbClr val="14967C">
            <a:hueOff val="0"/>
            <a:satOff val="0"/>
            <a:lumOff val="0"/>
            <a:alphaOff val="0"/>
          </a:srgbClr>
        </a:solidFill>
        <a:ln w="15875" cap="rnd" cmpd="sng" algn="ctr">
          <a:solidFill>
            <a:srgbClr val="14967C">
              <a:hueOff val="0"/>
              <a:satOff val="0"/>
              <a:lumOff val="0"/>
              <a:alphaOff val="0"/>
            </a:srgbClr>
          </a:solidFill>
          <a:prstDash val="solid"/>
        </a:ln>
        <a:effectLst/>
      </dgm:spPr>
      <dgm:t>
        <a:bodyPr/>
        <a:lstStyle/>
        <a:p>
          <a:r>
            <a:rPr lang="es-ES" dirty="0">
              <a:solidFill>
                <a:sysClr val="window" lastClr="FFFFFF"/>
              </a:solidFill>
              <a:latin typeface="Century Gothic" panose="020B0502020202020204"/>
              <a:ea typeface="+mn-ea"/>
              <a:cs typeface="+mn-cs"/>
            </a:rPr>
            <a:t>EXTRACURRICULARES</a:t>
          </a:r>
        </a:p>
      </dgm:t>
    </dgm:pt>
    <dgm:pt modelId="{65DABEFF-6AE4-44BF-AA07-9C84DDF24AA0}" type="parTrans" cxnId="{2B0F48F8-4BEB-4035-ADCA-81813C6048C4}">
      <dgm:prSet/>
      <dgm:spPr/>
      <dgm:t>
        <a:bodyPr/>
        <a:lstStyle/>
        <a:p>
          <a:endParaRPr lang="es-ES"/>
        </a:p>
      </dgm:t>
    </dgm:pt>
    <dgm:pt modelId="{4D13ED3F-6918-4942-AAF6-3977DFCEE6A7}" type="sibTrans" cxnId="{2B0F48F8-4BEB-4035-ADCA-81813C6048C4}">
      <dgm:prSet/>
      <dgm:spPr/>
      <dgm:t>
        <a:bodyPr/>
        <a:lstStyle/>
        <a:p>
          <a:endParaRPr lang="es-ES"/>
        </a:p>
      </dgm:t>
    </dgm:pt>
    <dgm:pt modelId="{4F0041D8-F444-4F58-99B7-F707B6271176}">
      <dgm:prSet phldrT="[Texto]"/>
      <dgm:spPr>
        <a:xfrm>
          <a:off x="3496645" y="722174"/>
          <a:ext cx="3022307" cy="4655520"/>
        </a:xfrm>
        <a:prstGeom prst="rect">
          <a:avLst/>
        </a:prstGeom>
        <a:solidFill>
          <a:srgbClr val="14967C">
            <a:tint val="40000"/>
            <a:alpha val="90000"/>
            <a:hueOff val="0"/>
            <a:satOff val="0"/>
            <a:lumOff val="0"/>
            <a:alphaOff val="0"/>
          </a:srgbClr>
        </a:solidFill>
        <a:ln w="15875" cap="rnd" cmpd="sng" algn="ctr">
          <a:solidFill>
            <a:srgbClr val="14967C">
              <a:tint val="40000"/>
              <a:alpha val="90000"/>
              <a:hueOff val="0"/>
              <a:satOff val="0"/>
              <a:lumOff val="0"/>
              <a:alphaOff val="0"/>
            </a:srgbClr>
          </a:solidFill>
          <a:prstDash val="solid"/>
        </a:ln>
        <a:effectLst/>
      </dgm:spPr>
      <dgm:t>
        <a:bodyPr/>
        <a:lstStyle/>
        <a:p>
          <a:pPr algn="l"/>
          <a:r>
            <a:rPr lang="es-ES"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Posibilitar a estudiantes que tienen más del 50% de la carga lectiva superada un primer contacto con el mundo laboral.</a:t>
          </a:r>
        </a:p>
      </dgm:t>
    </dgm:pt>
    <dgm:pt modelId="{D6014E5C-C73D-40EC-9FEB-935D2622B1F4}" type="parTrans" cxnId="{32BEFAEF-95D8-4877-9132-C0A9E2E16433}">
      <dgm:prSet/>
      <dgm:spPr/>
      <dgm:t>
        <a:bodyPr/>
        <a:lstStyle/>
        <a:p>
          <a:endParaRPr lang="es-ES"/>
        </a:p>
      </dgm:t>
    </dgm:pt>
    <dgm:pt modelId="{C73143D7-2CBE-486F-9E27-7519AE3A4CC1}" type="sibTrans" cxnId="{32BEFAEF-95D8-4877-9132-C0A9E2E16433}">
      <dgm:prSet/>
      <dgm:spPr/>
      <dgm:t>
        <a:bodyPr/>
        <a:lstStyle/>
        <a:p>
          <a:endParaRPr lang="es-ES"/>
        </a:p>
      </dgm:t>
    </dgm:pt>
    <dgm:pt modelId="{4DD3C5A3-1CB9-4AA1-B2D2-52C0C6E6A335}">
      <dgm:prSet phldrT="[Texto]"/>
      <dgm:spPr>
        <a:xfrm>
          <a:off x="6893961" y="169239"/>
          <a:ext cx="3022307" cy="601073"/>
        </a:xfrm>
        <a:prstGeom prst="rect">
          <a:avLst/>
        </a:prstGeom>
        <a:solidFill>
          <a:srgbClr val="6A9E1F">
            <a:hueOff val="0"/>
            <a:satOff val="0"/>
            <a:lumOff val="0"/>
            <a:alphaOff val="0"/>
          </a:srgbClr>
        </a:solidFill>
        <a:ln w="15875" cap="rnd" cmpd="sng" algn="ctr">
          <a:solidFill>
            <a:srgbClr val="6A9E1F">
              <a:hueOff val="0"/>
              <a:satOff val="0"/>
              <a:lumOff val="0"/>
              <a:alphaOff val="0"/>
            </a:srgbClr>
          </a:solidFill>
          <a:prstDash val="solid"/>
        </a:ln>
        <a:effectLst/>
      </dgm:spPr>
      <dgm:t>
        <a:bodyPr/>
        <a:lstStyle/>
        <a:p>
          <a:r>
            <a:rPr lang="es-ES" dirty="0">
              <a:solidFill>
                <a:sysClr val="window" lastClr="FFFFFF"/>
              </a:solidFill>
              <a:latin typeface="Century Gothic" panose="020B0502020202020204"/>
              <a:ea typeface="+mn-ea"/>
              <a:cs typeface="+mn-cs"/>
            </a:rPr>
            <a:t>EXTRACURRICULARES EN LA UNIVERSIDAD</a:t>
          </a:r>
        </a:p>
      </dgm:t>
    </dgm:pt>
    <dgm:pt modelId="{FE1E5392-3AC4-48B0-8045-549A2E0F621A}" type="parTrans" cxnId="{34AA3A3D-2392-46AF-9F30-7F9CB0F8F9BE}">
      <dgm:prSet/>
      <dgm:spPr/>
      <dgm:t>
        <a:bodyPr/>
        <a:lstStyle/>
        <a:p>
          <a:endParaRPr lang="es-ES"/>
        </a:p>
      </dgm:t>
    </dgm:pt>
    <dgm:pt modelId="{E8FD3363-64A0-4A6D-A49D-BBF409994FFD}" type="sibTrans" cxnId="{34AA3A3D-2392-46AF-9F30-7F9CB0F8F9BE}">
      <dgm:prSet/>
      <dgm:spPr/>
      <dgm:t>
        <a:bodyPr/>
        <a:lstStyle/>
        <a:p>
          <a:endParaRPr lang="es-ES"/>
        </a:p>
      </dgm:t>
    </dgm:pt>
    <dgm:pt modelId="{6BCA4B97-6AB7-47D7-B31D-DAD9FAF91830}">
      <dgm:prSet phldrT="[Texto]"/>
      <dgm:spPr>
        <a:xfrm>
          <a:off x="6893961" y="770313"/>
          <a:ext cx="3022307" cy="4655520"/>
        </a:xfrm>
        <a:prstGeom prst="rect">
          <a:avLst/>
        </a:prstGeom>
        <a:solidFill>
          <a:srgbClr val="6A9E1F">
            <a:tint val="40000"/>
            <a:alpha val="90000"/>
            <a:hueOff val="0"/>
            <a:satOff val="0"/>
            <a:lumOff val="0"/>
            <a:alphaOff val="0"/>
          </a:srgbClr>
        </a:solidFill>
        <a:ln w="15875" cap="rnd" cmpd="sng" algn="ctr">
          <a:solidFill>
            <a:srgbClr val="6A9E1F">
              <a:tint val="40000"/>
              <a:alpha val="90000"/>
              <a:hueOff val="0"/>
              <a:satOff val="0"/>
              <a:lumOff val="0"/>
              <a:alphaOff val="0"/>
            </a:srgbClr>
          </a:solidFill>
          <a:prstDash val="solid"/>
        </a:ln>
        <a:effectLst/>
      </dgm:spPr>
      <dgm:t>
        <a:bodyPr/>
        <a:lstStyle/>
        <a:p>
          <a:pPr algn="l"/>
          <a:r>
            <a:rPr lang="es-ES"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Posibilita a las personas beneficiarias que consigan una experiencia que les habilite para su posterior incorporación al ejercicio profesional de manera más rápida y eficaz.</a:t>
          </a:r>
        </a:p>
      </dgm:t>
    </dgm:pt>
    <dgm:pt modelId="{15528F5F-450B-4C7E-BE2E-922BA2A8356D}" type="parTrans" cxnId="{05EE4CF1-45F4-441F-B593-AA95A1D70FF0}">
      <dgm:prSet/>
      <dgm:spPr/>
      <dgm:t>
        <a:bodyPr/>
        <a:lstStyle/>
        <a:p>
          <a:endParaRPr lang="es-ES"/>
        </a:p>
      </dgm:t>
    </dgm:pt>
    <dgm:pt modelId="{5FC76163-68F2-4D52-9711-A486037718AF}" type="sibTrans" cxnId="{05EE4CF1-45F4-441F-B593-AA95A1D70FF0}">
      <dgm:prSet/>
      <dgm:spPr/>
      <dgm:t>
        <a:bodyPr/>
        <a:lstStyle/>
        <a:p>
          <a:endParaRPr lang="es-ES"/>
        </a:p>
      </dgm:t>
    </dgm:pt>
    <dgm:pt modelId="{EFCEC96A-B73E-4529-AB6B-23F7697264F0}">
      <dgm:prSet phldrT="[Texto]"/>
      <dgm:spPr>
        <a:xfrm>
          <a:off x="3099" y="770313"/>
          <a:ext cx="3022307" cy="4655520"/>
        </a:xfrm>
        <a:prstGeom prst="rect">
          <a:avLst/>
        </a:prstGeom>
        <a:solidFill>
          <a:srgbClr val="A50E82">
            <a:tint val="40000"/>
            <a:alpha val="90000"/>
            <a:hueOff val="0"/>
            <a:satOff val="0"/>
            <a:lumOff val="0"/>
            <a:alphaOff val="0"/>
          </a:srgbClr>
        </a:solidFill>
        <a:ln w="15875" cap="rnd" cmpd="sng" algn="ctr">
          <a:solidFill>
            <a:srgbClr val="A50E82">
              <a:tint val="40000"/>
              <a:alpha val="90000"/>
              <a:hueOff val="0"/>
              <a:satOff val="0"/>
              <a:lumOff val="0"/>
              <a:alphaOff val="0"/>
            </a:srgbClr>
          </a:solidFill>
          <a:prstDash val="solid"/>
        </a:ln>
        <a:effectLst/>
      </dgm:spPr>
      <dgm:t>
        <a:bodyPr/>
        <a:lstStyle/>
        <a:p>
          <a:pPr algn="l"/>
          <a:r>
            <a:rPr lang="es-ES"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Objetivos: Aplicar y complementar los conocimientos adquiridos en su formación académica, consiguiendo de esa forma cierta adquisición de competencias, para el ejercicio de actividades profesionales.</a:t>
          </a:r>
        </a:p>
      </dgm:t>
    </dgm:pt>
    <dgm:pt modelId="{23573E8B-462C-4699-BF55-477A50E9C358}" type="parTrans" cxnId="{4C592458-FE36-480E-9676-5B38B4237552}">
      <dgm:prSet/>
      <dgm:spPr/>
      <dgm:t>
        <a:bodyPr/>
        <a:lstStyle/>
        <a:p>
          <a:endParaRPr lang="es-ES"/>
        </a:p>
      </dgm:t>
    </dgm:pt>
    <dgm:pt modelId="{C3C68672-A0EC-451C-B8B5-33CCB1D77069}" type="sibTrans" cxnId="{4C592458-FE36-480E-9676-5B38B4237552}">
      <dgm:prSet/>
      <dgm:spPr/>
      <dgm:t>
        <a:bodyPr/>
        <a:lstStyle/>
        <a:p>
          <a:endParaRPr lang="es-ES"/>
        </a:p>
      </dgm:t>
    </dgm:pt>
    <dgm:pt modelId="{150A347E-9746-4E0B-BA36-8A431DE3B9CA}">
      <dgm:prSet phldrT="[Texto]"/>
      <dgm:spPr>
        <a:xfrm>
          <a:off x="3496645" y="722174"/>
          <a:ext cx="3022307" cy="4655520"/>
        </a:xfrm>
        <a:prstGeom prst="rect">
          <a:avLst/>
        </a:prstGeom>
        <a:solidFill>
          <a:srgbClr val="14967C">
            <a:tint val="40000"/>
            <a:alpha val="90000"/>
            <a:hueOff val="0"/>
            <a:satOff val="0"/>
            <a:lumOff val="0"/>
            <a:alphaOff val="0"/>
          </a:srgbClr>
        </a:solidFill>
        <a:ln w="15875" cap="rnd" cmpd="sng" algn="ctr">
          <a:solidFill>
            <a:srgbClr val="14967C">
              <a:tint val="40000"/>
              <a:alpha val="90000"/>
              <a:hueOff val="0"/>
              <a:satOff val="0"/>
              <a:lumOff val="0"/>
              <a:alphaOff val="0"/>
            </a:srgbClr>
          </a:solidFill>
          <a:prstDash val="solid"/>
        </a:ln>
        <a:effectLst/>
      </dgm:spPr>
      <dgm:t>
        <a:bodyPr/>
        <a:lstStyle/>
        <a:p>
          <a:pPr algn="l"/>
          <a:r>
            <a:rPr lang="es-ES"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A través de un periodo de prácticas no superior a 6 meses.</a:t>
          </a:r>
        </a:p>
      </dgm:t>
    </dgm:pt>
    <dgm:pt modelId="{50B8AD96-521A-408E-B32A-6C16FB234DC0}" type="parTrans" cxnId="{9FF0A5D6-20F4-430B-A738-36675B233698}">
      <dgm:prSet/>
      <dgm:spPr/>
      <dgm:t>
        <a:bodyPr/>
        <a:lstStyle/>
        <a:p>
          <a:endParaRPr lang="es-ES"/>
        </a:p>
      </dgm:t>
    </dgm:pt>
    <dgm:pt modelId="{BAA6B3C6-1E60-4971-BD4E-5AA1A8B86905}" type="sibTrans" cxnId="{9FF0A5D6-20F4-430B-A738-36675B233698}">
      <dgm:prSet/>
      <dgm:spPr/>
      <dgm:t>
        <a:bodyPr/>
        <a:lstStyle/>
        <a:p>
          <a:endParaRPr lang="es-ES"/>
        </a:p>
      </dgm:t>
    </dgm:pt>
    <dgm:pt modelId="{6B715A7D-29DE-4C30-8411-CD597C1CF122}">
      <dgm:prSet phldrT="[Texto]"/>
      <dgm:spPr>
        <a:xfrm>
          <a:off x="6893961" y="770313"/>
          <a:ext cx="3022307" cy="4655520"/>
        </a:xfrm>
        <a:prstGeom prst="rect">
          <a:avLst/>
        </a:prstGeom>
        <a:solidFill>
          <a:srgbClr val="6A9E1F">
            <a:tint val="40000"/>
            <a:alpha val="90000"/>
            <a:hueOff val="0"/>
            <a:satOff val="0"/>
            <a:lumOff val="0"/>
            <a:alphaOff val="0"/>
          </a:srgbClr>
        </a:solidFill>
        <a:ln w="15875" cap="rnd" cmpd="sng" algn="ctr">
          <a:solidFill>
            <a:srgbClr val="6A9E1F">
              <a:tint val="40000"/>
              <a:alpha val="90000"/>
              <a:hueOff val="0"/>
              <a:satOff val="0"/>
              <a:lumOff val="0"/>
              <a:alphaOff val="0"/>
            </a:srgbClr>
          </a:solidFill>
          <a:prstDash val="solid"/>
        </a:ln>
        <a:effectLst/>
      </dgm:spPr>
      <dgm:t>
        <a:bodyPr/>
        <a:lstStyle/>
        <a:p>
          <a:pPr algn="l"/>
          <a:r>
            <a:rPr lang="es-ES"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Estancia de 6 meses en la Universidad de Almería, ya sea en un grupo de Investigación, Departamento, Unidad Administrativa, Servicio, Secretariado o Vicerrectorado.</a:t>
          </a:r>
        </a:p>
      </dgm:t>
    </dgm:pt>
    <dgm:pt modelId="{0ABC5CEE-5048-4DF5-91C3-B79A701BFA4B}" type="parTrans" cxnId="{B612DFAF-D853-46E0-B188-81B38D1FC3F7}">
      <dgm:prSet/>
      <dgm:spPr/>
      <dgm:t>
        <a:bodyPr/>
        <a:lstStyle/>
        <a:p>
          <a:endParaRPr lang="es-ES"/>
        </a:p>
      </dgm:t>
    </dgm:pt>
    <dgm:pt modelId="{41B667AF-2B1E-4DEB-B10D-8E8EB8FC550A}" type="sibTrans" cxnId="{B612DFAF-D853-46E0-B188-81B38D1FC3F7}">
      <dgm:prSet/>
      <dgm:spPr/>
      <dgm:t>
        <a:bodyPr/>
        <a:lstStyle/>
        <a:p>
          <a:endParaRPr lang="es-ES"/>
        </a:p>
      </dgm:t>
    </dgm:pt>
    <dgm:pt modelId="{25D897E5-2F76-4E51-B9DA-BAA2B59F025B}" type="pres">
      <dgm:prSet presAssocID="{97A9B544-E7EB-4F4B-8AE5-DDF4AC554C69}" presName="Name0" presStyleCnt="0">
        <dgm:presLayoutVars>
          <dgm:dir/>
          <dgm:animLvl val="lvl"/>
          <dgm:resizeHandles val="exact"/>
        </dgm:presLayoutVars>
      </dgm:prSet>
      <dgm:spPr/>
      <dgm:t>
        <a:bodyPr/>
        <a:lstStyle/>
        <a:p>
          <a:endParaRPr lang="es-ES"/>
        </a:p>
      </dgm:t>
    </dgm:pt>
    <dgm:pt modelId="{FCFB5820-409E-4BD3-A8DE-C0414310D351}" type="pres">
      <dgm:prSet presAssocID="{A0C21910-F57D-429C-B725-A085D307B577}" presName="composite" presStyleCnt="0"/>
      <dgm:spPr/>
    </dgm:pt>
    <dgm:pt modelId="{4C500144-EB3F-4A63-B0D6-1C929CCE6412}" type="pres">
      <dgm:prSet presAssocID="{A0C21910-F57D-429C-B725-A085D307B577}" presName="parTx" presStyleLbl="alignNode1" presStyleIdx="0" presStyleCnt="3">
        <dgm:presLayoutVars>
          <dgm:chMax val="0"/>
          <dgm:chPref val="0"/>
          <dgm:bulletEnabled val="1"/>
        </dgm:presLayoutVars>
      </dgm:prSet>
      <dgm:spPr/>
      <dgm:t>
        <a:bodyPr/>
        <a:lstStyle/>
        <a:p>
          <a:endParaRPr lang="es-ES"/>
        </a:p>
      </dgm:t>
    </dgm:pt>
    <dgm:pt modelId="{CFCF5691-E9B9-4C07-9FA9-0D07FCEEF996}" type="pres">
      <dgm:prSet presAssocID="{A0C21910-F57D-429C-B725-A085D307B577}" presName="desTx" presStyleLbl="alignAccFollowNode1" presStyleIdx="0" presStyleCnt="3">
        <dgm:presLayoutVars>
          <dgm:bulletEnabled val="1"/>
        </dgm:presLayoutVars>
      </dgm:prSet>
      <dgm:spPr/>
      <dgm:t>
        <a:bodyPr/>
        <a:lstStyle/>
        <a:p>
          <a:endParaRPr lang="es-ES"/>
        </a:p>
      </dgm:t>
    </dgm:pt>
    <dgm:pt modelId="{449F4BDB-1096-416C-AEC2-E5E55BBEE86D}" type="pres">
      <dgm:prSet presAssocID="{6FB42DDD-D9F7-4823-8681-83B980183967}" presName="space" presStyleCnt="0"/>
      <dgm:spPr/>
    </dgm:pt>
    <dgm:pt modelId="{EF000DFE-95F0-4CEF-8247-F75799EF7482}" type="pres">
      <dgm:prSet presAssocID="{E91A69E6-FF69-4872-8302-F5323DF55AB8}" presName="composite" presStyleCnt="0"/>
      <dgm:spPr/>
    </dgm:pt>
    <dgm:pt modelId="{CBB17D55-CFB6-4CAD-AC98-D10A84EA1623}" type="pres">
      <dgm:prSet presAssocID="{E91A69E6-FF69-4872-8302-F5323DF55AB8}" presName="parTx" presStyleLbl="alignNode1" presStyleIdx="1" presStyleCnt="3">
        <dgm:presLayoutVars>
          <dgm:chMax val="0"/>
          <dgm:chPref val="0"/>
          <dgm:bulletEnabled val="1"/>
        </dgm:presLayoutVars>
      </dgm:prSet>
      <dgm:spPr/>
      <dgm:t>
        <a:bodyPr/>
        <a:lstStyle/>
        <a:p>
          <a:endParaRPr lang="es-ES"/>
        </a:p>
      </dgm:t>
    </dgm:pt>
    <dgm:pt modelId="{AD21FE35-6063-4953-A652-CCB0BFA35172}" type="pres">
      <dgm:prSet presAssocID="{E91A69E6-FF69-4872-8302-F5323DF55AB8}" presName="desTx" presStyleLbl="alignAccFollowNode1" presStyleIdx="1" presStyleCnt="3" custScaleX="99221" custLinFactNeighborX="-373" custLinFactNeighborY="248">
        <dgm:presLayoutVars>
          <dgm:bulletEnabled val="1"/>
        </dgm:presLayoutVars>
      </dgm:prSet>
      <dgm:spPr/>
      <dgm:t>
        <a:bodyPr/>
        <a:lstStyle/>
        <a:p>
          <a:endParaRPr lang="es-ES"/>
        </a:p>
      </dgm:t>
    </dgm:pt>
    <dgm:pt modelId="{507C9499-AE04-4EC7-A13F-FDC99E5BBEA0}" type="pres">
      <dgm:prSet presAssocID="{4D13ED3F-6918-4942-AAF6-3977DFCEE6A7}" presName="space" presStyleCnt="0"/>
      <dgm:spPr/>
    </dgm:pt>
    <dgm:pt modelId="{9E727847-F879-420A-95F1-53E349743CD6}" type="pres">
      <dgm:prSet presAssocID="{4DD3C5A3-1CB9-4AA1-B2D2-52C0C6E6A335}" presName="composite" presStyleCnt="0"/>
      <dgm:spPr/>
    </dgm:pt>
    <dgm:pt modelId="{CCD024B5-4BBD-444F-A97D-E35949D29DA4}" type="pres">
      <dgm:prSet presAssocID="{4DD3C5A3-1CB9-4AA1-B2D2-52C0C6E6A335}" presName="parTx" presStyleLbl="alignNode1" presStyleIdx="2" presStyleCnt="3">
        <dgm:presLayoutVars>
          <dgm:chMax val="0"/>
          <dgm:chPref val="0"/>
          <dgm:bulletEnabled val="1"/>
        </dgm:presLayoutVars>
      </dgm:prSet>
      <dgm:spPr/>
      <dgm:t>
        <a:bodyPr/>
        <a:lstStyle/>
        <a:p>
          <a:endParaRPr lang="es-ES"/>
        </a:p>
      </dgm:t>
    </dgm:pt>
    <dgm:pt modelId="{F3D17431-BCCB-4B5E-9CA6-5A4BDF4C313D}" type="pres">
      <dgm:prSet presAssocID="{4DD3C5A3-1CB9-4AA1-B2D2-52C0C6E6A335}" presName="desTx" presStyleLbl="alignAccFollowNode1" presStyleIdx="2" presStyleCnt="3">
        <dgm:presLayoutVars>
          <dgm:bulletEnabled val="1"/>
        </dgm:presLayoutVars>
      </dgm:prSet>
      <dgm:spPr/>
      <dgm:t>
        <a:bodyPr/>
        <a:lstStyle/>
        <a:p>
          <a:endParaRPr lang="es-ES"/>
        </a:p>
      </dgm:t>
    </dgm:pt>
  </dgm:ptLst>
  <dgm:cxnLst>
    <dgm:cxn modelId="{9FF0A5D6-20F4-430B-A738-36675B233698}" srcId="{E91A69E6-FF69-4872-8302-F5323DF55AB8}" destId="{150A347E-9746-4E0B-BA36-8A431DE3B9CA}" srcOrd="1" destOrd="0" parTransId="{50B8AD96-521A-408E-B32A-6C16FB234DC0}" sibTransId="{BAA6B3C6-1E60-4971-BD4E-5AA1A8B86905}"/>
    <dgm:cxn modelId="{3461D16F-CA60-42DA-AF96-9E5C5EFACD68}" type="presOf" srcId="{87736918-ABDE-4DCA-8D8A-F37B64EB7F70}" destId="{CFCF5691-E9B9-4C07-9FA9-0D07FCEEF996}" srcOrd="0" destOrd="0" presId="urn:microsoft.com/office/officeart/2005/8/layout/hList1"/>
    <dgm:cxn modelId="{1CBF7938-2537-4EFA-8416-FED3E794E3E8}" type="presOf" srcId="{EFCEC96A-B73E-4529-AB6B-23F7697264F0}" destId="{CFCF5691-E9B9-4C07-9FA9-0D07FCEEF996}" srcOrd="0" destOrd="2" presId="urn:microsoft.com/office/officeart/2005/8/layout/hList1"/>
    <dgm:cxn modelId="{C45F7A99-F266-42DB-9721-4722957FECCE}" type="presOf" srcId="{150A347E-9746-4E0B-BA36-8A431DE3B9CA}" destId="{AD21FE35-6063-4953-A652-CCB0BFA35172}" srcOrd="0" destOrd="1" presId="urn:microsoft.com/office/officeart/2005/8/layout/hList1"/>
    <dgm:cxn modelId="{05EE4CF1-45F4-441F-B593-AA95A1D70FF0}" srcId="{4DD3C5A3-1CB9-4AA1-B2D2-52C0C6E6A335}" destId="{6BCA4B97-6AB7-47D7-B31D-DAD9FAF91830}" srcOrd="0" destOrd="0" parTransId="{15528F5F-450B-4C7E-BE2E-922BA2A8356D}" sibTransId="{5FC76163-68F2-4D52-9711-A486037718AF}"/>
    <dgm:cxn modelId="{32BEFAEF-95D8-4877-9132-C0A9E2E16433}" srcId="{E91A69E6-FF69-4872-8302-F5323DF55AB8}" destId="{4F0041D8-F444-4F58-99B7-F707B6271176}" srcOrd="0" destOrd="0" parTransId="{D6014E5C-C73D-40EC-9FEB-935D2622B1F4}" sibTransId="{C73143D7-2CBE-486F-9E27-7519AE3A4CC1}"/>
    <dgm:cxn modelId="{8B34E9B7-5F26-4C6C-9190-8A431122CA38}" type="presOf" srcId="{A0C21910-F57D-429C-B725-A085D307B577}" destId="{4C500144-EB3F-4A63-B0D6-1C929CCE6412}" srcOrd="0" destOrd="0" presId="urn:microsoft.com/office/officeart/2005/8/layout/hList1"/>
    <dgm:cxn modelId="{E153A2DB-5BE3-4DF7-8A1F-C0DF4B2875BE}" type="presOf" srcId="{E91A69E6-FF69-4872-8302-F5323DF55AB8}" destId="{CBB17D55-CFB6-4CAD-AC98-D10A84EA1623}" srcOrd="0" destOrd="0" presId="urn:microsoft.com/office/officeart/2005/8/layout/hList1"/>
    <dgm:cxn modelId="{A210EDDC-6709-49F1-B3B1-3A009DAC4896}" srcId="{97A9B544-E7EB-4F4B-8AE5-DDF4AC554C69}" destId="{A0C21910-F57D-429C-B725-A085D307B577}" srcOrd="0" destOrd="0" parTransId="{5364D4C3-4B6A-4C90-8926-748533461F7D}" sibTransId="{6FB42DDD-D9F7-4823-8681-83B980183967}"/>
    <dgm:cxn modelId="{1A61F8A5-4817-42D6-9C6D-12EB30E8971C}" type="presOf" srcId="{A5E2169C-5946-4938-95C4-0DE89D5262DD}" destId="{CFCF5691-E9B9-4C07-9FA9-0D07FCEEF996}" srcOrd="0" destOrd="1" presId="urn:microsoft.com/office/officeart/2005/8/layout/hList1"/>
    <dgm:cxn modelId="{B612DFAF-D853-46E0-B188-81B38D1FC3F7}" srcId="{4DD3C5A3-1CB9-4AA1-B2D2-52C0C6E6A335}" destId="{6B715A7D-29DE-4C30-8411-CD597C1CF122}" srcOrd="1" destOrd="0" parTransId="{0ABC5CEE-5048-4DF5-91C3-B79A701BFA4B}" sibTransId="{41B667AF-2B1E-4DEB-B10D-8E8EB8FC550A}"/>
    <dgm:cxn modelId="{4C592458-FE36-480E-9676-5B38B4237552}" srcId="{A0C21910-F57D-429C-B725-A085D307B577}" destId="{EFCEC96A-B73E-4529-AB6B-23F7697264F0}" srcOrd="2" destOrd="0" parTransId="{23573E8B-462C-4699-BF55-477A50E9C358}" sibTransId="{C3C68672-A0EC-451C-B8B5-33CCB1D77069}"/>
    <dgm:cxn modelId="{DB6A675E-117B-4E31-A25D-41446D81890F}" type="presOf" srcId="{6BCA4B97-6AB7-47D7-B31D-DAD9FAF91830}" destId="{F3D17431-BCCB-4B5E-9CA6-5A4BDF4C313D}" srcOrd="0" destOrd="0" presId="urn:microsoft.com/office/officeart/2005/8/layout/hList1"/>
    <dgm:cxn modelId="{8A5EFCB4-C481-4FB8-A7CE-CFDB6C614ACE}" srcId="{A0C21910-F57D-429C-B725-A085D307B577}" destId="{A5E2169C-5946-4938-95C4-0DE89D5262DD}" srcOrd="1" destOrd="0" parTransId="{597CD4B4-F21C-41FC-B8B1-2DCC97E7B364}" sibTransId="{43D4200D-7066-4F96-8BCA-7FD0E8324269}"/>
    <dgm:cxn modelId="{3300A8FE-68A4-4F76-A3EA-742BDD3553BE}" type="presOf" srcId="{4DD3C5A3-1CB9-4AA1-B2D2-52C0C6E6A335}" destId="{CCD024B5-4BBD-444F-A97D-E35949D29DA4}" srcOrd="0" destOrd="0" presId="urn:microsoft.com/office/officeart/2005/8/layout/hList1"/>
    <dgm:cxn modelId="{E727DEE6-3963-4BB6-9E6F-78AF71F3F9D0}" srcId="{A0C21910-F57D-429C-B725-A085D307B577}" destId="{87736918-ABDE-4DCA-8D8A-F37B64EB7F70}" srcOrd="0" destOrd="0" parTransId="{39F91D8B-92BF-4A98-A724-695CAAFDDFF8}" sibTransId="{DCD0FCDA-D872-451C-BB04-B81E30ACED75}"/>
    <dgm:cxn modelId="{638D5BBA-65C2-436B-A484-693BED12D39B}" type="presOf" srcId="{4F0041D8-F444-4F58-99B7-F707B6271176}" destId="{AD21FE35-6063-4953-A652-CCB0BFA35172}" srcOrd="0" destOrd="0" presId="urn:microsoft.com/office/officeart/2005/8/layout/hList1"/>
    <dgm:cxn modelId="{E8CB7165-C7B3-4E8F-91C0-B02E3BBC5D6B}" type="presOf" srcId="{97A9B544-E7EB-4F4B-8AE5-DDF4AC554C69}" destId="{25D897E5-2F76-4E51-B9DA-BAA2B59F025B}" srcOrd="0" destOrd="0" presId="urn:microsoft.com/office/officeart/2005/8/layout/hList1"/>
    <dgm:cxn modelId="{2B0F48F8-4BEB-4035-ADCA-81813C6048C4}" srcId="{97A9B544-E7EB-4F4B-8AE5-DDF4AC554C69}" destId="{E91A69E6-FF69-4872-8302-F5323DF55AB8}" srcOrd="1" destOrd="0" parTransId="{65DABEFF-6AE4-44BF-AA07-9C84DDF24AA0}" sibTransId="{4D13ED3F-6918-4942-AAF6-3977DFCEE6A7}"/>
    <dgm:cxn modelId="{34AA3A3D-2392-46AF-9F30-7F9CB0F8F9BE}" srcId="{97A9B544-E7EB-4F4B-8AE5-DDF4AC554C69}" destId="{4DD3C5A3-1CB9-4AA1-B2D2-52C0C6E6A335}" srcOrd="2" destOrd="0" parTransId="{FE1E5392-3AC4-48B0-8045-549A2E0F621A}" sibTransId="{E8FD3363-64A0-4A6D-A49D-BBF409994FFD}"/>
    <dgm:cxn modelId="{825C32A9-41A9-4606-8109-2D9EAD960FE9}" type="presOf" srcId="{6B715A7D-29DE-4C30-8411-CD597C1CF122}" destId="{F3D17431-BCCB-4B5E-9CA6-5A4BDF4C313D}" srcOrd="0" destOrd="1" presId="urn:microsoft.com/office/officeart/2005/8/layout/hList1"/>
    <dgm:cxn modelId="{6B91E9D1-4949-4BB0-AC74-414ED35FCED8}" type="presParOf" srcId="{25D897E5-2F76-4E51-B9DA-BAA2B59F025B}" destId="{FCFB5820-409E-4BD3-A8DE-C0414310D351}" srcOrd="0" destOrd="0" presId="urn:microsoft.com/office/officeart/2005/8/layout/hList1"/>
    <dgm:cxn modelId="{CC0C9F0E-A734-4D3D-A44D-CC25A440A8EE}" type="presParOf" srcId="{FCFB5820-409E-4BD3-A8DE-C0414310D351}" destId="{4C500144-EB3F-4A63-B0D6-1C929CCE6412}" srcOrd="0" destOrd="0" presId="urn:microsoft.com/office/officeart/2005/8/layout/hList1"/>
    <dgm:cxn modelId="{C2FE3ADD-9510-47EB-BC97-D1987E296085}" type="presParOf" srcId="{FCFB5820-409E-4BD3-A8DE-C0414310D351}" destId="{CFCF5691-E9B9-4C07-9FA9-0D07FCEEF996}" srcOrd="1" destOrd="0" presId="urn:microsoft.com/office/officeart/2005/8/layout/hList1"/>
    <dgm:cxn modelId="{A889FD7F-3501-436B-8539-3CD37B3768A3}" type="presParOf" srcId="{25D897E5-2F76-4E51-B9DA-BAA2B59F025B}" destId="{449F4BDB-1096-416C-AEC2-E5E55BBEE86D}" srcOrd="1" destOrd="0" presId="urn:microsoft.com/office/officeart/2005/8/layout/hList1"/>
    <dgm:cxn modelId="{45184A44-59F6-4FA1-BD74-653FB97E1C11}" type="presParOf" srcId="{25D897E5-2F76-4E51-B9DA-BAA2B59F025B}" destId="{EF000DFE-95F0-4CEF-8247-F75799EF7482}" srcOrd="2" destOrd="0" presId="urn:microsoft.com/office/officeart/2005/8/layout/hList1"/>
    <dgm:cxn modelId="{4BDD07A7-85AA-4ADE-BB0E-A31549B0DAF5}" type="presParOf" srcId="{EF000DFE-95F0-4CEF-8247-F75799EF7482}" destId="{CBB17D55-CFB6-4CAD-AC98-D10A84EA1623}" srcOrd="0" destOrd="0" presId="urn:microsoft.com/office/officeart/2005/8/layout/hList1"/>
    <dgm:cxn modelId="{36A7918F-C6BB-45EA-83C1-C4BCDA047FFC}" type="presParOf" srcId="{EF000DFE-95F0-4CEF-8247-F75799EF7482}" destId="{AD21FE35-6063-4953-A652-CCB0BFA35172}" srcOrd="1" destOrd="0" presId="urn:microsoft.com/office/officeart/2005/8/layout/hList1"/>
    <dgm:cxn modelId="{31325BE3-375A-40A8-A95F-672247B045EC}" type="presParOf" srcId="{25D897E5-2F76-4E51-B9DA-BAA2B59F025B}" destId="{507C9499-AE04-4EC7-A13F-FDC99E5BBEA0}" srcOrd="3" destOrd="0" presId="urn:microsoft.com/office/officeart/2005/8/layout/hList1"/>
    <dgm:cxn modelId="{6B5C73E7-61DC-48F1-9441-F1FB5DA0DF52}" type="presParOf" srcId="{25D897E5-2F76-4E51-B9DA-BAA2B59F025B}" destId="{9E727847-F879-420A-95F1-53E349743CD6}" srcOrd="4" destOrd="0" presId="urn:microsoft.com/office/officeart/2005/8/layout/hList1"/>
    <dgm:cxn modelId="{3FF38D70-8966-4D08-A5C3-E9DEBB99A022}" type="presParOf" srcId="{9E727847-F879-420A-95F1-53E349743CD6}" destId="{CCD024B5-4BBD-444F-A97D-E35949D29DA4}" srcOrd="0" destOrd="0" presId="urn:microsoft.com/office/officeart/2005/8/layout/hList1"/>
    <dgm:cxn modelId="{9C451629-BFE7-4506-8FE4-D1D124E6761E}" type="presParOf" srcId="{9E727847-F879-420A-95F1-53E349743CD6}" destId="{F3D17431-BCCB-4B5E-9CA6-5A4BDF4C313D}"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92ED66-1C3E-42CF-BD39-BB823B1017BD}" type="doc">
      <dgm:prSet loTypeId="urn:microsoft.com/office/officeart/2005/8/layout/hierarchy4" loCatId="list" qsTypeId="urn:microsoft.com/office/officeart/2005/8/quickstyle/simple4" qsCatId="simple" csTypeId="urn:microsoft.com/office/officeart/2005/8/colors/colorful2" csCatId="colorful" phldr="1"/>
      <dgm:spPr/>
      <dgm:t>
        <a:bodyPr/>
        <a:lstStyle/>
        <a:p>
          <a:endParaRPr lang="es-ES"/>
        </a:p>
      </dgm:t>
    </dgm:pt>
    <dgm:pt modelId="{5B9B62FB-8626-42B9-B001-2AED45127B19}">
      <dgm:prSet phldrT="[Texto]"/>
      <dgm:spPr>
        <a:solidFill>
          <a:srgbClr val="0070C0"/>
        </a:solidFill>
      </dgm:spPr>
      <dgm:t>
        <a:bodyPr/>
        <a:lstStyle/>
        <a:p>
          <a:pPr algn="just"/>
          <a:r>
            <a:rPr lang="es-ES" b="1" dirty="0">
              <a:latin typeface="Arial" panose="020B0604020202020204" pitchFamily="34" charset="0"/>
              <a:cs typeface="Arial" panose="020B0604020202020204" pitchFamily="34" charset="0"/>
            </a:rPr>
            <a:t>Objetivo</a:t>
          </a:r>
          <a:r>
            <a:rPr lang="es-ES" dirty="0">
              <a:latin typeface="Arial" panose="020B0604020202020204" pitchFamily="34" charset="0"/>
              <a:cs typeface="Arial" panose="020B0604020202020204" pitchFamily="34" charset="0"/>
            </a:rPr>
            <a:t>: Tiene por objeto la cualificación profesional de  estudiantes universitarios a través de un régimen de alternancia de actividad laboral retribuida en una empresa con actividad formativa recibida en el marco de su formación universitaria.</a:t>
          </a:r>
        </a:p>
      </dgm:t>
    </dgm:pt>
    <dgm:pt modelId="{569D6349-83AC-456B-8AE3-8BBB5490B1BE}" type="parTrans" cxnId="{FAD4EF06-4694-4709-A607-D191CA3BEEF0}">
      <dgm:prSet/>
      <dgm:spPr/>
      <dgm:t>
        <a:bodyPr/>
        <a:lstStyle/>
        <a:p>
          <a:endParaRPr lang="es-ES"/>
        </a:p>
      </dgm:t>
    </dgm:pt>
    <dgm:pt modelId="{0761CDFE-CF10-42E1-97D6-DE3724A754F9}" type="sibTrans" cxnId="{FAD4EF06-4694-4709-A607-D191CA3BEEF0}">
      <dgm:prSet/>
      <dgm:spPr/>
      <dgm:t>
        <a:bodyPr/>
        <a:lstStyle/>
        <a:p>
          <a:endParaRPr lang="es-ES"/>
        </a:p>
      </dgm:t>
    </dgm:pt>
    <dgm:pt modelId="{72AC0A8E-D831-4EE4-822F-55CA68CC0EBF}">
      <dgm:prSet phldrT="[Texto]"/>
      <dgm:spPr>
        <a:solidFill>
          <a:srgbClr val="00B050"/>
        </a:solidFill>
      </dgm:spPr>
      <dgm:t>
        <a:bodyPr/>
        <a:lstStyle/>
        <a:p>
          <a:pPr algn="l"/>
          <a:r>
            <a:rPr lang="es-ES" dirty="0">
              <a:latin typeface="Arial" panose="020B0604020202020204" pitchFamily="34" charset="0"/>
              <a:cs typeface="Arial" panose="020B0604020202020204" pitchFamily="34" charset="0"/>
            </a:rPr>
            <a:t>Este programa se hace en 4º curso de Grado. </a:t>
          </a:r>
        </a:p>
        <a:p>
          <a:pPr algn="l"/>
          <a:r>
            <a:rPr lang="es-ES" dirty="0">
              <a:latin typeface="Arial" panose="020B0604020202020204" pitchFamily="34" charset="0"/>
              <a:cs typeface="Arial" panose="020B0604020202020204" pitchFamily="34" charset="0"/>
            </a:rPr>
            <a:t>La estancia se divide en dos periodos de 6 meses cada uno:                                            </a:t>
          </a:r>
          <a:r>
            <a:rPr lang="es-ES" b="1" dirty="0">
              <a:latin typeface="Arial" panose="020B0604020202020204" pitchFamily="34" charset="0"/>
              <a:cs typeface="Arial" panose="020B0604020202020204" pitchFamily="34" charset="0"/>
            </a:rPr>
            <a:t>El primero: </a:t>
          </a:r>
          <a:r>
            <a:rPr lang="es-ES" dirty="0">
              <a:latin typeface="Arial" panose="020B0604020202020204" pitchFamily="34" charset="0"/>
              <a:cs typeface="Arial" panose="020B0604020202020204" pitchFamily="34" charset="0"/>
            </a:rPr>
            <a:t>abarca la enseñanza oficial, que se reconocen en términos de las asignaturas oficiales, en las prácticas curriculares y en la posibilidad de realización del Trabajo Fin de Estudios</a:t>
          </a:r>
          <a:r>
            <a:rPr lang="es-ES" b="1" dirty="0">
              <a:latin typeface="Arial" panose="020B0604020202020204" pitchFamily="34" charset="0"/>
              <a:cs typeface="Arial" panose="020B0604020202020204" pitchFamily="34" charset="0"/>
            </a:rPr>
            <a:t>.                                                                   El segundo periodo</a:t>
          </a:r>
          <a:r>
            <a:rPr lang="es-ES" dirty="0">
              <a:latin typeface="Arial" panose="020B0604020202020204" pitchFamily="34" charset="0"/>
              <a:cs typeface="Arial" panose="020B0604020202020204" pitchFamily="34" charset="0"/>
            </a:rPr>
            <a:t>: Prácticas Extracurriculares</a:t>
          </a:r>
        </a:p>
      </dgm:t>
    </dgm:pt>
    <dgm:pt modelId="{7F39A3D6-8F9D-4796-96A5-6B6DF1F723FD}" type="parTrans" cxnId="{0B414789-630A-458B-A05E-143833A4D11A}">
      <dgm:prSet/>
      <dgm:spPr/>
      <dgm:t>
        <a:bodyPr/>
        <a:lstStyle/>
        <a:p>
          <a:endParaRPr lang="es-ES"/>
        </a:p>
      </dgm:t>
    </dgm:pt>
    <dgm:pt modelId="{AFC13263-EF34-48B4-A944-2D54BB790708}" type="sibTrans" cxnId="{0B414789-630A-458B-A05E-143833A4D11A}">
      <dgm:prSet/>
      <dgm:spPr/>
      <dgm:t>
        <a:bodyPr/>
        <a:lstStyle/>
        <a:p>
          <a:endParaRPr lang="es-ES"/>
        </a:p>
      </dgm:t>
    </dgm:pt>
    <dgm:pt modelId="{D57A655A-533B-4852-A366-64F5B24D88D1}">
      <dgm:prSet phldrT="[Texto]" custT="1"/>
      <dgm:spPr>
        <a:solidFill>
          <a:schemeClr val="accent1"/>
        </a:solidFill>
      </dgm:spPr>
      <dgm:t>
        <a:bodyPr/>
        <a:lstStyle/>
        <a:p>
          <a:r>
            <a:rPr lang="es-ES" sz="1800" dirty="0">
              <a:latin typeface="Arial" panose="020B0604020202020204" pitchFamily="34" charset="0"/>
              <a:cs typeface="Arial" panose="020B0604020202020204" pitchFamily="34" charset="0"/>
            </a:rPr>
            <a:t>Las prácticas están tutorizadas por un tutor académico.</a:t>
          </a:r>
          <a:r>
            <a:rPr lang="es-ES" sz="1800" b="1" u="sng" dirty="0">
              <a:effectLst/>
              <a:latin typeface="Arial" panose="020B0604020202020204" pitchFamily="34" charset="0"/>
              <a:cs typeface="Arial" panose="020B0604020202020204" pitchFamily="34" charset="0"/>
              <a:hlinkClick xmlns:r="http://schemas.openxmlformats.org/officeDocument/2006/relationships" r:id="rId1"/>
            </a:rPr>
            <a:t> </a:t>
          </a:r>
          <a:endParaRPr lang="es-ES" sz="1800" b="1" u="sng" dirty="0">
            <a:effectLst/>
            <a:latin typeface="Arial" panose="020B0604020202020204" pitchFamily="34" charset="0"/>
            <a:cs typeface="Arial" panose="020B0604020202020204" pitchFamily="34" charset="0"/>
          </a:endParaRPr>
        </a:p>
      </dgm:t>
    </dgm:pt>
    <dgm:pt modelId="{1C63DFE0-C32C-43DE-B667-F066D98FA522}" type="sibTrans" cxnId="{D585A524-E792-47A3-8A8C-302A80CC54EB}">
      <dgm:prSet/>
      <dgm:spPr/>
      <dgm:t>
        <a:bodyPr/>
        <a:lstStyle/>
        <a:p>
          <a:endParaRPr lang="es-ES"/>
        </a:p>
      </dgm:t>
    </dgm:pt>
    <dgm:pt modelId="{E683A003-9E30-4FD1-A9C3-4BAE8B85B40C}" type="parTrans" cxnId="{D585A524-E792-47A3-8A8C-302A80CC54EB}">
      <dgm:prSet/>
      <dgm:spPr/>
      <dgm:t>
        <a:bodyPr/>
        <a:lstStyle/>
        <a:p>
          <a:endParaRPr lang="es-ES"/>
        </a:p>
      </dgm:t>
    </dgm:pt>
    <dgm:pt modelId="{68A7DC72-A09E-4688-81DA-0C3B1EB79DCB}" type="pres">
      <dgm:prSet presAssocID="{7892ED66-1C3E-42CF-BD39-BB823B1017BD}" presName="Name0" presStyleCnt="0">
        <dgm:presLayoutVars>
          <dgm:chPref val="1"/>
          <dgm:dir/>
          <dgm:animOne val="branch"/>
          <dgm:animLvl val="lvl"/>
          <dgm:resizeHandles/>
        </dgm:presLayoutVars>
      </dgm:prSet>
      <dgm:spPr/>
      <dgm:t>
        <a:bodyPr/>
        <a:lstStyle/>
        <a:p>
          <a:endParaRPr lang="es-ES"/>
        </a:p>
      </dgm:t>
    </dgm:pt>
    <dgm:pt modelId="{6AF9A147-D96C-480C-81C3-CF85A90112DC}" type="pres">
      <dgm:prSet presAssocID="{5B9B62FB-8626-42B9-B001-2AED45127B19}" presName="vertOne" presStyleCnt="0"/>
      <dgm:spPr/>
    </dgm:pt>
    <dgm:pt modelId="{ACFA50BD-4EDA-42B1-9445-9F395F63D7AF}" type="pres">
      <dgm:prSet presAssocID="{5B9B62FB-8626-42B9-B001-2AED45127B19}" presName="txOne" presStyleLbl="node0" presStyleIdx="0" presStyleCnt="2">
        <dgm:presLayoutVars>
          <dgm:chPref val="3"/>
        </dgm:presLayoutVars>
      </dgm:prSet>
      <dgm:spPr/>
      <dgm:t>
        <a:bodyPr/>
        <a:lstStyle/>
        <a:p>
          <a:endParaRPr lang="es-ES"/>
        </a:p>
      </dgm:t>
    </dgm:pt>
    <dgm:pt modelId="{825CBF11-43CB-470C-BB2B-52DA99CAEA13}" type="pres">
      <dgm:prSet presAssocID="{5B9B62FB-8626-42B9-B001-2AED45127B19}" presName="parTransOne" presStyleCnt="0"/>
      <dgm:spPr/>
    </dgm:pt>
    <dgm:pt modelId="{97BC9081-9F87-4935-A4C5-5894E3E63224}" type="pres">
      <dgm:prSet presAssocID="{5B9B62FB-8626-42B9-B001-2AED45127B19}" presName="horzOne" presStyleCnt="0"/>
      <dgm:spPr/>
    </dgm:pt>
    <dgm:pt modelId="{DF2D944D-1257-4CEA-8F54-2B513170B123}" type="pres">
      <dgm:prSet presAssocID="{72AC0A8E-D831-4EE4-822F-55CA68CC0EBF}" presName="vertTwo" presStyleCnt="0"/>
      <dgm:spPr/>
    </dgm:pt>
    <dgm:pt modelId="{92143604-B54C-420C-B698-94C1241E97AB}" type="pres">
      <dgm:prSet presAssocID="{72AC0A8E-D831-4EE4-822F-55CA68CC0EBF}" presName="txTwo" presStyleLbl="node2" presStyleIdx="0" presStyleCnt="1" custScaleX="122639" custScaleY="162575">
        <dgm:presLayoutVars>
          <dgm:chPref val="3"/>
        </dgm:presLayoutVars>
      </dgm:prSet>
      <dgm:spPr/>
      <dgm:t>
        <a:bodyPr/>
        <a:lstStyle/>
        <a:p>
          <a:endParaRPr lang="es-ES"/>
        </a:p>
      </dgm:t>
    </dgm:pt>
    <dgm:pt modelId="{911F4C3F-654A-46CB-A292-54DD8F2FC5CE}" type="pres">
      <dgm:prSet presAssocID="{72AC0A8E-D831-4EE4-822F-55CA68CC0EBF}" presName="horzTwo" presStyleCnt="0"/>
      <dgm:spPr/>
    </dgm:pt>
    <dgm:pt modelId="{02E7AABF-E0EC-46EF-8E59-242602B556C3}" type="pres">
      <dgm:prSet presAssocID="{0761CDFE-CF10-42E1-97D6-DE3724A754F9}" presName="sibSpaceOne" presStyleCnt="0"/>
      <dgm:spPr/>
    </dgm:pt>
    <dgm:pt modelId="{142452CD-DFDF-4F2A-85E5-D8D042C9EED1}" type="pres">
      <dgm:prSet presAssocID="{D57A655A-533B-4852-A366-64F5B24D88D1}" presName="vertOne" presStyleCnt="0"/>
      <dgm:spPr/>
    </dgm:pt>
    <dgm:pt modelId="{A6937140-D4E0-4019-91E3-43FE59A0F64D}" type="pres">
      <dgm:prSet presAssocID="{D57A655A-533B-4852-A366-64F5B24D88D1}" presName="txOne" presStyleLbl="node0" presStyleIdx="1" presStyleCnt="2" custScaleX="82547" custScaleY="79141" custLinFactY="81983" custLinFactNeighborX="-3415" custLinFactNeighborY="100000">
        <dgm:presLayoutVars>
          <dgm:chPref val="3"/>
        </dgm:presLayoutVars>
      </dgm:prSet>
      <dgm:spPr/>
      <dgm:t>
        <a:bodyPr/>
        <a:lstStyle/>
        <a:p>
          <a:endParaRPr lang="es-ES"/>
        </a:p>
      </dgm:t>
    </dgm:pt>
    <dgm:pt modelId="{4AC28C8A-C1F3-4336-AB5E-2DA3180537BF}" type="pres">
      <dgm:prSet presAssocID="{D57A655A-533B-4852-A366-64F5B24D88D1}" presName="horzOne" presStyleCnt="0"/>
      <dgm:spPr/>
    </dgm:pt>
  </dgm:ptLst>
  <dgm:cxnLst>
    <dgm:cxn modelId="{F61B1842-02A5-470C-AF58-7FC67199CFD2}" type="presOf" srcId="{7892ED66-1C3E-42CF-BD39-BB823B1017BD}" destId="{68A7DC72-A09E-4688-81DA-0C3B1EB79DCB}" srcOrd="0" destOrd="0" presId="urn:microsoft.com/office/officeart/2005/8/layout/hierarchy4"/>
    <dgm:cxn modelId="{32D3888A-4736-4CB8-BF03-26C888299FB7}" type="presOf" srcId="{5B9B62FB-8626-42B9-B001-2AED45127B19}" destId="{ACFA50BD-4EDA-42B1-9445-9F395F63D7AF}" srcOrd="0" destOrd="0" presId="urn:microsoft.com/office/officeart/2005/8/layout/hierarchy4"/>
    <dgm:cxn modelId="{FAD4EF06-4694-4709-A607-D191CA3BEEF0}" srcId="{7892ED66-1C3E-42CF-BD39-BB823B1017BD}" destId="{5B9B62FB-8626-42B9-B001-2AED45127B19}" srcOrd="0" destOrd="0" parTransId="{569D6349-83AC-456B-8AE3-8BBB5490B1BE}" sibTransId="{0761CDFE-CF10-42E1-97D6-DE3724A754F9}"/>
    <dgm:cxn modelId="{609652DA-FB2C-4DC1-A91A-09CFED0ED441}" type="presOf" srcId="{D57A655A-533B-4852-A366-64F5B24D88D1}" destId="{A6937140-D4E0-4019-91E3-43FE59A0F64D}" srcOrd="0" destOrd="0" presId="urn:microsoft.com/office/officeart/2005/8/layout/hierarchy4"/>
    <dgm:cxn modelId="{1A8F54DD-9956-4ECE-9EA2-B856CA950120}" type="presOf" srcId="{72AC0A8E-D831-4EE4-822F-55CA68CC0EBF}" destId="{92143604-B54C-420C-B698-94C1241E97AB}" srcOrd="0" destOrd="0" presId="urn:microsoft.com/office/officeart/2005/8/layout/hierarchy4"/>
    <dgm:cxn modelId="{0B414789-630A-458B-A05E-143833A4D11A}" srcId="{5B9B62FB-8626-42B9-B001-2AED45127B19}" destId="{72AC0A8E-D831-4EE4-822F-55CA68CC0EBF}" srcOrd="0" destOrd="0" parTransId="{7F39A3D6-8F9D-4796-96A5-6B6DF1F723FD}" sibTransId="{AFC13263-EF34-48B4-A944-2D54BB790708}"/>
    <dgm:cxn modelId="{D585A524-E792-47A3-8A8C-302A80CC54EB}" srcId="{7892ED66-1C3E-42CF-BD39-BB823B1017BD}" destId="{D57A655A-533B-4852-A366-64F5B24D88D1}" srcOrd="1" destOrd="0" parTransId="{E683A003-9E30-4FD1-A9C3-4BAE8B85B40C}" sibTransId="{1C63DFE0-C32C-43DE-B667-F066D98FA522}"/>
    <dgm:cxn modelId="{C9B53C50-FBE9-4988-B5AB-6774F1C6C48B}" type="presParOf" srcId="{68A7DC72-A09E-4688-81DA-0C3B1EB79DCB}" destId="{6AF9A147-D96C-480C-81C3-CF85A90112DC}" srcOrd="0" destOrd="0" presId="urn:microsoft.com/office/officeart/2005/8/layout/hierarchy4"/>
    <dgm:cxn modelId="{592ECBDB-9ADF-4E5B-AFA0-7401AD116175}" type="presParOf" srcId="{6AF9A147-D96C-480C-81C3-CF85A90112DC}" destId="{ACFA50BD-4EDA-42B1-9445-9F395F63D7AF}" srcOrd="0" destOrd="0" presId="urn:microsoft.com/office/officeart/2005/8/layout/hierarchy4"/>
    <dgm:cxn modelId="{9DB210A9-3D86-45A8-8618-8BB35478721A}" type="presParOf" srcId="{6AF9A147-D96C-480C-81C3-CF85A90112DC}" destId="{825CBF11-43CB-470C-BB2B-52DA99CAEA13}" srcOrd="1" destOrd="0" presId="urn:microsoft.com/office/officeart/2005/8/layout/hierarchy4"/>
    <dgm:cxn modelId="{BD02F5F9-B6AD-4542-AC89-472A1E084F70}" type="presParOf" srcId="{6AF9A147-D96C-480C-81C3-CF85A90112DC}" destId="{97BC9081-9F87-4935-A4C5-5894E3E63224}" srcOrd="2" destOrd="0" presId="urn:microsoft.com/office/officeart/2005/8/layout/hierarchy4"/>
    <dgm:cxn modelId="{BBAB1632-18A4-4748-A205-98323D0CDD04}" type="presParOf" srcId="{97BC9081-9F87-4935-A4C5-5894E3E63224}" destId="{DF2D944D-1257-4CEA-8F54-2B513170B123}" srcOrd="0" destOrd="0" presId="urn:microsoft.com/office/officeart/2005/8/layout/hierarchy4"/>
    <dgm:cxn modelId="{01B080D4-EC95-49FD-81D1-568333E3FB8F}" type="presParOf" srcId="{DF2D944D-1257-4CEA-8F54-2B513170B123}" destId="{92143604-B54C-420C-B698-94C1241E97AB}" srcOrd="0" destOrd="0" presId="urn:microsoft.com/office/officeart/2005/8/layout/hierarchy4"/>
    <dgm:cxn modelId="{5843C1DA-5B45-4AFE-8710-845805A1F269}" type="presParOf" srcId="{DF2D944D-1257-4CEA-8F54-2B513170B123}" destId="{911F4C3F-654A-46CB-A292-54DD8F2FC5CE}" srcOrd="1" destOrd="0" presId="urn:microsoft.com/office/officeart/2005/8/layout/hierarchy4"/>
    <dgm:cxn modelId="{B60F6AA8-E2A1-44AE-9ECE-8411C4A3AE43}" type="presParOf" srcId="{68A7DC72-A09E-4688-81DA-0C3B1EB79DCB}" destId="{02E7AABF-E0EC-46EF-8E59-242602B556C3}" srcOrd="1" destOrd="0" presId="urn:microsoft.com/office/officeart/2005/8/layout/hierarchy4"/>
    <dgm:cxn modelId="{7A46937C-EAC5-4A16-86F3-88504270A0FE}" type="presParOf" srcId="{68A7DC72-A09E-4688-81DA-0C3B1EB79DCB}" destId="{142452CD-DFDF-4F2A-85E5-D8D042C9EED1}" srcOrd="2" destOrd="0" presId="urn:microsoft.com/office/officeart/2005/8/layout/hierarchy4"/>
    <dgm:cxn modelId="{C380F07B-BDBA-4872-84E6-487120C9E38E}" type="presParOf" srcId="{142452CD-DFDF-4F2A-85E5-D8D042C9EED1}" destId="{A6937140-D4E0-4019-91E3-43FE59A0F64D}" srcOrd="0" destOrd="0" presId="urn:microsoft.com/office/officeart/2005/8/layout/hierarchy4"/>
    <dgm:cxn modelId="{14BC3987-25E5-41D1-A616-246A73599FA9}" type="presParOf" srcId="{142452CD-DFDF-4F2A-85E5-D8D042C9EED1}" destId="{4AC28C8A-C1F3-4336-AB5E-2DA3180537BF}"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3BF4AE-9AC3-4BEE-A2F3-91E999DE862C}">
      <dsp:nvSpPr>
        <dsp:cNvPr id="0" name=""/>
        <dsp:cNvSpPr/>
      </dsp:nvSpPr>
      <dsp:spPr>
        <a:xfrm>
          <a:off x="2888505" y="965"/>
          <a:ext cx="1447452" cy="65142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b="1" kern="1200" dirty="0"/>
            <a:t>UNIVERSIDAD DE ALMERÍA</a:t>
          </a:r>
        </a:p>
      </dsp:txBody>
      <dsp:txXfrm>
        <a:off x="2907585" y="20045"/>
        <a:ext cx="1409292" cy="613264"/>
      </dsp:txXfrm>
    </dsp:sp>
    <dsp:sp modelId="{CD5500E2-7143-4B89-BD56-4C13B1CCE6BE}">
      <dsp:nvSpPr>
        <dsp:cNvPr id="0" name=""/>
        <dsp:cNvSpPr/>
      </dsp:nvSpPr>
      <dsp:spPr>
        <a:xfrm>
          <a:off x="3566512" y="652390"/>
          <a:ext cx="91440" cy="260569"/>
        </a:xfrm>
        <a:custGeom>
          <a:avLst/>
          <a:gdLst/>
          <a:ahLst/>
          <a:cxnLst/>
          <a:rect l="0" t="0" r="0" b="0"/>
          <a:pathLst>
            <a:path>
              <a:moveTo>
                <a:pt x="45720" y="0"/>
              </a:moveTo>
              <a:lnTo>
                <a:pt x="45720" y="26056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25C4D2-51C5-46EF-B8A2-3F2A7FB10469}">
      <dsp:nvSpPr>
        <dsp:cNvPr id="0" name=""/>
        <dsp:cNvSpPr/>
      </dsp:nvSpPr>
      <dsp:spPr>
        <a:xfrm>
          <a:off x="2675240" y="912959"/>
          <a:ext cx="1873982" cy="915831"/>
        </a:xfrm>
        <a:prstGeom prst="roundRect">
          <a:avLst>
            <a:gd name="adj" fmla="val 10000"/>
          </a:avLst>
        </a:prstGeom>
        <a:solidFill>
          <a:srgbClr val="00B0F0"/>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b="1" kern="1200" dirty="0"/>
            <a:t>VICERRECTORADO DE POSTGRADO, Y RELACIONES INSTITUCIONALES</a:t>
          </a:r>
        </a:p>
      </dsp:txBody>
      <dsp:txXfrm>
        <a:off x="2702064" y="939783"/>
        <a:ext cx="1820334" cy="862183"/>
      </dsp:txXfrm>
    </dsp:sp>
    <dsp:sp modelId="{32CEC1C9-59EE-46F8-B54B-6640EB6A07F7}">
      <dsp:nvSpPr>
        <dsp:cNvPr id="0" name=""/>
        <dsp:cNvSpPr/>
      </dsp:nvSpPr>
      <dsp:spPr>
        <a:xfrm>
          <a:off x="3566512" y="1828791"/>
          <a:ext cx="91440" cy="260569"/>
        </a:xfrm>
        <a:custGeom>
          <a:avLst/>
          <a:gdLst/>
          <a:ahLst/>
          <a:cxnLst/>
          <a:rect l="0" t="0" r="0" b="0"/>
          <a:pathLst>
            <a:path>
              <a:moveTo>
                <a:pt x="45720" y="0"/>
              </a:moveTo>
              <a:lnTo>
                <a:pt x="45720" y="26056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869D0E-35B2-49D0-AD7F-92AA1DA5BBCE}">
      <dsp:nvSpPr>
        <dsp:cNvPr id="0" name=""/>
        <dsp:cNvSpPr/>
      </dsp:nvSpPr>
      <dsp:spPr>
        <a:xfrm>
          <a:off x="2461863" y="2089361"/>
          <a:ext cx="2300737" cy="970342"/>
        </a:xfrm>
        <a:prstGeom prst="roundRect">
          <a:avLst>
            <a:gd name="adj" fmla="val 10000"/>
          </a:avLst>
        </a:prstGeom>
        <a:solidFill>
          <a:srgbClr val="002060"/>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b="1" kern="1200"/>
            <a:t>SERVICIO DE EMPLEABILIDAD, POLÍTICAS SOCIALES Y SOSTENIBILIDAD</a:t>
          </a:r>
          <a:endParaRPr lang="es-ES" sz="1200" b="1" kern="1200" dirty="0"/>
        </a:p>
        <a:p>
          <a:pPr lvl="0" algn="ctr" defTabSz="533400">
            <a:lnSpc>
              <a:spcPct val="90000"/>
            </a:lnSpc>
            <a:spcBef>
              <a:spcPct val="0"/>
            </a:spcBef>
            <a:spcAft>
              <a:spcPct val="35000"/>
            </a:spcAft>
          </a:pPr>
          <a:r>
            <a:rPr lang="es-ES" sz="1200" b="1" kern="1200" dirty="0"/>
            <a:t>(SUE)</a:t>
          </a:r>
        </a:p>
      </dsp:txBody>
      <dsp:txXfrm>
        <a:off x="2490283" y="2117781"/>
        <a:ext cx="2243897" cy="913502"/>
      </dsp:txXfrm>
    </dsp:sp>
    <dsp:sp modelId="{BBCC5F79-76E2-462F-A80E-98B56BD24FD8}">
      <dsp:nvSpPr>
        <dsp:cNvPr id="0" name=""/>
        <dsp:cNvSpPr/>
      </dsp:nvSpPr>
      <dsp:spPr>
        <a:xfrm>
          <a:off x="1383279" y="3059703"/>
          <a:ext cx="2228952" cy="260569"/>
        </a:xfrm>
        <a:custGeom>
          <a:avLst/>
          <a:gdLst/>
          <a:ahLst/>
          <a:cxnLst/>
          <a:rect l="0" t="0" r="0" b="0"/>
          <a:pathLst>
            <a:path>
              <a:moveTo>
                <a:pt x="2228952" y="0"/>
              </a:moveTo>
              <a:lnTo>
                <a:pt x="2228952" y="130284"/>
              </a:lnTo>
              <a:lnTo>
                <a:pt x="0" y="130284"/>
              </a:lnTo>
              <a:lnTo>
                <a:pt x="0" y="26056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D48A25-B482-4ABE-ADD5-2597DCED927D}">
      <dsp:nvSpPr>
        <dsp:cNvPr id="0" name=""/>
        <dsp:cNvSpPr/>
      </dsp:nvSpPr>
      <dsp:spPr>
        <a:xfrm>
          <a:off x="791647" y="3320273"/>
          <a:ext cx="1183264" cy="651424"/>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a:t>AGENCIA DE COLOCACIÓN</a:t>
          </a:r>
        </a:p>
      </dsp:txBody>
      <dsp:txXfrm>
        <a:off x="810727" y="3339353"/>
        <a:ext cx="1145104" cy="613264"/>
      </dsp:txXfrm>
    </dsp:sp>
    <dsp:sp modelId="{7B7FFB34-52EE-4078-9817-5C8ECB3793CB}">
      <dsp:nvSpPr>
        <dsp:cNvPr id="0" name=""/>
        <dsp:cNvSpPr/>
      </dsp:nvSpPr>
      <dsp:spPr>
        <a:xfrm>
          <a:off x="2873741" y="3059703"/>
          <a:ext cx="738490" cy="260569"/>
        </a:xfrm>
        <a:custGeom>
          <a:avLst/>
          <a:gdLst/>
          <a:ahLst/>
          <a:cxnLst/>
          <a:rect l="0" t="0" r="0" b="0"/>
          <a:pathLst>
            <a:path>
              <a:moveTo>
                <a:pt x="738490" y="0"/>
              </a:moveTo>
              <a:lnTo>
                <a:pt x="738490" y="130284"/>
              </a:lnTo>
              <a:lnTo>
                <a:pt x="0" y="130284"/>
              </a:lnTo>
              <a:lnTo>
                <a:pt x="0" y="26056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456BC1-3B68-4723-8938-5A55C05CB69D}">
      <dsp:nvSpPr>
        <dsp:cNvPr id="0" name=""/>
        <dsp:cNvSpPr/>
      </dsp:nvSpPr>
      <dsp:spPr>
        <a:xfrm>
          <a:off x="2268053" y="3320273"/>
          <a:ext cx="1211376" cy="742760"/>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a:t>ORIENTACIÓN PROFESIONAL</a:t>
          </a:r>
        </a:p>
      </dsp:txBody>
      <dsp:txXfrm>
        <a:off x="2289808" y="3342028"/>
        <a:ext cx="1167866" cy="699250"/>
      </dsp:txXfrm>
    </dsp:sp>
    <dsp:sp modelId="{43274BFC-6C56-445C-9439-F4A76591D38F}">
      <dsp:nvSpPr>
        <dsp:cNvPr id="0" name=""/>
        <dsp:cNvSpPr/>
      </dsp:nvSpPr>
      <dsp:spPr>
        <a:xfrm>
          <a:off x="3612232" y="3059703"/>
          <a:ext cx="648906" cy="260569"/>
        </a:xfrm>
        <a:custGeom>
          <a:avLst/>
          <a:gdLst/>
          <a:ahLst/>
          <a:cxnLst/>
          <a:rect l="0" t="0" r="0" b="0"/>
          <a:pathLst>
            <a:path>
              <a:moveTo>
                <a:pt x="0" y="0"/>
              </a:moveTo>
              <a:lnTo>
                <a:pt x="0" y="130284"/>
              </a:lnTo>
              <a:lnTo>
                <a:pt x="648906" y="130284"/>
              </a:lnTo>
              <a:lnTo>
                <a:pt x="648906" y="26056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EA95B0-8BD0-4808-A430-71396CB4C1E0}">
      <dsp:nvSpPr>
        <dsp:cNvPr id="0" name=""/>
        <dsp:cNvSpPr/>
      </dsp:nvSpPr>
      <dsp:spPr>
        <a:xfrm>
          <a:off x="3772570" y="3320273"/>
          <a:ext cx="977136" cy="651424"/>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a:t>PRÁCTICAS EN EMPRESA</a:t>
          </a:r>
        </a:p>
      </dsp:txBody>
      <dsp:txXfrm>
        <a:off x="3791650" y="3339353"/>
        <a:ext cx="938976" cy="613264"/>
      </dsp:txXfrm>
    </dsp:sp>
    <dsp:sp modelId="{CB66A8EF-FD0C-404D-B38A-810C80FBDF48}">
      <dsp:nvSpPr>
        <dsp:cNvPr id="0" name=""/>
        <dsp:cNvSpPr/>
      </dsp:nvSpPr>
      <dsp:spPr>
        <a:xfrm>
          <a:off x="3612232" y="3059703"/>
          <a:ext cx="2125600" cy="260569"/>
        </a:xfrm>
        <a:custGeom>
          <a:avLst/>
          <a:gdLst/>
          <a:ahLst/>
          <a:cxnLst/>
          <a:rect l="0" t="0" r="0" b="0"/>
          <a:pathLst>
            <a:path>
              <a:moveTo>
                <a:pt x="0" y="0"/>
              </a:moveTo>
              <a:lnTo>
                <a:pt x="0" y="130284"/>
              </a:lnTo>
              <a:lnTo>
                <a:pt x="2125600" y="130284"/>
              </a:lnTo>
              <a:lnTo>
                <a:pt x="2125600" y="26056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7AEC9C-9AC6-428C-B3CF-3038D12E77E1}">
      <dsp:nvSpPr>
        <dsp:cNvPr id="0" name=""/>
        <dsp:cNvSpPr/>
      </dsp:nvSpPr>
      <dsp:spPr>
        <a:xfrm>
          <a:off x="5042848" y="3320273"/>
          <a:ext cx="1389967" cy="651424"/>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a:t>EMPRENDIMIENTO</a:t>
          </a:r>
        </a:p>
      </dsp:txBody>
      <dsp:txXfrm>
        <a:off x="5061928" y="3339353"/>
        <a:ext cx="1351807" cy="6132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00144-EB3F-4A63-B0D6-1C929CCE6412}">
      <dsp:nvSpPr>
        <dsp:cNvPr id="0" name=""/>
        <dsp:cNvSpPr/>
      </dsp:nvSpPr>
      <dsp:spPr>
        <a:xfrm>
          <a:off x="2603" y="141412"/>
          <a:ext cx="2538548" cy="582122"/>
        </a:xfrm>
        <a:prstGeom prst="rect">
          <a:avLst/>
        </a:prstGeom>
        <a:solidFill>
          <a:srgbClr val="A50E82">
            <a:hueOff val="0"/>
            <a:satOff val="0"/>
            <a:lumOff val="0"/>
            <a:alphaOff val="0"/>
          </a:srgbClr>
        </a:solidFill>
        <a:ln w="15875" cap="rnd" cmpd="sng" algn="ctr">
          <a:solidFill>
            <a:srgbClr val="A50E8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s-ES" sz="1600" kern="1200" dirty="0">
              <a:solidFill>
                <a:sysClr val="window" lastClr="FFFFFF"/>
              </a:solidFill>
              <a:latin typeface="Century Gothic" panose="020B0502020202020204"/>
              <a:ea typeface="+mn-ea"/>
              <a:cs typeface="+mn-cs"/>
            </a:rPr>
            <a:t>CURRICULARES</a:t>
          </a:r>
        </a:p>
      </dsp:txBody>
      <dsp:txXfrm>
        <a:off x="2603" y="141412"/>
        <a:ext cx="2538548" cy="582122"/>
      </dsp:txXfrm>
    </dsp:sp>
    <dsp:sp modelId="{CFCF5691-E9B9-4C07-9FA9-0D07FCEEF996}">
      <dsp:nvSpPr>
        <dsp:cNvPr id="0" name=""/>
        <dsp:cNvSpPr/>
      </dsp:nvSpPr>
      <dsp:spPr>
        <a:xfrm>
          <a:off x="2603" y="723534"/>
          <a:ext cx="2538548" cy="3864960"/>
        </a:xfrm>
        <a:prstGeom prst="rect">
          <a:avLst/>
        </a:prstGeom>
        <a:solidFill>
          <a:srgbClr val="A50E82">
            <a:tint val="40000"/>
            <a:alpha val="90000"/>
            <a:hueOff val="0"/>
            <a:satOff val="0"/>
            <a:lumOff val="0"/>
            <a:alphaOff val="0"/>
          </a:srgbClr>
        </a:solidFill>
        <a:ln w="15875" cap="rnd" cmpd="sng" algn="ctr">
          <a:solidFill>
            <a:srgbClr val="A50E82">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Naturaleza formativa.</a:t>
          </a:r>
        </a:p>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Realizada por los estudiantes universitarios y supervisada por las universidades.</a:t>
          </a:r>
        </a:p>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Objetivos: Aplicar y complementar los conocimientos adquiridos en su formación académica, consiguiendo de esa forma cierta adquisición de competencias, para el ejercicio de actividades profesionales.</a:t>
          </a:r>
        </a:p>
      </dsp:txBody>
      <dsp:txXfrm>
        <a:off x="2603" y="723534"/>
        <a:ext cx="2538548" cy="3864960"/>
      </dsp:txXfrm>
    </dsp:sp>
    <dsp:sp modelId="{CBB17D55-CFB6-4CAD-AC98-D10A84EA1623}">
      <dsp:nvSpPr>
        <dsp:cNvPr id="0" name=""/>
        <dsp:cNvSpPr/>
      </dsp:nvSpPr>
      <dsp:spPr>
        <a:xfrm>
          <a:off x="2896548" y="141412"/>
          <a:ext cx="2538548" cy="582122"/>
        </a:xfrm>
        <a:prstGeom prst="rect">
          <a:avLst/>
        </a:prstGeom>
        <a:solidFill>
          <a:srgbClr val="14967C">
            <a:hueOff val="0"/>
            <a:satOff val="0"/>
            <a:lumOff val="0"/>
            <a:alphaOff val="0"/>
          </a:srgbClr>
        </a:solidFill>
        <a:ln w="15875" cap="rnd" cmpd="sng" algn="ctr">
          <a:solidFill>
            <a:srgbClr val="14967C">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s-ES" sz="1600" kern="1200" dirty="0">
              <a:solidFill>
                <a:sysClr val="window" lastClr="FFFFFF"/>
              </a:solidFill>
              <a:latin typeface="Century Gothic" panose="020B0502020202020204"/>
              <a:ea typeface="+mn-ea"/>
              <a:cs typeface="+mn-cs"/>
            </a:rPr>
            <a:t>EXTRACURRICULARES</a:t>
          </a:r>
        </a:p>
      </dsp:txBody>
      <dsp:txXfrm>
        <a:off x="2896548" y="141412"/>
        <a:ext cx="2538548" cy="582122"/>
      </dsp:txXfrm>
    </dsp:sp>
    <dsp:sp modelId="{AD21FE35-6063-4953-A652-CCB0BFA35172}">
      <dsp:nvSpPr>
        <dsp:cNvPr id="0" name=""/>
        <dsp:cNvSpPr/>
      </dsp:nvSpPr>
      <dsp:spPr>
        <a:xfrm>
          <a:off x="2896967" y="733120"/>
          <a:ext cx="2518773" cy="3864960"/>
        </a:xfrm>
        <a:prstGeom prst="rect">
          <a:avLst/>
        </a:prstGeom>
        <a:solidFill>
          <a:srgbClr val="14967C">
            <a:tint val="40000"/>
            <a:alpha val="90000"/>
            <a:hueOff val="0"/>
            <a:satOff val="0"/>
            <a:lumOff val="0"/>
            <a:alphaOff val="0"/>
          </a:srgbClr>
        </a:solidFill>
        <a:ln w="15875" cap="rnd" cmpd="sng" algn="ctr">
          <a:solidFill>
            <a:srgbClr val="14967C">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Posibilitar a estudiantes que tienen más del 50% de la carga lectiva superada un primer contacto con el mundo laboral.</a:t>
          </a:r>
        </a:p>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A través de un periodo de prácticas no superior a 6 meses.</a:t>
          </a:r>
        </a:p>
      </dsp:txBody>
      <dsp:txXfrm>
        <a:off x="2896967" y="733120"/>
        <a:ext cx="2518773" cy="3864960"/>
      </dsp:txXfrm>
    </dsp:sp>
    <dsp:sp modelId="{CCD024B5-4BBD-444F-A97D-E35949D29DA4}">
      <dsp:nvSpPr>
        <dsp:cNvPr id="0" name=""/>
        <dsp:cNvSpPr/>
      </dsp:nvSpPr>
      <dsp:spPr>
        <a:xfrm>
          <a:off x="5790493" y="141412"/>
          <a:ext cx="2538548" cy="582122"/>
        </a:xfrm>
        <a:prstGeom prst="rect">
          <a:avLst/>
        </a:prstGeom>
        <a:solidFill>
          <a:srgbClr val="6A9E1F">
            <a:hueOff val="0"/>
            <a:satOff val="0"/>
            <a:lumOff val="0"/>
            <a:alphaOff val="0"/>
          </a:srgbClr>
        </a:solidFill>
        <a:ln w="15875" cap="rnd" cmpd="sng" algn="ctr">
          <a:solidFill>
            <a:srgbClr val="6A9E1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s-ES" sz="1600" kern="1200" dirty="0">
              <a:solidFill>
                <a:sysClr val="window" lastClr="FFFFFF"/>
              </a:solidFill>
              <a:latin typeface="Century Gothic" panose="020B0502020202020204"/>
              <a:ea typeface="+mn-ea"/>
              <a:cs typeface="+mn-cs"/>
            </a:rPr>
            <a:t>EXTRACURRICULARES EN LA UNIVERSIDAD</a:t>
          </a:r>
        </a:p>
      </dsp:txBody>
      <dsp:txXfrm>
        <a:off x="5790493" y="141412"/>
        <a:ext cx="2538548" cy="582122"/>
      </dsp:txXfrm>
    </dsp:sp>
    <dsp:sp modelId="{F3D17431-BCCB-4B5E-9CA6-5A4BDF4C313D}">
      <dsp:nvSpPr>
        <dsp:cNvPr id="0" name=""/>
        <dsp:cNvSpPr/>
      </dsp:nvSpPr>
      <dsp:spPr>
        <a:xfrm>
          <a:off x="5790493" y="723534"/>
          <a:ext cx="2538548" cy="3864960"/>
        </a:xfrm>
        <a:prstGeom prst="rect">
          <a:avLst/>
        </a:prstGeom>
        <a:solidFill>
          <a:srgbClr val="6A9E1F">
            <a:tint val="40000"/>
            <a:alpha val="90000"/>
            <a:hueOff val="0"/>
            <a:satOff val="0"/>
            <a:lumOff val="0"/>
            <a:alphaOff val="0"/>
          </a:srgbClr>
        </a:solidFill>
        <a:ln w="15875" cap="rnd" cmpd="sng" algn="ctr">
          <a:solidFill>
            <a:srgbClr val="6A9E1F">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Posibilita a las personas beneficiarias que consigan una experiencia que les habilite para su posterior incorporación al ejercicio profesional de manera más rápida y eficaz.</a:t>
          </a:r>
        </a:p>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Estancia de 6 meses en la Universidad de Almería, ya sea en un grupo de Investigación, Departamento, Unidad Administrativa, Servicio, Secretariado o Vicerrectorado.</a:t>
          </a:r>
        </a:p>
      </dsp:txBody>
      <dsp:txXfrm>
        <a:off x="5790493" y="723534"/>
        <a:ext cx="2538548" cy="38649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FA50BD-4EDA-42B1-9445-9F395F63D7AF}">
      <dsp:nvSpPr>
        <dsp:cNvPr id="0" name=""/>
        <dsp:cNvSpPr/>
      </dsp:nvSpPr>
      <dsp:spPr>
        <a:xfrm>
          <a:off x="2430" y="2436"/>
          <a:ext cx="4264227" cy="1676177"/>
        </a:xfrm>
        <a:prstGeom prst="roundRect">
          <a:avLst>
            <a:gd name="adj" fmla="val 10000"/>
          </a:avLst>
        </a:prstGeom>
        <a:solidFill>
          <a:srgbClr val="0070C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es-ES" sz="1700" b="1" kern="1200" dirty="0">
              <a:latin typeface="Arial" panose="020B0604020202020204" pitchFamily="34" charset="0"/>
              <a:cs typeface="Arial" panose="020B0604020202020204" pitchFamily="34" charset="0"/>
            </a:rPr>
            <a:t>Objetivo</a:t>
          </a:r>
          <a:r>
            <a:rPr lang="es-ES" sz="1700" kern="1200" dirty="0">
              <a:latin typeface="Arial" panose="020B0604020202020204" pitchFamily="34" charset="0"/>
              <a:cs typeface="Arial" panose="020B0604020202020204" pitchFamily="34" charset="0"/>
            </a:rPr>
            <a:t>: Tiene por objeto la cualificación profesional de  estudiantes universitarios a través de un régimen de alternancia de actividad laboral retribuida en una empresa con actividad formativa recibida en el marco de su formación universitaria.</a:t>
          </a:r>
        </a:p>
      </dsp:txBody>
      <dsp:txXfrm>
        <a:off x="51524" y="51530"/>
        <a:ext cx="4166039" cy="1577989"/>
      </dsp:txXfrm>
    </dsp:sp>
    <dsp:sp modelId="{92143604-B54C-420C-B698-94C1241E97AB}">
      <dsp:nvSpPr>
        <dsp:cNvPr id="0" name=""/>
        <dsp:cNvSpPr/>
      </dsp:nvSpPr>
      <dsp:spPr>
        <a:xfrm>
          <a:off x="6592" y="1837427"/>
          <a:ext cx="4255902" cy="2725045"/>
        </a:xfrm>
        <a:prstGeom prst="roundRect">
          <a:avLst>
            <a:gd name="adj" fmla="val 10000"/>
          </a:avLst>
        </a:prstGeom>
        <a:solidFill>
          <a:srgbClr val="00B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sz="1600" kern="1200" dirty="0">
              <a:latin typeface="Arial" panose="020B0604020202020204" pitchFamily="34" charset="0"/>
              <a:cs typeface="Arial" panose="020B0604020202020204" pitchFamily="34" charset="0"/>
            </a:rPr>
            <a:t>Este programa se hace en 4º curso de Grado. </a:t>
          </a:r>
        </a:p>
        <a:p>
          <a:pPr lvl="0" algn="l" defTabSz="711200">
            <a:lnSpc>
              <a:spcPct val="90000"/>
            </a:lnSpc>
            <a:spcBef>
              <a:spcPct val="0"/>
            </a:spcBef>
            <a:spcAft>
              <a:spcPct val="35000"/>
            </a:spcAft>
          </a:pPr>
          <a:r>
            <a:rPr lang="es-ES" sz="1600" kern="1200" dirty="0">
              <a:latin typeface="Arial" panose="020B0604020202020204" pitchFamily="34" charset="0"/>
              <a:cs typeface="Arial" panose="020B0604020202020204" pitchFamily="34" charset="0"/>
            </a:rPr>
            <a:t>La estancia se divide en dos periodos de 6 meses cada uno:                                            </a:t>
          </a:r>
          <a:r>
            <a:rPr lang="es-ES" sz="1600" b="1" kern="1200" dirty="0">
              <a:latin typeface="Arial" panose="020B0604020202020204" pitchFamily="34" charset="0"/>
              <a:cs typeface="Arial" panose="020B0604020202020204" pitchFamily="34" charset="0"/>
            </a:rPr>
            <a:t>El primero: </a:t>
          </a:r>
          <a:r>
            <a:rPr lang="es-ES" sz="1600" kern="1200" dirty="0">
              <a:latin typeface="Arial" panose="020B0604020202020204" pitchFamily="34" charset="0"/>
              <a:cs typeface="Arial" panose="020B0604020202020204" pitchFamily="34" charset="0"/>
            </a:rPr>
            <a:t>abarca la enseñanza oficial, que se reconocen en términos de las asignaturas oficiales, en las prácticas curriculares y en la posibilidad de realización del Trabajo Fin de Estudios</a:t>
          </a:r>
          <a:r>
            <a:rPr lang="es-ES" sz="1600" b="1" kern="1200" dirty="0">
              <a:latin typeface="Arial" panose="020B0604020202020204" pitchFamily="34" charset="0"/>
              <a:cs typeface="Arial" panose="020B0604020202020204" pitchFamily="34" charset="0"/>
            </a:rPr>
            <a:t>.                                                                   El segundo periodo</a:t>
          </a:r>
          <a:r>
            <a:rPr lang="es-ES" sz="1600" kern="1200" dirty="0">
              <a:latin typeface="Arial" panose="020B0604020202020204" pitchFamily="34" charset="0"/>
              <a:cs typeface="Arial" panose="020B0604020202020204" pitchFamily="34" charset="0"/>
            </a:rPr>
            <a:t>: Prácticas Extracurriculares</a:t>
          </a:r>
        </a:p>
      </dsp:txBody>
      <dsp:txXfrm>
        <a:off x="86406" y="1917241"/>
        <a:ext cx="4096274" cy="2565417"/>
      </dsp:txXfrm>
    </dsp:sp>
    <dsp:sp modelId="{A6937140-D4E0-4019-91E3-43FE59A0F64D}">
      <dsp:nvSpPr>
        <dsp:cNvPr id="0" name=""/>
        <dsp:cNvSpPr/>
      </dsp:nvSpPr>
      <dsp:spPr>
        <a:xfrm>
          <a:off x="4732062" y="3052794"/>
          <a:ext cx="2870205" cy="1326543"/>
        </a:xfrm>
        <a:prstGeom prst="roundRect">
          <a:avLst>
            <a:gd name="adj" fmla="val 10000"/>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a:latin typeface="Arial" panose="020B0604020202020204" pitchFamily="34" charset="0"/>
              <a:cs typeface="Arial" panose="020B0604020202020204" pitchFamily="34" charset="0"/>
            </a:rPr>
            <a:t>Las prácticas están tutorizadas por un tutor académico.</a:t>
          </a:r>
          <a:r>
            <a:rPr lang="es-ES" sz="1800" b="1" u="sng" kern="1200" dirty="0">
              <a:effectLst/>
              <a:latin typeface="Arial" panose="020B0604020202020204" pitchFamily="34" charset="0"/>
              <a:cs typeface="Arial" panose="020B0604020202020204" pitchFamily="34" charset="0"/>
              <a:hlinkClick xmlns:r="http://schemas.openxmlformats.org/officeDocument/2006/relationships" r:id="rId1"/>
            </a:rPr>
            <a:t> </a:t>
          </a:r>
          <a:endParaRPr lang="es-ES" sz="1800" b="1" u="sng" kern="1200" dirty="0">
            <a:effectLst/>
            <a:latin typeface="Arial" panose="020B0604020202020204" pitchFamily="34" charset="0"/>
            <a:cs typeface="Arial" panose="020B0604020202020204" pitchFamily="34" charset="0"/>
          </a:endParaRPr>
        </a:p>
      </dsp:txBody>
      <dsp:txXfrm>
        <a:off x="4770915" y="3091647"/>
        <a:ext cx="2792499" cy="124883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D2DC5B11-86FF-42E6-8683-C6BDD0B642F1}" type="datetimeFigureOut">
              <a:rPr lang="es-ES" smtClean="0"/>
              <a:t>09/09/2024</a:t>
            </a:fld>
            <a:endParaRPr lang="es-ES"/>
          </a:p>
        </p:txBody>
      </p:sp>
      <p:sp>
        <p:nvSpPr>
          <p:cNvPr id="4" name="3 Marcador de pie de página"/>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AFA1DD9A-85EB-4492-A6BB-376038F6C1F4}" type="slidenum">
              <a:rPr lang="es-ES" smtClean="0"/>
              <a:t>‹Nº›</a:t>
            </a:fld>
            <a:endParaRPr lang="es-ES"/>
          </a:p>
        </p:txBody>
      </p:sp>
    </p:spTree>
    <p:extLst>
      <p:ext uri="{BB962C8B-B14F-4D97-AF65-F5344CB8AC3E}">
        <p14:creationId xmlns:p14="http://schemas.microsoft.com/office/powerpoint/2010/main" val="11195637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s-ES" dirty="0"/>
          </a:p>
        </p:txBody>
      </p:sp>
      <p:sp>
        <p:nvSpPr>
          <p:cNvPr id="3" name="Marcador de fech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8E2A8FF-F223-4E70-8617-2C5C3B6376FC}" type="datetimeFigureOut">
              <a:rPr lang="es-ES" smtClean="0"/>
              <a:t>09/09/2024</a:t>
            </a:fld>
            <a:endParaRPr lang="es-ES" dirty="0"/>
          </a:p>
        </p:txBody>
      </p:sp>
      <p:sp>
        <p:nvSpPr>
          <p:cNvPr id="4" name="Marcador de imagen de diapositiva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s-ES" dirty="0"/>
          </a:p>
        </p:txBody>
      </p:sp>
      <p:sp>
        <p:nvSpPr>
          <p:cNvPr id="5" name="Marcador de nota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s-ES" dirty="0"/>
          </a:p>
        </p:txBody>
      </p:sp>
      <p:sp>
        <p:nvSpPr>
          <p:cNvPr id="7" name="Marcador de número de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55336AA-76FF-4751-AB51-AA095FD51A2B}" type="slidenum">
              <a:rPr lang="es-ES" smtClean="0"/>
              <a:t>‹Nº›</a:t>
            </a:fld>
            <a:endParaRPr lang="es-ES" dirty="0"/>
          </a:p>
        </p:txBody>
      </p:sp>
    </p:spTree>
    <p:extLst>
      <p:ext uri="{BB962C8B-B14F-4D97-AF65-F5344CB8AC3E}">
        <p14:creationId xmlns:p14="http://schemas.microsoft.com/office/powerpoint/2010/main" val="1011920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55336AA-76FF-4751-AB51-AA095FD51A2B}" type="slidenum">
              <a:rPr lang="es-ES" smtClean="0"/>
              <a:t>9</a:t>
            </a:fld>
            <a:endParaRPr lang="es-ES" dirty="0"/>
          </a:p>
        </p:txBody>
      </p:sp>
    </p:spTree>
    <p:extLst>
      <p:ext uri="{BB962C8B-B14F-4D97-AF65-F5344CB8AC3E}">
        <p14:creationId xmlns:p14="http://schemas.microsoft.com/office/powerpoint/2010/main" val="124521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ea996784c2_2_0: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ea996784c2_2_0:notes"/>
          <p:cNvSpPr txBox="1">
            <a:spLocks noGrp="1"/>
          </p:cNvSpPr>
          <p:nvPr>
            <p:ph type="body" idx="1"/>
          </p:nvPr>
        </p:nvSpPr>
        <p:spPr>
          <a:xfrm>
            <a:off x="679768" y="4777194"/>
            <a:ext cx="5438100" cy="3908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g1ea996784c2_2_0:notes"/>
          <p:cNvSpPr txBox="1">
            <a:spLocks noGrp="1"/>
          </p:cNvSpPr>
          <p:nvPr>
            <p:ph type="sldNum" idx="12"/>
          </p:nvPr>
        </p:nvSpPr>
        <p:spPr>
          <a:xfrm>
            <a:off x="3850443" y="9428584"/>
            <a:ext cx="2945700" cy="4980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E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01104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98231f8190_0_7: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298231f8190_0_7:notes"/>
          <p:cNvSpPr txBox="1">
            <a:spLocks noGrp="1"/>
          </p:cNvSpPr>
          <p:nvPr>
            <p:ph type="body" idx="1"/>
          </p:nvPr>
        </p:nvSpPr>
        <p:spPr>
          <a:xfrm>
            <a:off x="679768" y="4777194"/>
            <a:ext cx="5438100" cy="3908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g298231f8190_0_7:notes"/>
          <p:cNvSpPr txBox="1">
            <a:spLocks noGrp="1"/>
          </p:cNvSpPr>
          <p:nvPr>
            <p:ph type="sldNum" idx="12"/>
          </p:nvPr>
        </p:nvSpPr>
        <p:spPr>
          <a:xfrm>
            <a:off x="3850443" y="9428584"/>
            <a:ext cx="2945700" cy="4980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E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46399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3D591-764A-4BC7-BAFE-DDD1E155B4EB}"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E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2514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D93D591-764A-4BC7-BAFE-DDD1E155B4EB}" type="slidenum">
              <a:rPr lang="es-ES" smtClean="0"/>
              <a:pPr/>
              <a:t>41</a:t>
            </a:fld>
            <a:endParaRPr lang="es-ES" dirty="0"/>
          </a:p>
        </p:txBody>
      </p:sp>
    </p:spTree>
    <p:extLst>
      <p:ext uri="{BB962C8B-B14F-4D97-AF65-F5344CB8AC3E}">
        <p14:creationId xmlns:p14="http://schemas.microsoft.com/office/powerpoint/2010/main" val="1292199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D93D591-764A-4BC7-BAFE-DDD1E155B4EB}" type="slidenum">
              <a:rPr lang="es-ES" smtClean="0"/>
              <a:pPr/>
              <a:t>42</a:t>
            </a:fld>
            <a:endParaRPr lang="es-ES" dirty="0"/>
          </a:p>
        </p:txBody>
      </p:sp>
    </p:spTree>
    <p:extLst>
      <p:ext uri="{BB962C8B-B14F-4D97-AF65-F5344CB8AC3E}">
        <p14:creationId xmlns:p14="http://schemas.microsoft.com/office/powerpoint/2010/main" val="30940580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sp>
        <p:nvSpPr>
          <p:cNvPr id="5" name="Date Placeholder 3">
            <a:extLst>
              <a:ext uri="{FF2B5EF4-FFF2-40B4-BE49-F238E27FC236}">
                <a16:creationId xmlns="" xmlns:a16="http://schemas.microsoft.com/office/drawing/2014/main" id="{770917E3-90B9-48AD-80DA-D8DE58AF8445}"/>
              </a:ext>
            </a:extLst>
          </p:cNvPr>
          <p:cNvSpPr>
            <a:spLocks noGrp="1"/>
          </p:cNvSpPr>
          <p:nvPr>
            <p:ph type="dt" sz="half" idx="10"/>
          </p:nvPr>
        </p:nvSpPr>
        <p:spPr>
          <a:xfrm>
            <a:off x="838200" y="6356350"/>
            <a:ext cx="2057400" cy="365125"/>
          </a:xfrm>
        </p:spPr>
        <p:txBody>
          <a:bodyPr/>
          <a:lstStyle/>
          <a:p>
            <a:fld id="{672B9FBB-67EB-4F1A-BE27-8517A5762D10}" type="datetimeFigureOut">
              <a:rPr lang="es-ES" smtClean="0"/>
              <a:t>09/09/2024</a:t>
            </a:fld>
            <a:endParaRPr lang="es-ES" dirty="0"/>
          </a:p>
        </p:txBody>
      </p:sp>
      <p:sp>
        <p:nvSpPr>
          <p:cNvPr id="6" name="Footer Placeholder 4">
            <a:extLst>
              <a:ext uri="{FF2B5EF4-FFF2-40B4-BE49-F238E27FC236}">
                <a16:creationId xmlns="" xmlns:a16="http://schemas.microsoft.com/office/drawing/2014/main" id="{4DFA5136-4569-476B-9032-C79D7498AF05}"/>
              </a:ext>
            </a:extLst>
          </p:cNvPr>
          <p:cNvSpPr>
            <a:spLocks noGrp="1"/>
          </p:cNvSpPr>
          <p:nvPr>
            <p:ph type="ftr" sz="quarter" idx="11"/>
          </p:nvPr>
        </p:nvSpPr>
        <p:spPr>
          <a:xfrm>
            <a:off x="4038600" y="6356350"/>
            <a:ext cx="3086100" cy="365125"/>
          </a:xfrm>
        </p:spPr>
        <p:txBody>
          <a:bodyPr/>
          <a:lstStyle/>
          <a:p>
            <a:endParaRPr lang="es-ES" dirty="0"/>
          </a:p>
        </p:txBody>
      </p:sp>
      <p:sp>
        <p:nvSpPr>
          <p:cNvPr id="7" name="Slide Number Placeholder 5">
            <a:extLst>
              <a:ext uri="{FF2B5EF4-FFF2-40B4-BE49-F238E27FC236}">
                <a16:creationId xmlns="" xmlns:a16="http://schemas.microsoft.com/office/drawing/2014/main" id="{E7779238-855F-4FC9-847A-EE7C291DF1F1}"/>
              </a:ext>
            </a:extLst>
          </p:cNvPr>
          <p:cNvSpPr>
            <a:spLocks noGrp="1"/>
          </p:cNvSpPr>
          <p:nvPr>
            <p:ph type="sldNum" sz="quarter" idx="12"/>
          </p:nvPr>
        </p:nvSpPr>
        <p:spPr>
          <a:xfrm>
            <a:off x="8610600" y="6356350"/>
            <a:ext cx="2057400" cy="365125"/>
          </a:xfrm>
        </p:spPr>
        <p:txBody>
          <a:bodyPr/>
          <a:lstStyle/>
          <a:p>
            <a:fld id="{A6EC9E3E-F9FB-4CAE-ADB0-6C6947CEBDED}" type="slidenum">
              <a:rPr lang="es-ES" smtClean="0"/>
              <a:t>‹Nº›</a:t>
            </a:fld>
            <a:endParaRPr lang="es-ES" dirty="0"/>
          </a:p>
        </p:txBody>
      </p:sp>
      <p:pic>
        <p:nvPicPr>
          <p:cNvPr id="8" name="Imagen 7">
            <a:extLst>
              <a:ext uri="{FF2B5EF4-FFF2-40B4-BE49-F238E27FC236}">
                <a16:creationId xmlns="" xmlns:a16="http://schemas.microsoft.com/office/drawing/2014/main" id="{416FE1E1-6F90-419A-BA62-A99FB36737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3383" y="6064000"/>
            <a:ext cx="1217702" cy="673310"/>
          </a:xfrm>
          <a:prstGeom prst="rect">
            <a:avLst/>
          </a:prstGeom>
        </p:spPr>
      </p:pic>
      <p:pic>
        <p:nvPicPr>
          <p:cNvPr id="9" name="Imagen 8">
            <a:extLst>
              <a:ext uri="{FF2B5EF4-FFF2-40B4-BE49-F238E27FC236}">
                <a16:creationId xmlns="" xmlns:a16="http://schemas.microsoft.com/office/drawing/2014/main" id="{150EDC53-365F-4DF8-AA3A-24106F9B749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797" t="7768" r="36875" b="41942"/>
          <a:stretch/>
        </p:blipFill>
        <p:spPr>
          <a:xfrm>
            <a:off x="2986308" y="533400"/>
            <a:ext cx="3209926" cy="3448050"/>
          </a:xfrm>
          <a:prstGeom prst="rect">
            <a:avLst/>
          </a:prstGeom>
        </p:spPr>
      </p:pic>
      <p:sp>
        <p:nvSpPr>
          <p:cNvPr id="10" name="Rectángulo 9">
            <a:extLst>
              <a:ext uri="{FF2B5EF4-FFF2-40B4-BE49-F238E27FC236}">
                <a16:creationId xmlns="" xmlns:a16="http://schemas.microsoft.com/office/drawing/2014/main" id="{318E7C4C-4107-45E7-880B-AE534A48D8BE}"/>
              </a:ext>
            </a:extLst>
          </p:cNvPr>
          <p:cNvSpPr/>
          <p:nvPr userDrawn="1"/>
        </p:nvSpPr>
        <p:spPr>
          <a:xfrm>
            <a:off x="1185" y="4391026"/>
            <a:ext cx="9143111" cy="2466974"/>
          </a:xfrm>
          <a:prstGeom prst="rect">
            <a:avLst/>
          </a:prstGeom>
          <a:solidFill>
            <a:srgbClr val="326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Title Placeholder 1">
            <a:extLst>
              <a:ext uri="{FF2B5EF4-FFF2-40B4-BE49-F238E27FC236}">
                <a16:creationId xmlns="" xmlns:a16="http://schemas.microsoft.com/office/drawing/2014/main" id="{532BD04C-D33F-435E-9567-5C59ACC820B9}"/>
              </a:ext>
            </a:extLst>
          </p:cNvPr>
          <p:cNvSpPr>
            <a:spLocks noGrp="1"/>
          </p:cNvSpPr>
          <p:nvPr>
            <p:ph type="title"/>
          </p:nvPr>
        </p:nvSpPr>
        <p:spPr>
          <a:xfrm>
            <a:off x="0" y="4273800"/>
            <a:ext cx="9144000" cy="1325563"/>
          </a:xfrm>
          <a:prstGeom prst="rect">
            <a:avLst/>
          </a:prstGeom>
        </p:spPr>
        <p:txBody>
          <a:bodyPr vert="horz" lIns="91440" tIns="45720" rIns="91440" bIns="45720" rtlCol="0" anchor="b" anchorCtr="0">
            <a:normAutofit/>
          </a:bodyPr>
          <a:lstStyle>
            <a:lvl1pPr algn="ctr">
              <a:defRPr sz="2400">
                <a:solidFill>
                  <a:schemeClr val="bg1"/>
                </a:solidFill>
              </a:defRPr>
            </a:lvl1pPr>
          </a:lstStyle>
          <a:p>
            <a:pPr lvl="0"/>
            <a:r>
              <a:rPr lang="es-ES" dirty="0"/>
              <a:t>Haga clic para modificar el estilo de título del patrón</a:t>
            </a:r>
            <a:endParaRPr lang="en-US" dirty="0"/>
          </a:p>
        </p:txBody>
      </p:sp>
      <p:sp>
        <p:nvSpPr>
          <p:cNvPr id="12" name="Subtitle 2">
            <a:extLst>
              <a:ext uri="{FF2B5EF4-FFF2-40B4-BE49-F238E27FC236}">
                <a16:creationId xmlns="" xmlns:a16="http://schemas.microsoft.com/office/drawing/2014/main" id="{9D3176E6-9D18-49E4-8641-FB457E233BD4}"/>
              </a:ext>
            </a:extLst>
          </p:cNvPr>
          <p:cNvSpPr>
            <a:spLocks noGrp="1"/>
          </p:cNvSpPr>
          <p:nvPr>
            <p:ph type="subTitle" idx="1"/>
          </p:nvPr>
        </p:nvSpPr>
        <p:spPr>
          <a:xfrm>
            <a:off x="0" y="5665517"/>
            <a:ext cx="9144000" cy="835219"/>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n-US" dirty="0"/>
          </a:p>
        </p:txBody>
      </p:sp>
      <p:cxnSp>
        <p:nvCxnSpPr>
          <p:cNvPr id="13" name="Conector recto 12">
            <a:extLst>
              <a:ext uri="{FF2B5EF4-FFF2-40B4-BE49-F238E27FC236}">
                <a16:creationId xmlns="" xmlns:a16="http://schemas.microsoft.com/office/drawing/2014/main" id="{22FF6039-4141-40EB-8CB4-F2B56E260831}"/>
              </a:ext>
            </a:extLst>
          </p:cNvPr>
          <p:cNvCxnSpPr>
            <a:cxnSpLocks/>
          </p:cNvCxnSpPr>
          <p:nvPr userDrawn="1"/>
        </p:nvCxnSpPr>
        <p:spPr>
          <a:xfrm>
            <a:off x="3924000" y="5603547"/>
            <a:ext cx="13277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1825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672B9FBB-67EB-4F1A-BE27-8517A5762D10}" type="datetimeFigureOut">
              <a:rPr lang="es-ES" smtClean="0"/>
              <a:t>09/09/2024</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A6EC9E3E-F9FB-4CAE-ADB0-6C6947CEBDED}" type="slidenum">
              <a:rPr lang="es-ES" smtClean="0"/>
              <a:t>‹Nº›</a:t>
            </a:fld>
            <a:endParaRPr lang="es-ES" dirty="0"/>
          </a:p>
        </p:txBody>
      </p:sp>
      <p:sp>
        <p:nvSpPr>
          <p:cNvPr id="8" name="Rectángulo 7">
            <a:extLst>
              <a:ext uri="{FF2B5EF4-FFF2-40B4-BE49-F238E27FC236}">
                <a16:creationId xmlns="" xmlns:a16="http://schemas.microsoft.com/office/drawing/2014/main" id="{02DC0440-5A86-4184-829E-001CECADFC2B}"/>
              </a:ext>
            </a:extLst>
          </p:cNvPr>
          <p:cNvSpPr/>
          <p:nvPr userDrawn="1"/>
        </p:nvSpPr>
        <p:spPr>
          <a:xfrm>
            <a:off x="720276" y="2026943"/>
            <a:ext cx="2800800" cy="10800"/>
          </a:xfrm>
          <a:prstGeom prst="rect">
            <a:avLst/>
          </a:prstGeom>
          <a:solidFill>
            <a:srgbClr val="326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199715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672B9FBB-67EB-4F1A-BE27-8517A5762D10}" type="datetimeFigureOut">
              <a:rPr lang="es-ES" smtClean="0"/>
              <a:t>09/09/2024</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A6EC9E3E-F9FB-4CAE-ADB0-6C6947CEBDED}" type="slidenum">
              <a:rPr lang="es-ES" smtClean="0"/>
              <a:t>‹Nº›</a:t>
            </a:fld>
            <a:endParaRPr lang="es-ES" dirty="0"/>
          </a:p>
        </p:txBody>
      </p:sp>
      <p:sp>
        <p:nvSpPr>
          <p:cNvPr id="8" name="Rectángulo 7">
            <a:extLst>
              <a:ext uri="{FF2B5EF4-FFF2-40B4-BE49-F238E27FC236}">
                <a16:creationId xmlns="" xmlns:a16="http://schemas.microsoft.com/office/drawing/2014/main" id="{3C794AF2-6D68-4CF0-88F9-5F8A51A06F25}"/>
              </a:ext>
            </a:extLst>
          </p:cNvPr>
          <p:cNvSpPr/>
          <p:nvPr userDrawn="1"/>
        </p:nvSpPr>
        <p:spPr>
          <a:xfrm>
            <a:off x="720276" y="2026943"/>
            <a:ext cx="2800800" cy="10800"/>
          </a:xfrm>
          <a:prstGeom prst="rect">
            <a:avLst/>
          </a:prstGeom>
          <a:solidFill>
            <a:srgbClr val="326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4132148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SEÑO SUE UAL">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72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partado y títulos">
    <p:spTree>
      <p:nvGrpSpPr>
        <p:cNvPr id="1" name=""/>
        <p:cNvGrpSpPr/>
        <p:nvPr/>
      </p:nvGrpSpPr>
      <p:grpSpPr>
        <a:xfrm>
          <a:off x="0" y="0"/>
          <a:ext cx="0" cy="0"/>
          <a:chOff x="0" y="0"/>
          <a:chExt cx="0" cy="0"/>
        </a:xfrm>
      </p:grpSpPr>
      <p:pic>
        <p:nvPicPr>
          <p:cNvPr id="13" name="Imagen 12">
            <a:extLst>
              <a:ext uri="{FF2B5EF4-FFF2-40B4-BE49-F238E27FC236}">
                <a16:creationId xmlns="" xmlns:a16="http://schemas.microsoft.com/office/drawing/2014/main" id="{BD3960DE-0938-438B-A797-3A9102308A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8" y="0"/>
            <a:ext cx="9142984" cy="6857999"/>
          </a:xfrm>
          <a:prstGeom prst="rect">
            <a:avLst/>
          </a:prstGeom>
        </p:spPr>
      </p:pic>
      <p:sp>
        <p:nvSpPr>
          <p:cNvPr id="7" name="Subtitle 2">
            <a:extLst>
              <a:ext uri="{FF2B5EF4-FFF2-40B4-BE49-F238E27FC236}">
                <a16:creationId xmlns="" xmlns:a16="http://schemas.microsoft.com/office/drawing/2014/main" id="{B81CCBBF-21F3-4EC4-83DB-C4B0FD7F4504}"/>
              </a:ext>
            </a:extLst>
          </p:cNvPr>
          <p:cNvSpPr>
            <a:spLocks noGrp="1"/>
          </p:cNvSpPr>
          <p:nvPr>
            <p:ph type="subTitle" idx="1"/>
          </p:nvPr>
        </p:nvSpPr>
        <p:spPr>
          <a:xfrm>
            <a:off x="4778718" y="3146231"/>
            <a:ext cx="4114800" cy="83521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n-US" dirty="0"/>
          </a:p>
        </p:txBody>
      </p:sp>
      <p:pic>
        <p:nvPicPr>
          <p:cNvPr id="11" name="Imagen 10">
            <a:extLst>
              <a:ext uri="{FF2B5EF4-FFF2-40B4-BE49-F238E27FC236}">
                <a16:creationId xmlns="" xmlns:a16="http://schemas.microsoft.com/office/drawing/2014/main" id="{F2BF9D1F-E177-451B-A351-0468A0A3150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6916" y="5989670"/>
            <a:ext cx="1623603" cy="673310"/>
          </a:xfrm>
          <a:prstGeom prst="rect">
            <a:avLst/>
          </a:prstGeom>
        </p:spPr>
      </p:pic>
      <p:sp>
        <p:nvSpPr>
          <p:cNvPr id="12" name="Title Placeholder 1">
            <a:extLst>
              <a:ext uri="{FF2B5EF4-FFF2-40B4-BE49-F238E27FC236}">
                <a16:creationId xmlns="" xmlns:a16="http://schemas.microsoft.com/office/drawing/2014/main" id="{58F05591-50A5-4323-B4E7-13678A67639C}"/>
              </a:ext>
            </a:extLst>
          </p:cNvPr>
          <p:cNvSpPr>
            <a:spLocks noGrp="1"/>
          </p:cNvSpPr>
          <p:nvPr>
            <p:ph type="title"/>
          </p:nvPr>
        </p:nvSpPr>
        <p:spPr>
          <a:xfrm>
            <a:off x="3476175" y="2047874"/>
            <a:ext cx="1623604" cy="2828925"/>
          </a:xfrm>
          <a:prstGeom prst="rect">
            <a:avLst/>
          </a:prstGeom>
        </p:spPr>
        <p:txBody>
          <a:bodyPr vert="horz" lIns="91440" tIns="45720" rIns="91440" bIns="45720" rtlCol="0" anchor="b" anchorCtr="0">
            <a:normAutofit/>
          </a:bodyPr>
          <a:lstStyle>
            <a:lvl1pPr algn="ctr">
              <a:defRPr sz="17000"/>
            </a:lvl1pPr>
          </a:lstStyle>
          <a:p>
            <a:pPr lvl="0"/>
            <a:r>
              <a:rPr lang="es-ES" dirty="0"/>
              <a:t>H</a:t>
            </a:r>
            <a:endParaRPr lang="en-US" dirty="0"/>
          </a:p>
        </p:txBody>
      </p:sp>
    </p:spTree>
    <p:extLst>
      <p:ext uri="{BB962C8B-B14F-4D97-AF65-F5344CB8AC3E}">
        <p14:creationId xmlns:p14="http://schemas.microsoft.com/office/powerpoint/2010/main" val="784938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72B9FBB-67EB-4F1A-BE27-8517A5762D10}" type="datetimeFigureOut">
              <a:rPr lang="es-ES" smtClean="0"/>
              <a:t>09/09/2024</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A6EC9E3E-F9FB-4CAE-ADB0-6C6947CEBDED}" type="slidenum">
              <a:rPr lang="es-ES" smtClean="0"/>
              <a:t>‹Nº›</a:t>
            </a:fld>
            <a:endParaRPr lang="es-ES" dirty="0"/>
          </a:p>
        </p:txBody>
      </p:sp>
      <p:sp>
        <p:nvSpPr>
          <p:cNvPr id="7" name="Rectángulo 6">
            <a:extLst>
              <a:ext uri="{FF2B5EF4-FFF2-40B4-BE49-F238E27FC236}">
                <a16:creationId xmlns="" xmlns:a16="http://schemas.microsoft.com/office/drawing/2014/main" id="{C4E77E5C-B197-4B80-A3FA-05E6E8710DB5}"/>
              </a:ext>
            </a:extLst>
          </p:cNvPr>
          <p:cNvSpPr/>
          <p:nvPr userDrawn="1"/>
        </p:nvSpPr>
        <p:spPr>
          <a:xfrm>
            <a:off x="718005" y="1761602"/>
            <a:ext cx="7840800" cy="10800"/>
          </a:xfrm>
          <a:prstGeom prst="rect">
            <a:avLst/>
          </a:prstGeom>
          <a:solidFill>
            <a:srgbClr val="326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812059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dirty="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72B9FBB-67EB-4F1A-BE27-8517A5762D10}" type="datetimeFigureOut">
              <a:rPr lang="es-ES" smtClean="0"/>
              <a:t>09/09/2024</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A6EC9E3E-F9FB-4CAE-ADB0-6C6947CEBDED}" type="slidenum">
              <a:rPr lang="es-ES" smtClean="0"/>
              <a:t>‹Nº›</a:t>
            </a:fld>
            <a:endParaRPr lang="es-ES" dirty="0"/>
          </a:p>
        </p:txBody>
      </p:sp>
    </p:spTree>
    <p:extLst>
      <p:ext uri="{BB962C8B-B14F-4D97-AF65-F5344CB8AC3E}">
        <p14:creationId xmlns:p14="http://schemas.microsoft.com/office/powerpoint/2010/main" val="109247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672B9FBB-67EB-4F1A-BE27-8517A5762D10}" type="datetimeFigureOut">
              <a:rPr lang="es-ES" smtClean="0"/>
              <a:t>09/09/2024</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A6EC9E3E-F9FB-4CAE-ADB0-6C6947CEBDED}" type="slidenum">
              <a:rPr lang="es-ES" smtClean="0"/>
              <a:t>‹Nº›</a:t>
            </a:fld>
            <a:endParaRPr lang="es-ES" dirty="0"/>
          </a:p>
        </p:txBody>
      </p:sp>
      <p:sp>
        <p:nvSpPr>
          <p:cNvPr id="7" name="Rectángulo 6">
            <a:extLst>
              <a:ext uri="{FF2B5EF4-FFF2-40B4-BE49-F238E27FC236}">
                <a16:creationId xmlns="" xmlns:a16="http://schemas.microsoft.com/office/drawing/2014/main" id="{A5B80D56-86AB-4F9C-AC70-C3A14DF88819}"/>
              </a:ext>
            </a:extLst>
          </p:cNvPr>
          <p:cNvSpPr/>
          <p:nvPr userDrawn="1"/>
        </p:nvSpPr>
        <p:spPr>
          <a:xfrm>
            <a:off x="718004" y="4551068"/>
            <a:ext cx="7840800" cy="10800"/>
          </a:xfrm>
          <a:prstGeom prst="rect">
            <a:avLst/>
          </a:prstGeom>
          <a:solidFill>
            <a:srgbClr val="326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188085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72B9FBB-67EB-4F1A-BE27-8517A5762D10}" type="datetimeFigureOut">
              <a:rPr lang="es-ES" smtClean="0"/>
              <a:t>09/09/2024</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A6EC9E3E-F9FB-4CAE-ADB0-6C6947CEBDED}" type="slidenum">
              <a:rPr lang="es-ES" smtClean="0"/>
              <a:t>‹Nº›</a:t>
            </a:fld>
            <a:endParaRPr lang="es-ES" dirty="0"/>
          </a:p>
        </p:txBody>
      </p:sp>
      <p:sp>
        <p:nvSpPr>
          <p:cNvPr id="8" name="Rectángulo 7">
            <a:extLst>
              <a:ext uri="{FF2B5EF4-FFF2-40B4-BE49-F238E27FC236}">
                <a16:creationId xmlns="" xmlns:a16="http://schemas.microsoft.com/office/drawing/2014/main" id="{C41DBECD-C9CD-421C-A3F2-1693328A6BC0}"/>
              </a:ext>
            </a:extLst>
          </p:cNvPr>
          <p:cNvSpPr/>
          <p:nvPr userDrawn="1"/>
        </p:nvSpPr>
        <p:spPr>
          <a:xfrm>
            <a:off x="718005" y="1761602"/>
            <a:ext cx="7840800" cy="10800"/>
          </a:xfrm>
          <a:prstGeom prst="rect">
            <a:avLst/>
          </a:prstGeom>
          <a:solidFill>
            <a:srgbClr val="326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024298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672B9FBB-67EB-4F1A-BE27-8517A5762D10}" type="datetimeFigureOut">
              <a:rPr lang="es-ES" smtClean="0"/>
              <a:t>09/09/2024</a:t>
            </a:fld>
            <a:endParaRPr lang="es-ES" dirty="0"/>
          </a:p>
        </p:txBody>
      </p:sp>
      <p:sp>
        <p:nvSpPr>
          <p:cNvPr id="8" name="Footer Placeholder 7"/>
          <p:cNvSpPr>
            <a:spLocks noGrp="1"/>
          </p:cNvSpPr>
          <p:nvPr>
            <p:ph type="ftr" sz="quarter" idx="11"/>
          </p:nvPr>
        </p:nvSpPr>
        <p:spPr/>
        <p:txBody>
          <a:bodyPr/>
          <a:lstStyle/>
          <a:p>
            <a:endParaRPr lang="es-ES" dirty="0"/>
          </a:p>
        </p:txBody>
      </p:sp>
      <p:sp>
        <p:nvSpPr>
          <p:cNvPr id="9" name="Slide Number Placeholder 8"/>
          <p:cNvSpPr>
            <a:spLocks noGrp="1"/>
          </p:cNvSpPr>
          <p:nvPr>
            <p:ph type="sldNum" sz="quarter" idx="12"/>
          </p:nvPr>
        </p:nvSpPr>
        <p:spPr/>
        <p:txBody>
          <a:bodyPr/>
          <a:lstStyle/>
          <a:p>
            <a:fld id="{A6EC9E3E-F9FB-4CAE-ADB0-6C6947CEBDED}" type="slidenum">
              <a:rPr lang="es-ES" smtClean="0"/>
              <a:t>‹Nº›</a:t>
            </a:fld>
            <a:endParaRPr lang="es-ES" dirty="0"/>
          </a:p>
        </p:txBody>
      </p:sp>
      <p:sp>
        <p:nvSpPr>
          <p:cNvPr id="10" name="Rectángulo 9">
            <a:extLst>
              <a:ext uri="{FF2B5EF4-FFF2-40B4-BE49-F238E27FC236}">
                <a16:creationId xmlns="" xmlns:a16="http://schemas.microsoft.com/office/drawing/2014/main" id="{36C3E618-5C81-46FD-B8D6-5DD7F3756595}"/>
              </a:ext>
            </a:extLst>
          </p:cNvPr>
          <p:cNvSpPr/>
          <p:nvPr userDrawn="1"/>
        </p:nvSpPr>
        <p:spPr>
          <a:xfrm>
            <a:off x="718005" y="1689032"/>
            <a:ext cx="7840800" cy="10800"/>
          </a:xfrm>
          <a:prstGeom prst="rect">
            <a:avLst/>
          </a:prstGeom>
          <a:solidFill>
            <a:srgbClr val="326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703212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72B9FBB-67EB-4F1A-BE27-8517A5762D10}" type="datetimeFigureOut">
              <a:rPr lang="es-ES" smtClean="0"/>
              <a:t>09/09/2024</a:t>
            </a:fld>
            <a:endParaRPr lang="es-ES" dirty="0"/>
          </a:p>
        </p:txBody>
      </p:sp>
      <p:sp>
        <p:nvSpPr>
          <p:cNvPr id="4" name="Footer Placeholder 3"/>
          <p:cNvSpPr>
            <a:spLocks noGrp="1"/>
          </p:cNvSpPr>
          <p:nvPr>
            <p:ph type="ftr" sz="quarter" idx="11"/>
          </p:nvPr>
        </p:nvSpPr>
        <p:spPr/>
        <p:txBody>
          <a:bodyPr/>
          <a:lstStyle/>
          <a:p>
            <a:endParaRPr lang="es-ES" dirty="0"/>
          </a:p>
        </p:txBody>
      </p:sp>
      <p:sp>
        <p:nvSpPr>
          <p:cNvPr id="5" name="Slide Number Placeholder 4"/>
          <p:cNvSpPr>
            <a:spLocks noGrp="1"/>
          </p:cNvSpPr>
          <p:nvPr>
            <p:ph type="sldNum" sz="quarter" idx="12"/>
          </p:nvPr>
        </p:nvSpPr>
        <p:spPr/>
        <p:txBody>
          <a:bodyPr/>
          <a:lstStyle/>
          <a:p>
            <a:fld id="{A6EC9E3E-F9FB-4CAE-ADB0-6C6947CEBDED}" type="slidenum">
              <a:rPr lang="es-ES" smtClean="0"/>
              <a:t>‹Nº›</a:t>
            </a:fld>
            <a:endParaRPr lang="es-ES" dirty="0"/>
          </a:p>
        </p:txBody>
      </p:sp>
      <p:sp>
        <p:nvSpPr>
          <p:cNvPr id="6" name="Rectángulo 5">
            <a:extLst>
              <a:ext uri="{FF2B5EF4-FFF2-40B4-BE49-F238E27FC236}">
                <a16:creationId xmlns="" xmlns:a16="http://schemas.microsoft.com/office/drawing/2014/main" id="{02110A83-76B1-4F87-A409-CDB886555954}"/>
              </a:ext>
            </a:extLst>
          </p:cNvPr>
          <p:cNvSpPr/>
          <p:nvPr userDrawn="1"/>
        </p:nvSpPr>
        <p:spPr>
          <a:xfrm>
            <a:off x="718005" y="1761602"/>
            <a:ext cx="7840800" cy="10800"/>
          </a:xfrm>
          <a:prstGeom prst="rect">
            <a:avLst/>
          </a:prstGeom>
          <a:solidFill>
            <a:srgbClr val="326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4005595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2B9FBB-67EB-4F1A-BE27-8517A5762D10}" type="datetimeFigureOut">
              <a:rPr lang="es-ES" smtClean="0"/>
              <a:t>09/09/2024</a:t>
            </a:fld>
            <a:endParaRPr lang="es-ES" dirty="0"/>
          </a:p>
        </p:txBody>
      </p:sp>
      <p:sp>
        <p:nvSpPr>
          <p:cNvPr id="3" name="Footer Placeholder 2"/>
          <p:cNvSpPr>
            <a:spLocks noGrp="1"/>
          </p:cNvSpPr>
          <p:nvPr>
            <p:ph type="ftr" sz="quarter" idx="11"/>
          </p:nvPr>
        </p:nvSpPr>
        <p:spPr/>
        <p:txBody>
          <a:bodyPr/>
          <a:lstStyle/>
          <a:p>
            <a:endParaRPr lang="es-ES" dirty="0"/>
          </a:p>
        </p:txBody>
      </p:sp>
      <p:sp>
        <p:nvSpPr>
          <p:cNvPr id="4" name="Slide Number Placeholder 3"/>
          <p:cNvSpPr>
            <a:spLocks noGrp="1"/>
          </p:cNvSpPr>
          <p:nvPr>
            <p:ph type="sldNum" sz="quarter" idx="12"/>
          </p:nvPr>
        </p:nvSpPr>
        <p:spPr/>
        <p:txBody>
          <a:bodyPr/>
          <a:lstStyle/>
          <a:p>
            <a:fld id="{A6EC9E3E-F9FB-4CAE-ADB0-6C6947CEBDED}" type="slidenum">
              <a:rPr lang="es-ES" smtClean="0"/>
              <a:t>‹Nº›</a:t>
            </a:fld>
            <a:endParaRPr lang="es-ES" dirty="0"/>
          </a:p>
        </p:txBody>
      </p:sp>
    </p:spTree>
    <p:extLst>
      <p:ext uri="{BB962C8B-B14F-4D97-AF65-F5344CB8AC3E}">
        <p14:creationId xmlns:p14="http://schemas.microsoft.com/office/powerpoint/2010/main" val="3461661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b" anchorCtr="0">
            <a:normAutofit/>
          </a:bodyPr>
          <a:lstStyle/>
          <a:p>
            <a:pPr lvl="0"/>
            <a:r>
              <a:rPr lang="es-ES" dirty="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2B9FBB-67EB-4F1A-BE27-8517A5762D10}" type="datetimeFigureOut">
              <a:rPr lang="es-ES" smtClean="0"/>
              <a:t>09/09/2024</a:t>
            </a:fld>
            <a:endParaRPr lang="es-E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C9E3E-F9FB-4CAE-ADB0-6C6947CEBDED}" type="slidenum">
              <a:rPr lang="es-ES" smtClean="0"/>
              <a:t>‹Nº›</a:t>
            </a:fld>
            <a:endParaRPr lang="es-ES" dirty="0"/>
          </a:p>
        </p:txBody>
      </p:sp>
      <p:sp>
        <p:nvSpPr>
          <p:cNvPr id="7" name="Rectángulo 6">
            <a:extLst>
              <a:ext uri="{FF2B5EF4-FFF2-40B4-BE49-F238E27FC236}">
                <a16:creationId xmlns="" xmlns:a16="http://schemas.microsoft.com/office/drawing/2014/main" id="{2B28BD1A-F06E-4573-B02D-E28F3ADB7837}"/>
              </a:ext>
            </a:extLst>
          </p:cNvPr>
          <p:cNvSpPr/>
          <p:nvPr userDrawn="1"/>
        </p:nvSpPr>
        <p:spPr>
          <a:xfrm>
            <a:off x="1185" y="6116128"/>
            <a:ext cx="9142815" cy="741871"/>
          </a:xfrm>
          <a:prstGeom prst="rect">
            <a:avLst/>
          </a:prstGeom>
          <a:solidFill>
            <a:srgbClr val="326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8" name="Imagen 7">
            <a:extLst>
              <a:ext uri="{FF2B5EF4-FFF2-40B4-BE49-F238E27FC236}">
                <a16:creationId xmlns="" xmlns:a16="http://schemas.microsoft.com/office/drawing/2014/main" id="{153F8B28-12C8-468A-A122-BA083F3AABF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760198" y="6130642"/>
            <a:ext cx="1623603" cy="673310"/>
          </a:xfrm>
          <a:prstGeom prst="rect">
            <a:avLst/>
          </a:prstGeom>
        </p:spPr>
      </p:pic>
    </p:spTree>
    <p:extLst>
      <p:ext uri="{BB962C8B-B14F-4D97-AF65-F5344CB8AC3E}">
        <p14:creationId xmlns:p14="http://schemas.microsoft.com/office/powerpoint/2010/main" val="341219985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62" r:id="rId3"/>
    <p:sldLayoutId id="2147483661" r:id="rId4"/>
    <p:sldLayoutId id="2147483663" r:id="rId5"/>
    <p:sldLayoutId id="2147483664" r:id="rId6"/>
    <p:sldLayoutId id="2147483665" r:id="rId7"/>
    <p:sldLayoutId id="2147483666" r:id="rId8"/>
    <p:sldLayoutId id="2147483667" r:id="rId9"/>
    <p:sldLayoutId id="2147483668" r:id="rId10"/>
    <p:sldLayoutId id="2147483669" r:id="rId11"/>
    <p:sldLayoutId id="2147483674" r:id="rId12"/>
  </p:sldLayoutIdLst>
  <p:txStyles>
    <p:titleStyle>
      <a:lvl1pPr algn="l" defTabSz="914400" rtl="0" eaLnBrk="1" latinLnBrk="0" hangingPunct="1">
        <a:lnSpc>
          <a:spcPct val="90000"/>
        </a:lnSpc>
        <a:spcBef>
          <a:spcPct val="0"/>
        </a:spcBef>
        <a:buNone/>
        <a:defRPr lang="en-US" sz="3000" kern="1200" dirty="0">
          <a:solidFill>
            <a:srgbClr val="326195"/>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fundacionual.es/internacionalizacion/" TargetMode="External"/><Relationship Id="rId5" Type="http://schemas.openxmlformats.org/officeDocument/2006/relationships/image" Target="../media/image6.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ual.portalicaro.es/home/offers" TargetMode="External"/><Relationship Id="rId5" Type="http://schemas.openxmlformats.org/officeDocument/2006/relationships/hyperlink" Target="https://ual.portalicaro.es/" TargetMode="External"/><Relationship Id="rId4" Type="http://schemas.openxmlformats.org/officeDocument/2006/relationships/image" Target="../media/image19.jpe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9.xml"/><Relationship Id="rId7" Type="http://schemas.openxmlformats.org/officeDocument/2006/relationships/image" Target="../media/image2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ual.es/emprendimiento" TargetMode="External"/><Relationship Id="rId5" Type="http://schemas.openxmlformats.org/officeDocument/2006/relationships/image" Target="../media/image6.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jump-ual.es/" TargetMode="Externa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boe.es/buscar/act.php?id=BOE-A-2023-6967" TargetMode="External"/><Relationship Id="rId5" Type="http://schemas.openxmlformats.org/officeDocument/2006/relationships/hyperlink" Target="https://www.ual.es/application/files/8916/5641/2539/NORMATIVA_DE_PRACTICAS_ACADEMICAS_EXTERNAS_10_06_2022.pdf" TargetMode="External"/><Relationship Id="rId4" Type="http://schemas.openxmlformats.org/officeDocument/2006/relationships/hyperlink" Target="https://www.boe.es/eli/es/rd/2014/07/11/592"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portal.seg-social.gob.es/wps/portal/importass/importass/inicio"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image" Target="../media/image26.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microsoft.com/office/2007/relationships/hdphoto" Target="../media/hdphoto4.wdp"/><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microsoft.com/office/2007/relationships/hdphoto" Target="../media/hdphoto5.wdp"/><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microsoft.com/office/2007/relationships/hdphoto" Target="../media/hdphoto1.wdp"/><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9.xml"/><Relationship Id="rId7" Type="http://schemas.openxmlformats.org/officeDocument/2006/relationships/hyperlink" Target="https://www.ual.es/application/files/7916/5416/7041/ALUMNOSayudacurriculares2020.pdf"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hyperlink" Target="http://cms.ual.es/idc/groups/public/@serv/@empleo/documents/documento/ayudacurriculares2020.pdf" TargetMode="External"/><Relationship Id="rId4" Type="http://schemas.openxmlformats.org/officeDocument/2006/relationships/notesSlide" Target="../notesSlides/notesSlide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hyperlink" Target="https://sede.mjusticia.gob.es/es/tramites/certificado-registro-central"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2.xml"/><Relationship Id="rId7" Type="http://schemas.openxmlformats.org/officeDocument/2006/relationships/diagramColors" Target="../diagrams/colors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ual.es/administracionelectronica/procedimientos/procedimiento/ARA5200" TargetMode="Externa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openxmlformats.org/officeDocument/2006/relationships/hyperlink" Target="https://fundacionual.es/" TargetMode="External"/><Relationship Id="rId3" Type="http://schemas.openxmlformats.org/officeDocument/2006/relationships/hyperlink" Target="mailto:serviciodeempleo@ual.es" TargetMode="External"/><Relationship Id="rId7" Type="http://schemas.openxmlformats.org/officeDocument/2006/relationships/hyperlink" Target="http://www.ual.es/empleo"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mailto:practicas@fundacionual.es" TargetMode="External"/><Relationship Id="rId5" Type="http://schemas.openxmlformats.org/officeDocument/2006/relationships/hyperlink" Target="mailto:ferreiro@fundacionual.es" TargetMode="External"/><Relationship Id="rId10" Type="http://schemas.openxmlformats.org/officeDocument/2006/relationships/hyperlink" Target="https://www.facebook.com/sueual" TargetMode="External"/><Relationship Id="rId4" Type="http://schemas.openxmlformats.org/officeDocument/2006/relationships/hyperlink" Target="mailto:mgarcia@ual.es" TargetMode="External"/><Relationship Id="rId9" Type="http://schemas.openxmlformats.org/officeDocument/2006/relationships/hyperlink" Target="https://www.facebook.com/IcaroUA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hyperlink" Target="https://www.ual.es/universidad/serviciosgenerales/sue/orientacion" TargetMode="External"/><Relationship Id="rId7"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themeOverride" Target="../theme/themeOverride1.xml"/><Relationship Id="rId6" Type="http://schemas.openxmlformats.org/officeDocument/2006/relationships/image" Target="../media/image10.png"/><Relationship Id="rId5" Type="http://schemas.openxmlformats.org/officeDocument/2006/relationships/hyperlink" Target="mailto:ecrespo@fm.ual.es" TargetMode="External"/><Relationship Id="rId4" Type="http://schemas.openxmlformats.org/officeDocument/2006/relationships/hyperlink" Target="mailto:jlopezm@fm.ual.es" TargetMode="External"/><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4.xml"/><Relationship Id="rId7" Type="http://schemas.openxmlformats.org/officeDocument/2006/relationships/diagramColors" Target="../diagrams/colors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ual.portalicaro.es/" TargetMode="Externa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hyperlink" Target="https://www.ual.es/empleabilidad/empleabilidad/programa-talento/talento-dual"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microsoft.com/office/2007/relationships/hdphoto" Target="../media/hdphoto2.wdp"/><Relationship Id="rId4" Type="http://schemas.openxmlformats.org/officeDocument/2006/relationships/diagramLayout" Target="../diagrams/layout3.xml"/><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224255" y="0"/>
            <a:ext cx="8840614" cy="5264114"/>
          </a:xfrm>
          <a:prstGeom prst="rect">
            <a:avLst/>
          </a:prstGeom>
          <a:effectLst>
            <a:outerShdw blurRad="266700" dist="76200" dir="6600000" algn="ctr" rotWithShape="0">
              <a:srgbClr val="000000">
                <a:alpha val="43137"/>
              </a:srgbClr>
            </a:outerShdw>
            <a:softEdge rad="1270000"/>
          </a:effectLst>
        </p:spPr>
      </p:pic>
      <p:sp>
        <p:nvSpPr>
          <p:cNvPr id="2" name="Subtítulo 1"/>
          <p:cNvSpPr>
            <a:spLocks noGrp="1"/>
          </p:cNvSpPr>
          <p:nvPr>
            <p:ph type="subTitle" idx="4294967295"/>
          </p:nvPr>
        </p:nvSpPr>
        <p:spPr>
          <a:xfrm>
            <a:off x="461648" y="1372771"/>
            <a:ext cx="8682351" cy="2936631"/>
          </a:xfrm>
        </p:spPr>
        <p:txBody>
          <a:bodyPr>
            <a:normAutofit/>
          </a:bodyPr>
          <a:lstStyle/>
          <a:p>
            <a:pPr marL="0" indent="0" algn="ctr">
              <a:buNone/>
            </a:pPr>
            <a:r>
              <a:rPr lang="es-ES" sz="6600" b="1" dirty="0">
                <a:solidFill>
                  <a:schemeClr val="accent1">
                    <a:lumMod val="50000"/>
                  </a:schemeClr>
                </a:solidFill>
              </a:rPr>
              <a:t>UNIVERSIDAD DE ALMERÍA</a:t>
            </a:r>
          </a:p>
          <a:p>
            <a:pPr marL="0" indent="0" algn="ctr">
              <a:buNone/>
            </a:pPr>
            <a:endParaRPr lang="es-ES" sz="4400" dirty="0"/>
          </a:p>
          <a:p>
            <a:pPr marL="0" indent="0" algn="ctr">
              <a:buNone/>
            </a:pPr>
            <a:endParaRPr lang="es-ES" sz="4400" b="1" dirty="0">
              <a:solidFill>
                <a:schemeClr val="accent1">
                  <a:lumMod val="50000"/>
                </a:schemeClr>
              </a:solidFill>
            </a:endParaRPr>
          </a:p>
        </p:txBody>
      </p: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8860" y="327026"/>
            <a:ext cx="487363" cy="487363"/>
          </a:xfrm>
          <a:prstGeom prst="rect">
            <a:avLst/>
          </a:prstGeom>
          <a:solidFill>
            <a:schemeClr val="accent1"/>
          </a:solidFill>
        </p:spPr>
      </p:pic>
      <p:sp>
        <p:nvSpPr>
          <p:cNvPr id="7" name="CuadroTexto 6"/>
          <p:cNvSpPr txBox="1"/>
          <p:nvPr/>
        </p:nvSpPr>
        <p:spPr>
          <a:xfrm>
            <a:off x="1" y="4446566"/>
            <a:ext cx="9143999" cy="1938992"/>
          </a:xfrm>
          <a:prstGeom prst="rect">
            <a:avLst/>
          </a:prstGeom>
          <a:noFill/>
        </p:spPr>
        <p:txBody>
          <a:bodyPr wrap="square" rtlCol="0">
            <a:spAutoFit/>
          </a:bodyPr>
          <a:lstStyle/>
          <a:p>
            <a:pPr algn="ctr"/>
            <a:r>
              <a:rPr lang="es-ES" b="1" dirty="0"/>
              <a:t>Diana Carrión García</a:t>
            </a:r>
          </a:p>
          <a:p>
            <a:pPr algn="ctr"/>
            <a:r>
              <a:rPr lang="es-ES" b="1" dirty="0"/>
              <a:t>Matías García Fernández</a:t>
            </a:r>
          </a:p>
          <a:p>
            <a:pPr algn="ctr"/>
            <a:endParaRPr lang="es-ES" dirty="0"/>
          </a:p>
          <a:p>
            <a:pPr algn="ctr"/>
            <a:r>
              <a:rPr lang="es-ES" sz="1600" dirty="0"/>
              <a:t>SERVICIO DE EMPLEABILIDAD, </a:t>
            </a:r>
            <a:r>
              <a:rPr lang="es-ES" sz="1600" dirty="0" smtClean="0"/>
              <a:t>POLÍTICAS </a:t>
            </a:r>
            <a:r>
              <a:rPr lang="es-ES" sz="1600" dirty="0"/>
              <a:t>SOCIALES Y SOSTENIBILIDAD Y FUNDACIÓN DE LA UNIVERSIDAD DE ALMERÍA</a:t>
            </a:r>
          </a:p>
          <a:p>
            <a:pPr algn="ctr"/>
            <a:r>
              <a:rPr lang="es-ES" sz="1600" b="1" dirty="0"/>
              <a:t>VICERRECTORADO DE POSTGRADO Y RELACIONES INSTITUCIONALES</a:t>
            </a:r>
          </a:p>
          <a:p>
            <a:endParaRPr lang="es-ES" dirty="0"/>
          </a:p>
        </p:txBody>
      </p:sp>
    </p:spTree>
    <p:extLst>
      <p:ext uri="{BB962C8B-B14F-4D97-AF65-F5344CB8AC3E}">
        <p14:creationId xmlns:p14="http://schemas.microsoft.com/office/powerpoint/2010/main" val="3779330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ecas Erasmus para estudiar un máster en el extranjero -  Avanzaentucarrera.com"/>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21284" y="1208905"/>
            <a:ext cx="8922716" cy="4724411"/>
          </a:xfrm>
          <a:prstGeom prst="rect">
            <a:avLst/>
          </a:prstGeom>
          <a:ln>
            <a:noFill/>
          </a:ln>
          <a:effectLst>
            <a:glow rad="1905000">
              <a:schemeClr val="bg1">
                <a:alpha val="2000"/>
              </a:schemeClr>
            </a:glow>
            <a:softEdge rad="1651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ctrTitle"/>
          </p:nvPr>
        </p:nvSpPr>
        <p:spPr>
          <a:xfrm>
            <a:off x="509710" y="114685"/>
            <a:ext cx="7772400" cy="1036320"/>
          </a:xfrm>
        </p:spPr>
        <p:txBody>
          <a:bodyPr>
            <a:noAutofit/>
          </a:bodyPr>
          <a:lstStyle/>
          <a:p>
            <a:r>
              <a:rPr lang="es-ES" sz="3200" b="1" dirty="0"/>
              <a:t>PRÁCTICAS EXTERNAS EN EL EXTRANJERO</a:t>
            </a:r>
          </a:p>
        </p:txBody>
      </p:sp>
      <p:pic>
        <p:nvPicPr>
          <p:cNvPr id="7"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94747" y="489942"/>
            <a:ext cx="487363" cy="487363"/>
          </a:xfrm>
          <a:prstGeom prst="rect">
            <a:avLst/>
          </a:prstGeom>
          <a:solidFill>
            <a:schemeClr val="accent1"/>
          </a:solidFill>
        </p:spPr>
      </p:pic>
      <p:sp>
        <p:nvSpPr>
          <p:cNvPr id="3" name="CuadroTexto 2"/>
          <p:cNvSpPr txBox="1"/>
          <p:nvPr/>
        </p:nvSpPr>
        <p:spPr>
          <a:xfrm>
            <a:off x="624254" y="1628318"/>
            <a:ext cx="7570177" cy="2215991"/>
          </a:xfrm>
          <a:prstGeom prst="rect">
            <a:avLst/>
          </a:prstGeom>
          <a:noFill/>
          <a:ln>
            <a:solidFill>
              <a:schemeClr val="tx2"/>
            </a:solidFill>
          </a:ln>
        </p:spPr>
        <p:txBody>
          <a:bodyPr wrap="square" rtlCol="0">
            <a:spAutoFit/>
          </a:bodyPr>
          <a:lstStyle/>
          <a:p>
            <a:pPr algn="ctr"/>
            <a:r>
              <a:rPr lang="es-ES" sz="4800" b="1" dirty="0">
                <a:solidFill>
                  <a:schemeClr val="accent6"/>
                </a:solidFill>
              </a:rPr>
              <a:t>Erasmus+ Prácticas</a:t>
            </a:r>
          </a:p>
          <a:p>
            <a:pPr lvl="0" algn="ctr"/>
            <a:r>
              <a:rPr lang="es-ES" dirty="0">
                <a:latin typeface="Aial"/>
              </a:rPr>
              <a:t>Estudiantes de grado, máster y doctorado.</a:t>
            </a:r>
          </a:p>
          <a:p>
            <a:pPr lvl="0" algn="ctr"/>
            <a:r>
              <a:rPr lang="es-ES" dirty="0">
                <a:latin typeface="Aial"/>
              </a:rPr>
              <a:t>Estancia durante un periodo de tiempo en una empresa u organización de otro participante</a:t>
            </a:r>
            <a:r>
              <a:rPr lang="es-ES" dirty="0"/>
              <a:t>.</a:t>
            </a:r>
          </a:p>
          <a:p>
            <a:endParaRPr lang="es-ES" dirty="0"/>
          </a:p>
          <a:p>
            <a:endParaRPr lang="es-ES" dirty="0"/>
          </a:p>
        </p:txBody>
      </p:sp>
      <p:pic>
        <p:nvPicPr>
          <p:cNvPr id="5124" name="Picture 4" descr="Fundación de la Universidad de Almería | LinkedI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923" y="3960109"/>
            <a:ext cx="2145792" cy="2145792"/>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28634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Vicerrectorado de Postgrado, Empleabilidad y Relaciones con Empresas e  Instituciones - Universidad de Almería"/>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727782" y="3455377"/>
            <a:ext cx="5287234" cy="264361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ctrTitle"/>
          </p:nvPr>
        </p:nvSpPr>
        <p:spPr>
          <a:xfrm>
            <a:off x="203662" y="289891"/>
            <a:ext cx="7772400" cy="789564"/>
          </a:xfrm>
        </p:spPr>
        <p:txBody>
          <a:bodyPr>
            <a:normAutofit/>
          </a:bodyPr>
          <a:lstStyle/>
          <a:p>
            <a:r>
              <a:rPr lang="es-ES" sz="3600" b="1" dirty="0"/>
              <a:t>AGENCIA DE COLOCACIÓN</a:t>
            </a:r>
          </a:p>
        </p:txBody>
      </p:sp>
      <p:sp>
        <p:nvSpPr>
          <p:cNvPr id="3" name="Subtítulo 2"/>
          <p:cNvSpPr>
            <a:spLocks noGrp="1"/>
          </p:cNvSpPr>
          <p:nvPr>
            <p:ph type="subTitle" idx="1"/>
          </p:nvPr>
        </p:nvSpPr>
        <p:spPr>
          <a:xfrm>
            <a:off x="325581" y="1454584"/>
            <a:ext cx="8320896" cy="2161206"/>
          </a:xfrm>
        </p:spPr>
        <p:txBody>
          <a:bodyPr>
            <a:normAutofit fontScale="77500" lnSpcReduction="20000"/>
          </a:bodyPr>
          <a:lstStyle/>
          <a:p>
            <a:pPr marL="285750" lvl="0" indent="-285750" algn="just" defTabSz="457200">
              <a:lnSpc>
                <a:spcPct val="100000"/>
              </a:lnSpc>
              <a:spcBef>
                <a:spcPct val="20000"/>
              </a:spcBef>
              <a:spcAft>
                <a:spcPts val="600"/>
              </a:spcAft>
              <a:buClr>
                <a:prstClr val="white"/>
              </a:buClr>
              <a:buSzPct val="80000"/>
              <a:buFont typeface="Wingdings 3" panose="05040102010807070707" pitchFamily="18" charset="2"/>
              <a:buChar char=""/>
            </a:pPr>
            <a:r>
              <a:rPr lang="es-ES" sz="2000" dirty="0">
                <a:solidFill>
                  <a:srgbClr val="052F61">
                    <a:lumMod val="50000"/>
                  </a:srgbClr>
                </a:solidFill>
                <a:latin typeface="Arial" panose="020B0604020202020204" pitchFamily="34" charset="0"/>
                <a:cs typeface="Arial" panose="020B0604020202020204" pitchFamily="34" charset="0"/>
              </a:rPr>
              <a:t>Intermediamos en el mercado laboral, teniendo como finalidad proporcionar a las personas demandantes un empleo adecuado a sus características y facilitar a los empleadores las personas apropiadas a sus requerimientos y necesidades.</a:t>
            </a:r>
          </a:p>
          <a:p>
            <a:pPr marL="285750" lvl="0" indent="-285750" algn="just" defTabSz="457200">
              <a:lnSpc>
                <a:spcPct val="100000"/>
              </a:lnSpc>
              <a:spcBef>
                <a:spcPct val="20000"/>
              </a:spcBef>
              <a:spcAft>
                <a:spcPts val="600"/>
              </a:spcAft>
              <a:buClr>
                <a:prstClr val="white"/>
              </a:buClr>
              <a:buSzPct val="80000"/>
              <a:buFont typeface="Wingdings 3" panose="05040102010807070707" pitchFamily="18" charset="2"/>
              <a:buChar char=""/>
            </a:pPr>
            <a:r>
              <a:rPr lang="es-ES" sz="2000" dirty="0">
                <a:solidFill>
                  <a:srgbClr val="052F61">
                    <a:lumMod val="50000"/>
                  </a:srgbClr>
                </a:solidFill>
                <a:latin typeface="Arial" panose="020B0604020202020204" pitchFamily="34" charset="0"/>
                <a:cs typeface="Arial" panose="020B0604020202020204" pitchFamily="34" charset="0"/>
              </a:rPr>
              <a:t>Inscribirse a través de Internet en la base de datos que para al efecto dispone el </a:t>
            </a:r>
            <a:r>
              <a:rPr lang="es-ES" sz="2000" dirty="0" smtClean="0">
                <a:solidFill>
                  <a:srgbClr val="052F61">
                    <a:lumMod val="50000"/>
                  </a:srgbClr>
                </a:solidFill>
                <a:latin typeface="Arial" panose="020B0604020202020204" pitchFamily="34" charset="0"/>
                <a:cs typeface="Arial" panose="020B0604020202020204" pitchFamily="34" charset="0"/>
              </a:rPr>
              <a:t>Servicio </a:t>
            </a:r>
            <a:r>
              <a:rPr lang="es-ES" sz="2000" dirty="0">
                <a:solidFill>
                  <a:srgbClr val="052F61">
                    <a:lumMod val="50000"/>
                  </a:srgbClr>
                </a:solidFill>
                <a:latin typeface="Arial" panose="020B0604020202020204" pitchFamily="34" charset="0"/>
                <a:cs typeface="Arial" panose="020B0604020202020204" pitchFamily="34" charset="0"/>
              </a:rPr>
              <a:t>de Empleabilidad, Políticas Sociales y Sostenibilidad de la Universidad de Almería en la dirección: </a:t>
            </a:r>
          </a:p>
          <a:p>
            <a:pPr marL="285750" lvl="0" indent="-285750" defTabSz="457200">
              <a:lnSpc>
                <a:spcPct val="100000"/>
              </a:lnSpc>
              <a:spcBef>
                <a:spcPct val="20000"/>
              </a:spcBef>
              <a:spcAft>
                <a:spcPts val="600"/>
              </a:spcAft>
              <a:buClr>
                <a:prstClr val="white"/>
              </a:buClr>
              <a:buSzPct val="80000"/>
              <a:buFont typeface="Wingdings 3" panose="05040102010807070707" pitchFamily="18" charset="2"/>
              <a:buChar char=""/>
            </a:pPr>
            <a:r>
              <a:rPr lang="es-ES" sz="2000" b="1" dirty="0">
                <a:solidFill>
                  <a:srgbClr val="146194">
                    <a:lumMod val="75000"/>
                  </a:srgbClr>
                </a:solidFill>
                <a:latin typeface="Arial" panose="020B0604020202020204" pitchFamily="34" charset="0"/>
                <a:cs typeface="Arial" panose="020B0604020202020204" pitchFamily="34" charset="0"/>
                <a:hlinkClick r:id="rId5"/>
              </a:rPr>
              <a:t>https://ual.portalicaro.es/</a:t>
            </a:r>
            <a:r>
              <a:rPr lang="es-ES" sz="2000" b="1" dirty="0">
                <a:solidFill>
                  <a:srgbClr val="146194">
                    <a:lumMod val="75000"/>
                  </a:srgbClr>
                </a:solidFill>
                <a:latin typeface="Arial" panose="020B0604020202020204" pitchFamily="34" charset="0"/>
                <a:cs typeface="Arial" panose="020B0604020202020204" pitchFamily="34" charset="0"/>
              </a:rPr>
              <a:t> </a:t>
            </a:r>
          </a:p>
          <a:p>
            <a:pPr marL="285750" lvl="0" indent="-285750" defTabSz="457200">
              <a:lnSpc>
                <a:spcPct val="100000"/>
              </a:lnSpc>
              <a:spcBef>
                <a:spcPct val="20000"/>
              </a:spcBef>
              <a:spcAft>
                <a:spcPts val="600"/>
              </a:spcAft>
              <a:buClr>
                <a:prstClr val="white"/>
              </a:buClr>
              <a:buSzPct val="80000"/>
              <a:buFont typeface="Wingdings 3" panose="05040102010807070707" pitchFamily="18" charset="2"/>
              <a:buChar char=""/>
            </a:pPr>
            <a:r>
              <a:rPr lang="es-ES" sz="2000" b="1" dirty="0">
                <a:solidFill>
                  <a:srgbClr val="0000FF"/>
                </a:solidFill>
                <a:latin typeface="Arial" panose="020B0604020202020204" pitchFamily="34" charset="0"/>
                <a:cs typeface="Arial" panose="020B0604020202020204" pitchFamily="34" charset="0"/>
                <a:hlinkClick r:id="rId6"/>
              </a:rPr>
              <a:t>OFERTAS DE EMPLEO</a:t>
            </a:r>
            <a:endParaRPr lang="es-ES" sz="2000" b="1" dirty="0">
              <a:solidFill>
                <a:srgbClr val="0000FF"/>
              </a:solidFill>
              <a:latin typeface="Arial" panose="020B0604020202020204" pitchFamily="34" charset="0"/>
              <a:cs typeface="Arial" panose="020B0604020202020204" pitchFamily="34" charset="0"/>
            </a:endParaRPr>
          </a:p>
          <a:p>
            <a:endParaRPr lang="es-ES" dirty="0"/>
          </a:p>
        </p:txBody>
      </p:sp>
      <p:pic>
        <p:nvPicPr>
          <p:cNvPr id="5" name="Imagen 4"/>
          <p:cNvPicPr>
            <a:picLocks noChangeAspect="1"/>
          </p:cNvPicPr>
          <p:nvPr/>
        </p:nvPicPr>
        <p:blipFill>
          <a:blip r:embed="rId7"/>
          <a:stretch>
            <a:fillRect/>
          </a:stretch>
        </p:blipFill>
        <p:spPr>
          <a:xfrm>
            <a:off x="3691001" y="5216131"/>
            <a:ext cx="1590056" cy="882864"/>
          </a:xfrm>
          <a:prstGeom prst="rect">
            <a:avLst/>
          </a:prstGeom>
        </p:spPr>
      </p:pic>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59114" y="496453"/>
            <a:ext cx="487363" cy="487363"/>
          </a:xfrm>
          <a:prstGeom prst="rect">
            <a:avLst/>
          </a:prstGeom>
          <a:solidFill>
            <a:schemeClr val="accent1"/>
          </a:solidFill>
        </p:spPr>
      </p:pic>
      <p:pic>
        <p:nvPicPr>
          <p:cNvPr id="8" name="Picture 2" descr="Url - Iconos gratis de web"/>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31123" y="2687533"/>
            <a:ext cx="404446" cy="404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09474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056805" y="252270"/>
            <a:ext cx="6400800" cy="670444"/>
          </a:xfrm>
        </p:spPr>
        <p:txBody>
          <a:bodyPr>
            <a:normAutofit/>
          </a:bodyPr>
          <a:lstStyle/>
          <a:p>
            <a:pPr algn="ctr"/>
            <a:r>
              <a:rPr lang="es-ES" sz="3200" b="1" dirty="0"/>
              <a:t>EMPRENDIMIENTO</a:t>
            </a:r>
          </a:p>
        </p:txBody>
      </p:sp>
      <p:sp>
        <p:nvSpPr>
          <p:cNvPr id="3" name="Marcador de contenido 2"/>
          <p:cNvSpPr>
            <a:spLocks noGrp="1"/>
          </p:cNvSpPr>
          <p:nvPr>
            <p:ph idx="4294967295"/>
          </p:nvPr>
        </p:nvSpPr>
        <p:spPr>
          <a:xfrm>
            <a:off x="0" y="1130531"/>
            <a:ext cx="4652389" cy="4705119"/>
          </a:xfrm>
        </p:spPr>
        <p:txBody>
          <a:bodyPr>
            <a:noAutofit/>
          </a:bodyPr>
          <a:lstStyle/>
          <a:p>
            <a:pPr marL="0" indent="0">
              <a:buNone/>
            </a:pPr>
            <a:r>
              <a:rPr lang="es-ES" sz="2000" b="1" dirty="0">
                <a:latin typeface="Arial" panose="020B0604020202020204" pitchFamily="34" charset="0"/>
                <a:cs typeface="Arial" panose="020B0604020202020204" pitchFamily="34" charset="0"/>
              </a:rPr>
              <a:t>ACTUACIONES</a:t>
            </a:r>
          </a:p>
          <a:p>
            <a:pPr>
              <a:buFont typeface="Wingdings" panose="05000000000000000000" pitchFamily="2" charset="2"/>
              <a:buChar char="ü"/>
            </a:pPr>
            <a:r>
              <a:rPr lang="es-ES" sz="2000" dirty="0">
                <a:latin typeface="Arial" panose="020B0604020202020204" pitchFamily="34" charset="0"/>
                <a:cs typeface="Arial" panose="020B0604020202020204" pitchFamily="34" charset="0"/>
              </a:rPr>
              <a:t>Asesoramiento individualizado de los proyectos.</a:t>
            </a:r>
          </a:p>
          <a:p>
            <a:pPr>
              <a:buFont typeface="Wingdings" panose="05000000000000000000" pitchFamily="2" charset="2"/>
              <a:buChar char="ü"/>
            </a:pPr>
            <a:r>
              <a:rPr lang="es-ES" sz="2000" dirty="0">
                <a:latin typeface="Arial" panose="020B0604020202020204" pitchFamily="34" charset="0"/>
                <a:cs typeface="Arial" panose="020B0604020202020204" pitchFamily="34" charset="0"/>
              </a:rPr>
              <a:t>Información sobre las diferentes formas jurídicas y tipos de ayuda.</a:t>
            </a:r>
          </a:p>
          <a:p>
            <a:pPr>
              <a:buFont typeface="Wingdings" panose="05000000000000000000" pitchFamily="2" charset="2"/>
              <a:buChar char="ü"/>
            </a:pPr>
            <a:r>
              <a:rPr lang="es-ES" sz="2000" dirty="0">
                <a:latin typeface="Arial" panose="020B0604020202020204" pitchFamily="34" charset="0"/>
                <a:cs typeface="Arial" panose="020B0604020202020204" pitchFamily="34" charset="0"/>
              </a:rPr>
              <a:t>Seguimiento de los proyectos. </a:t>
            </a:r>
          </a:p>
          <a:p>
            <a:pPr>
              <a:buFont typeface="Wingdings" panose="05000000000000000000" pitchFamily="2" charset="2"/>
              <a:buChar char="ü"/>
            </a:pPr>
            <a:r>
              <a:rPr lang="es-ES" sz="2000" dirty="0">
                <a:latin typeface="Arial" panose="020B0604020202020204" pitchFamily="34" charset="0"/>
                <a:cs typeface="Arial" panose="020B0604020202020204" pitchFamily="34" charset="0"/>
              </a:rPr>
              <a:t>Espacio de coworking.</a:t>
            </a:r>
          </a:p>
          <a:p>
            <a:pPr>
              <a:buFont typeface="Wingdings" panose="05000000000000000000" pitchFamily="2" charset="2"/>
              <a:buChar char="ü"/>
            </a:pPr>
            <a:r>
              <a:rPr lang="es-ES" sz="2000" dirty="0">
                <a:latin typeface="Arial" panose="020B0604020202020204" pitchFamily="34" charset="0"/>
                <a:cs typeface="Arial" panose="020B0604020202020204" pitchFamily="34" charset="0"/>
              </a:rPr>
              <a:t>Proyecto de inversores y mentores.</a:t>
            </a:r>
          </a:p>
          <a:p>
            <a:pPr>
              <a:buFont typeface="Wingdings" panose="05000000000000000000" pitchFamily="2" charset="2"/>
              <a:buChar char="ü"/>
            </a:pPr>
            <a:r>
              <a:rPr lang="es-ES" sz="2000" dirty="0">
                <a:latin typeface="Arial" panose="020B0604020202020204" pitchFamily="34" charset="0"/>
                <a:cs typeface="Arial" panose="020B0604020202020204" pitchFamily="34" charset="0"/>
              </a:rPr>
              <a:t>Jornadas, Talleres, Seminarios y Networking.	</a:t>
            </a:r>
          </a:p>
          <a:p>
            <a:pPr>
              <a:buFont typeface="Wingdings" panose="05000000000000000000" pitchFamily="2" charset="2"/>
              <a:buChar char="ü"/>
            </a:pPr>
            <a:r>
              <a:rPr lang="es-ES" sz="2000" dirty="0">
                <a:latin typeface="Arial" panose="020B0604020202020204" pitchFamily="34" charset="0"/>
                <a:cs typeface="Arial" panose="020B0604020202020204" pitchFamily="34" charset="0"/>
              </a:rPr>
              <a:t>Feria de las Ideas.</a:t>
            </a:r>
            <a:endParaRPr lang="es-ES_tradnl" sz="2000" b="1" dirty="0">
              <a:solidFill>
                <a:srgbClr val="000000"/>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rotWithShape="1">
          <a:blip r:embed="rId4"/>
          <a:srcRect l="6319" t="32128" r="7557" b="39727"/>
          <a:stretch/>
        </p:blipFill>
        <p:spPr>
          <a:xfrm>
            <a:off x="2759026" y="4757129"/>
            <a:ext cx="3936196" cy="1286338"/>
          </a:xfrm>
          <a:prstGeom prst="rect">
            <a:avLst/>
          </a:prstGeom>
        </p:spPr>
      </p:pic>
      <p:pic>
        <p:nvPicPr>
          <p:cNvPr id="5"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55173" y="522675"/>
            <a:ext cx="487363" cy="487363"/>
          </a:xfrm>
          <a:prstGeom prst="rect">
            <a:avLst/>
          </a:prstGeom>
          <a:solidFill>
            <a:schemeClr val="accent1"/>
          </a:solidFill>
        </p:spPr>
      </p:pic>
      <p:pic>
        <p:nvPicPr>
          <p:cNvPr id="7170" name="Picture 2" descr="EmprendeUAL - Universidad de Almería">
            <a:hlinkClick r:id="rId6"/>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801859" y="1747852"/>
            <a:ext cx="4122334" cy="2642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32415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2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96539" y="79721"/>
            <a:ext cx="6400800" cy="743239"/>
          </a:xfrm>
        </p:spPr>
        <p:txBody>
          <a:bodyPr>
            <a:normAutofit/>
          </a:bodyPr>
          <a:lstStyle/>
          <a:p>
            <a:pPr algn="ctr"/>
            <a:r>
              <a:rPr lang="es-ES" sz="3200" b="1" dirty="0"/>
              <a:t>PROGRAMA JUMP</a:t>
            </a:r>
          </a:p>
        </p:txBody>
      </p:sp>
      <p:sp>
        <p:nvSpPr>
          <p:cNvPr id="3" name="Marcador de contenido 2"/>
          <p:cNvSpPr>
            <a:spLocks noGrp="1"/>
          </p:cNvSpPr>
          <p:nvPr>
            <p:ph idx="4294967295"/>
          </p:nvPr>
        </p:nvSpPr>
        <p:spPr>
          <a:xfrm>
            <a:off x="0" y="822961"/>
            <a:ext cx="9056077" cy="5023924"/>
          </a:xfrm>
        </p:spPr>
        <p:txBody>
          <a:bodyPr>
            <a:normAutofit/>
          </a:bodyPr>
          <a:lstStyle/>
          <a:p>
            <a:pPr algn="just"/>
            <a:r>
              <a:rPr lang="es-ES" sz="1800" dirty="0">
                <a:latin typeface="Arial" panose="020B0604020202020204" pitchFamily="34" charset="0"/>
                <a:cs typeface="Arial" panose="020B0604020202020204" pitchFamily="34" charset="0"/>
              </a:rPr>
              <a:t>La Universidad de Almería organiza el Programa Jóvenes Universitarios Muy Profesionales (JUMP).</a:t>
            </a:r>
          </a:p>
          <a:p>
            <a:pPr algn="just"/>
            <a:r>
              <a:rPr lang="es-ES" sz="1800" dirty="0">
                <a:latin typeface="Arial" panose="020B0604020202020204" pitchFamily="34" charset="0"/>
                <a:cs typeface="Arial" panose="020B0604020202020204" pitchFamily="34" charset="0"/>
              </a:rPr>
              <a:t>Objetivo: formar a las personas universitarias en competencias transversales profesionales que les capaciten para integrarse con más facilidad en el mercado laboral.</a:t>
            </a:r>
          </a:p>
          <a:p>
            <a:pPr algn="just"/>
            <a:r>
              <a:rPr lang="es-ES" sz="1800" dirty="0">
                <a:latin typeface="Arial" panose="020B0604020202020204" pitchFamily="34" charset="0"/>
                <a:cs typeface="Arial" panose="020B0604020202020204" pitchFamily="34" charset="0"/>
              </a:rPr>
              <a:t>Los contenidos de este programa han sido diseñados en colaboración del departamento de recursos humanos de las empresas patrocinadoras. Competencias en el momento de incorporarse a dichas empresas</a:t>
            </a:r>
            <a:r>
              <a:rPr lang="es-ES" sz="1800" b="1" dirty="0">
                <a:latin typeface="Arial" panose="020B0604020202020204" pitchFamily="34" charset="0"/>
                <a:cs typeface="Arial" panose="020B0604020202020204" pitchFamily="34" charset="0"/>
              </a:rPr>
              <a:t>: inglés avanzado, habilidades en comunicación, competencias comerciales, capacidades de trabajo en equipo y liderazgo, inteligencia emocional en la empresa y habilidades emprendedoras.</a:t>
            </a:r>
          </a:p>
        </p:txBody>
      </p:sp>
      <p:pic>
        <p:nvPicPr>
          <p:cNvPr id="4" name="Imagen 3">
            <a:hlinkClick r:id="rId2"/>
          </p:cNvPr>
          <p:cNvPicPr>
            <a:picLocks noChangeAspect="1"/>
          </p:cNvPicPr>
          <p:nvPr/>
        </p:nvPicPr>
        <p:blipFill rotWithShape="1">
          <a:blip r:embed="rId3"/>
          <a:srcRect l="11326" r="6180"/>
          <a:stretch/>
        </p:blipFill>
        <p:spPr>
          <a:xfrm>
            <a:off x="2873947" y="3824654"/>
            <a:ext cx="3445984" cy="2189285"/>
          </a:xfrm>
          <a:prstGeom prst="rect">
            <a:avLst/>
          </a:prstGeom>
          <a:effectLst>
            <a:softEdge rad="63500"/>
          </a:effectLst>
        </p:spPr>
      </p:pic>
    </p:spTree>
    <p:extLst>
      <p:ext uri="{BB962C8B-B14F-4D97-AF65-F5344CB8AC3E}">
        <p14:creationId xmlns:p14="http://schemas.microsoft.com/office/powerpoint/2010/main" val="288428069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42216A0-C771-411F-8A94-D13A86608880}"/>
              </a:ext>
            </a:extLst>
          </p:cNvPr>
          <p:cNvSpPr>
            <a:spLocks noGrp="1"/>
          </p:cNvSpPr>
          <p:nvPr>
            <p:ph type="title"/>
          </p:nvPr>
        </p:nvSpPr>
        <p:spPr/>
        <p:txBody>
          <a:bodyPr/>
          <a:lstStyle/>
          <a:p>
            <a:r>
              <a:rPr lang="es-ES" dirty="0"/>
              <a:t>2</a:t>
            </a:r>
          </a:p>
        </p:txBody>
      </p:sp>
      <p:sp>
        <p:nvSpPr>
          <p:cNvPr id="3" name="Subtítulo 2">
            <a:extLst>
              <a:ext uri="{FF2B5EF4-FFF2-40B4-BE49-F238E27FC236}">
                <a16:creationId xmlns="" xmlns:a16="http://schemas.microsoft.com/office/drawing/2014/main" id="{6B939D73-917F-4B6E-875A-F8F4B1CC24F2}"/>
              </a:ext>
            </a:extLst>
          </p:cNvPr>
          <p:cNvSpPr>
            <a:spLocks noGrp="1"/>
          </p:cNvSpPr>
          <p:nvPr>
            <p:ph type="subTitle" idx="1"/>
          </p:nvPr>
        </p:nvSpPr>
        <p:spPr/>
        <p:txBody>
          <a:bodyPr>
            <a:normAutofit fontScale="92500" lnSpcReduction="10000"/>
          </a:bodyPr>
          <a:lstStyle/>
          <a:p>
            <a:pPr algn="ctr"/>
            <a:r>
              <a:rPr lang="es-ES" sz="2000" b="1" dirty="0"/>
              <a:t>NORMATIVA QUE REGULA LAS PRÁCTICAS ACADÉMICAS EXTERNAS</a:t>
            </a:r>
          </a:p>
        </p:txBody>
      </p:sp>
    </p:spTree>
    <p:extLst>
      <p:ext uri="{BB962C8B-B14F-4D97-AF65-F5344CB8AC3E}">
        <p14:creationId xmlns:p14="http://schemas.microsoft.com/office/powerpoint/2010/main" val="50651966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Rectángulo"/>
          <p:cNvSpPr>
            <a:spLocks noChangeArrowheads="1"/>
          </p:cNvSpPr>
          <p:nvPr/>
        </p:nvSpPr>
        <p:spPr bwMode="auto">
          <a:xfrm>
            <a:off x="615933" y="116632"/>
            <a:ext cx="7358063" cy="1015663"/>
          </a:xfrm>
          <a:prstGeom prst="rect">
            <a:avLst/>
          </a:prstGeom>
          <a:noFill/>
          <a:ln w="9525">
            <a:noFill/>
            <a:miter lim="800000"/>
            <a:headEnd/>
            <a:tailEnd/>
          </a:ln>
        </p:spPr>
        <p:txBody>
          <a:bodyPr>
            <a:spAutoFit/>
          </a:bodyPr>
          <a:lstStyle/>
          <a:p>
            <a:pPr marL="0" marR="0" lvl="0" indent="34290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Arial"/>
                <a:ea typeface="+mn-ea"/>
                <a:cs typeface="+mn-cs"/>
              </a:rPr>
              <a:t> </a:t>
            </a:r>
            <a:r>
              <a:rPr lang="es-ES" sz="2000" b="1" dirty="0">
                <a:solidFill>
                  <a:srgbClr val="1D4F83"/>
                </a:solidFill>
                <a:latin typeface="Arial"/>
              </a:rPr>
              <a:t>NORMATIVA QUE  REGULA LAS PRÁCTICAS ACADÉMICAS EXTERNAS DE LOS ESTUDIANTES UNIVERSITARIOS</a:t>
            </a:r>
          </a:p>
        </p:txBody>
      </p:sp>
      <p:sp>
        <p:nvSpPr>
          <p:cNvPr id="2049" name="Rectangle 1"/>
          <p:cNvSpPr>
            <a:spLocks noChangeArrowheads="1"/>
          </p:cNvSpPr>
          <p:nvPr/>
        </p:nvSpPr>
        <p:spPr bwMode="auto">
          <a:xfrm>
            <a:off x="815958" y="1109057"/>
            <a:ext cx="6958012" cy="5632311"/>
          </a:xfrm>
          <a:prstGeom prst="rect">
            <a:avLst/>
          </a:prstGeom>
          <a:noFill/>
          <a:ln w="9525">
            <a:noFill/>
            <a:miter lim="800000"/>
            <a:headEnd/>
            <a:tailEnd/>
          </a:ln>
          <a:effectLst/>
        </p:spPr>
        <p:txBody>
          <a:bodyPr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0" i="1" u="none" strike="noStrike" kern="1200" cap="none" spc="0" normalizeH="0" baseline="0" noProof="0" dirty="0">
                <a:ln>
                  <a:noFill/>
                </a:ln>
                <a:effectLst/>
                <a:uLnTx/>
                <a:uFillTx/>
                <a:latin typeface="Arial"/>
                <a:ea typeface="+mn-ea"/>
                <a:cs typeface="+mn-cs"/>
                <a:hlinkClick r:id="rId4"/>
              </a:rPr>
              <a:t>Real Decreto 592/2014 de 11 de julio, por el que se regulan las prácticas académicas externas de los estudiantes universitarios.</a:t>
            </a:r>
            <a:r>
              <a:rPr kumimoji="0" lang="es-ES" sz="2000" b="0" i="1" u="none" strike="noStrike" kern="1200" cap="none" spc="0" normalizeH="0" baseline="0" noProof="0" dirty="0">
                <a:ln>
                  <a:noFill/>
                </a:ln>
                <a:effectLst/>
                <a:uLnTx/>
                <a:uFillTx/>
                <a:latin typeface="Arial"/>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000" b="0" i="1" u="none" strike="noStrike" kern="1200" cap="none" spc="0" normalizeH="0" baseline="0" noProof="0" dirty="0">
              <a:ln>
                <a:noFill/>
              </a:ln>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2000" i="1" noProof="0" dirty="0">
                <a:latin typeface="Arial"/>
                <a:hlinkClick r:id="rId5"/>
              </a:rPr>
              <a:t>N</a:t>
            </a:r>
            <a:r>
              <a:rPr kumimoji="0" lang="es-ES" sz="2000" b="0" i="1" u="none" strike="noStrike" kern="1200" cap="none" spc="0" normalizeH="0" baseline="0" noProof="0" dirty="0">
                <a:ln>
                  <a:noFill/>
                </a:ln>
                <a:effectLst/>
                <a:uLnTx/>
                <a:uFillTx/>
                <a:latin typeface="Arial"/>
                <a:hlinkClick r:id="rId5"/>
              </a:rPr>
              <a:t>ormativa de Prácticas Académicas Externas de la Universidad de Almería, aprobada en Consejo de </a:t>
            </a:r>
            <a:r>
              <a:rPr lang="es-ES" sz="2000" i="1" dirty="0">
                <a:latin typeface="Arial"/>
                <a:hlinkClick r:id="rId5"/>
              </a:rPr>
              <a:t>G</a:t>
            </a:r>
            <a:r>
              <a:rPr kumimoji="0" lang="es-ES" sz="2000" b="0" i="1" u="none" strike="noStrike" kern="1200" cap="none" spc="0" normalizeH="0" baseline="0" noProof="0" dirty="0" err="1">
                <a:ln>
                  <a:noFill/>
                </a:ln>
                <a:effectLst/>
                <a:uLnTx/>
                <a:uFillTx/>
                <a:latin typeface="Arial"/>
                <a:hlinkClick r:id="rId5"/>
              </a:rPr>
              <a:t>obierno</a:t>
            </a:r>
            <a:r>
              <a:rPr kumimoji="0" lang="es-ES" sz="2000" b="0" i="1" u="none" strike="noStrike" kern="1200" cap="none" spc="0" normalizeH="0" baseline="0" noProof="0" dirty="0">
                <a:ln>
                  <a:noFill/>
                </a:ln>
                <a:effectLst/>
                <a:uLnTx/>
                <a:uFillTx/>
                <a:latin typeface="Arial"/>
                <a:hlinkClick r:id="rId5"/>
              </a:rPr>
              <a:t> del día 22 de junio de 2016 y modificada el 22 de junio de 2017 y el 10 de junio de 2022</a:t>
            </a:r>
            <a:endParaRPr kumimoji="0" lang="es-ES" sz="2000" b="0" i="1" u="none" strike="noStrike" kern="1200" cap="none" spc="0" normalizeH="0" baseline="0" noProof="0" dirty="0">
              <a:ln>
                <a:noFill/>
              </a:ln>
              <a:effectLst/>
              <a:uLnTx/>
              <a:uFillTx/>
              <a:latin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2000" i="1" dirty="0">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0" i="1" u="none" strike="noStrike" kern="1200" cap="none" spc="0" normalizeH="0" baseline="0" noProof="0" dirty="0">
                <a:ln>
                  <a:noFill/>
                </a:ln>
                <a:effectLst/>
                <a:uLnTx/>
                <a:uFillTx/>
                <a:latin typeface="Arial"/>
                <a:hlinkClick r:id="rId6"/>
              </a:rPr>
              <a:t>Real Decreto Ley 2/2023, de 16 de marzo. </a:t>
            </a:r>
            <a:r>
              <a:rPr lang="es-ES" sz="2000" kern="0" dirty="0">
                <a:solidFill>
                  <a:srgbClr val="000000"/>
                </a:solidFill>
                <a:latin typeface="Arial"/>
                <a:cs typeface="Arial"/>
                <a:sym typeface="Arial"/>
                <a:hlinkClick r:id="rId6"/>
              </a:rPr>
              <a:t>dis</a:t>
            </a:r>
            <a:r>
              <a:rPr lang="es-ES" sz="2000" kern="0" dirty="0">
                <a:solidFill>
                  <a:srgbClr val="000000"/>
                </a:solidFill>
                <a:cs typeface="Arial"/>
                <a:sym typeface="Arial"/>
                <a:hlinkClick r:id="rId6"/>
              </a:rPr>
              <a:t>posición adicional quincuagésima segunda, en virtud de la cual se incluye en el Sistema de Seguridad Social al alumnado que realicen prácticas formativas o académicas externas incluidas en programas de formación. </a:t>
            </a:r>
            <a:endParaRPr kumimoji="0" lang="es-ES" sz="2000" b="0" i="1" u="none" strike="noStrike" kern="1200" cap="none" spc="0" normalizeH="0" baseline="0" noProof="0" dirty="0">
              <a:ln>
                <a:noFill/>
              </a:ln>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000" b="0" i="1"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000" b="0" i="1"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000" b="0" i="1"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1C4C74">
                    <a:lumMod val="75000"/>
                  </a:srgbClr>
                </a:solidFill>
                <a:effectLst/>
                <a:uLnTx/>
                <a:uFillTx/>
                <a:latin typeface="Arial"/>
                <a:ea typeface="+mn-ea"/>
                <a:cs typeface="+mn-cs"/>
              </a:rPr>
              <a:t>  </a:t>
            </a:r>
            <a:endParaRPr kumimoji="0" lang="es-ES" sz="2000" b="0" i="0" u="none" strike="noStrike" kern="1200" cap="none" spc="0" normalizeH="0" baseline="0" noProof="0" dirty="0">
              <a:ln>
                <a:noFill/>
              </a:ln>
              <a:solidFill>
                <a:srgbClr val="1C4C74">
                  <a:lumMod val="75000"/>
                </a:srgbClr>
              </a:solidFill>
              <a:effectLst/>
              <a:uLnTx/>
              <a:uFillTx/>
              <a:latin typeface="Arial" pitchFamily="34" charset="0"/>
              <a:ea typeface="+mn-ea"/>
              <a:cs typeface="Arial" pitchFamily="34" charset="0"/>
            </a:endParaRPr>
          </a:p>
        </p:txBody>
      </p:sp>
      <p:sp>
        <p:nvSpPr>
          <p:cNvPr id="12292" name="3 Rectángulo"/>
          <p:cNvSpPr>
            <a:spLocks noChangeArrowheads="1"/>
          </p:cNvSpPr>
          <p:nvPr/>
        </p:nvSpPr>
        <p:spPr bwMode="auto">
          <a:xfrm>
            <a:off x="1092154" y="3340220"/>
            <a:ext cx="6858000" cy="338554"/>
          </a:xfrm>
          <a:prstGeom prst="rect">
            <a:avLst/>
          </a:prstGeom>
          <a:noFill/>
          <a:ln w="9525">
            <a:noFill/>
            <a:miter lim="800000"/>
            <a:headEnd/>
            <a:tailEnd/>
          </a:ln>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1C4C74"/>
                </a:solidFill>
                <a:effectLst/>
                <a:uLnTx/>
                <a:uFillTx/>
                <a:latin typeface="Arial"/>
                <a:ea typeface="+mn-ea"/>
                <a:cs typeface="+mn-cs"/>
              </a:rPr>
              <a:t>.</a:t>
            </a:r>
          </a:p>
        </p:txBody>
      </p: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65495" y="315787"/>
            <a:ext cx="617352" cy="617352"/>
          </a:xfrm>
          <a:prstGeom prst="rect">
            <a:avLst/>
          </a:prstGeom>
          <a:solidFill>
            <a:schemeClr val="accent1"/>
          </a:solidFill>
        </p:spPr>
      </p:pic>
    </p:spTree>
    <p:extLst>
      <p:ext uri="{BB962C8B-B14F-4D97-AF65-F5344CB8AC3E}">
        <p14:creationId xmlns:p14="http://schemas.microsoft.com/office/powerpoint/2010/main" val="420634287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1ea996784c2_2_0"/>
          <p:cNvSpPr txBox="1"/>
          <p:nvPr/>
        </p:nvSpPr>
        <p:spPr>
          <a:xfrm>
            <a:off x="337575" y="0"/>
            <a:ext cx="8273700" cy="5632281"/>
          </a:xfrm>
          <a:prstGeom prst="rect">
            <a:avLst/>
          </a:prstGeom>
          <a:noFill/>
          <a:ln>
            <a:noFill/>
          </a:ln>
        </p:spPr>
        <p:txBody>
          <a:bodyPr spcFirstLastPara="1" wrap="square" lIns="91425" tIns="91425" rIns="91425" bIns="91425" anchor="t" anchorCtr="0">
            <a:spAutoFit/>
          </a:bodyPr>
          <a:lstStyle/>
          <a:p>
            <a:pPr marL="0" marR="0" lvl="0" indent="34290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1" i="0" u="none" strike="noStrike" kern="0" cap="none" spc="0" normalizeH="0" baseline="0" noProof="0" dirty="0">
              <a:ln>
                <a:noFill/>
              </a:ln>
              <a:solidFill>
                <a:srgbClr val="1D4F83"/>
              </a:solidFill>
              <a:effectLst/>
              <a:uLnTx/>
              <a:uFillTx/>
              <a:latin typeface="Arial"/>
              <a:cs typeface="Arial"/>
              <a:sym typeface="Arial"/>
            </a:endParaRPr>
          </a:p>
          <a:p>
            <a:pPr marL="0" marR="0" lvl="0" indent="34290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1" i="0" u="none" strike="noStrike" kern="0" cap="none" spc="0" normalizeH="0" baseline="0" noProof="0" dirty="0">
              <a:ln>
                <a:noFill/>
              </a:ln>
              <a:solidFill>
                <a:srgbClr val="1D4F83"/>
              </a:solidFill>
              <a:effectLst/>
              <a:uLnTx/>
              <a:uFillTx/>
              <a:latin typeface="Arial"/>
              <a:cs typeface="Arial"/>
              <a:sym typeface="Arial"/>
            </a:endParaRPr>
          </a:p>
          <a:p>
            <a:pPr marL="0" marR="0" lvl="0" indent="34290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000" b="1" i="0" u="none" strike="noStrike" kern="0" cap="none" spc="0" normalizeH="0" baseline="0" noProof="0" dirty="0">
                <a:ln>
                  <a:noFill/>
                </a:ln>
                <a:solidFill>
                  <a:srgbClr val="1D4F83"/>
                </a:solidFill>
                <a:effectLst/>
                <a:uLnTx/>
                <a:uFillTx/>
                <a:latin typeface="Arial"/>
                <a:cs typeface="Arial"/>
                <a:sym typeface="Arial"/>
              </a:rPr>
              <a:t>NORMATIVA QUE  REGULA LAS PRÁCTICAS ACADÉMICAS EXTERNAS DE LOS ESTUDIANTES UNIVERSITARIOS</a:t>
            </a:r>
            <a:endParaRPr kumimoji="0" sz="2000" b="1" i="0" u="none" strike="noStrike" kern="0" cap="none" spc="0" normalizeH="0" baseline="0" noProof="0" dirty="0">
              <a:ln>
                <a:noFill/>
              </a:ln>
              <a:solidFill>
                <a:srgbClr val="1D4F83"/>
              </a:solidFill>
              <a:effectLst/>
              <a:uLnTx/>
              <a:uFillTx/>
              <a:latin typeface="Arial"/>
              <a:cs typeface="Arial"/>
              <a:sym typeface="Arial"/>
            </a:endParaRPr>
          </a:p>
          <a:p>
            <a:pPr marL="0" marR="0" lvl="0" indent="34290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700" b="0" i="1" u="sng" strike="noStrike" kern="0" cap="none" spc="0" normalizeH="0" baseline="0" noProof="0" dirty="0">
              <a:ln>
                <a:noFill/>
              </a:ln>
              <a:solidFill>
                <a:srgbClr val="000000"/>
              </a:solidFill>
              <a:effectLst/>
              <a:uLnTx/>
              <a:uFillTx/>
              <a:latin typeface="Arial"/>
              <a:cs typeface="Arial"/>
              <a:sym typeface="Arial"/>
            </a:endParaRPr>
          </a:p>
          <a:p>
            <a:pPr marL="0" marR="0" lvl="0" indent="34290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700" b="0" i="1" u="sng" strike="noStrike" kern="0" cap="none" spc="0" normalizeH="0" baseline="0" noProof="0" dirty="0">
              <a:ln>
                <a:noFill/>
              </a:ln>
              <a:solidFill>
                <a:srgbClr val="000000"/>
              </a:solidFill>
              <a:effectLst/>
              <a:uLnTx/>
              <a:uFillTx/>
              <a:latin typeface="Arial"/>
              <a:cs typeface="Arial"/>
              <a:sym typeface="Arial"/>
            </a:endParaRPr>
          </a:p>
          <a:p>
            <a:pPr lvl="0" indent="342900" algn="just" defTabSz="914400">
              <a:lnSpc>
                <a:spcPct val="150000"/>
              </a:lnSpc>
              <a:buClr>
                <a:srgbClr val="000000"/>
              </a:buClr>
              <a:defRPr/>
            </a:pPr>
            <a:r>
              <a:rPr lang="es-ES" sz="2000" kern="0" dirty="0">
                <a:solidFill>
                  <a:srgbClr val="000000"/>
                </a:solidFill>
                <a:cs typeface="Arial"/>
                <a:sym typeface="Arial"/>
              </a:rPr>
              <a:t>El Real Decreto Ley 2/2023, de 16 de marzo, de medidas urgentes para la ampliación de derechos de los pensionistas, la reducción de la brecha de género y el establecimiento de un nuevo marco de sostenibilidad del sistema público de pensiones añade una disposición adicional quincuagésima segunda, en virtud de la cual se incluye en el Sistema de Seguridad Social a los alumnos y alumnas que realicen prácticas formativas o académicas externas incluidas en programas de formación. </a:t>
            </a:r>
          </a:p>
          <a:p>
            <a:pPr lvl="0" indent="342900" algn="just" defTabSz="914400">
              <a:lnSpc>
                <a:spcPct val="150000"/>
              </a:lnSpc>
              <a:buClr>
                <a:srgbClr val="000000"/>
              </a:buClr>
              <a:defRPr/>
            </a:pPr>
            <a:r>
              <a:rPr lang="es-ES" sz="2000" kern="0" dirty="0">
                <a:solidFill>
                  <a:srgbClr val="000000"/>
                </a:solidFill>
                <a:cs typeface="Arial"/>
                <a:sym typeface="Arial"/>
              </a:rPr>
              <a:t>La medida ha entrado en vigor el día 1 de enero de 2024.</a:t>
            </a:r>
          </a:p>
        </p:txBody>
      </p:sp>
    </p:spTree>
    <p:extLst>
      <p:ext uri="{BB962C8B-B14F-4D97-AF65-F5344CB8AC3E}">
        <p14:creationId xmlns:p14="http://schemas.microsoft.com/office/powerpoint/2010/main" val="763378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298231f8190_0_7"/>
          <p:cNvSpPr txBox="1"/>
          <p:nvPr/>
        </p:nvSpPr>
        <p:spPr>
          <a:xfrm>
            <a:off x="407200" y="257700"/>
            <a:ext cx="8563800" cy="53148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2400" b="1" i="0" u="none" strike="noStrike" kern="0" cap="none" spc="0" normalizeH="0" baseline="0" noProof="0" dirty="0">
              <a:ln>
                <a:noFill/>
              </a:ln>
              <a:solidFill>
                <a:srgbClr val="1D4F83"/>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s-ES" sz="2400" b="1" i="0" u="none" strike="noStrike" kern="0" cap="none" spc="0" normalizeH="0" baseline="0" noProof="0" dirty="0">
                <a:ln>
                  <a:noFill/>
                </a:ln>
                <a:solidFill>
                  <a:srgbClr val="1D4F83"/>
                </a:solidFill>
                <a:effectLst/>
                <a:uLnTx/>
                <a:uFillTx/>
                <a:latin typeface="Arial"/>
                <a:cs typeface="Arial"/>
                <a:sym typeface="Arial"/>
              </a:rPr>
              <a:t>OBLIGATORIO INTRODUCIR DATOS SEGURIDAD SOCIAL EN </a:t>
            </a:r>
            <a:r>
              <a:rPr lang="es-ES" sz="2400" b="1" kern="0" dirty="0">
                <a:solidFill>
                  <a:srgbClr val="1D4F83"/>
                </a:solidFill>
                <a:latin typeface="Arial"/>
                <a:cs typeface="Arial"/>
                <a:sym typeface="Arial"/>
              </a:rPr>
              <a:t>Í</a:t>
            </a:r>
            <a:r>
              <a:rPr kumimoji="0" lang="es-ES" sz="2400" b="1" i="0" u="none" strike="noStrike" kern="0" cap="none" spc="0" normalizeH="0" baseline="0" noProof="0" dirty="0" smtClean="0">
                <a:ln>
                  <a:noFill/>
                </a:ln>
                <a:solidFill>
                  <a:srgbClr val="1D4F83"/>
                </a:solidFill>
                <a:effectLst/>
                <a:uLnTx/>
                <a:uFillTx/>
                <a:latin typeface="Arial"/>
                <a:cs typeface="Arial"/>
                <a:sym typeface="Arial"/>
              </a:rPr>
              <a:t>CARO</a:t>
            </a:r>
            <a:endParaRPr kumimoji="0" sz="2800" b="0" i="0" u="none" strike="noStrike" kern="0" cap="none" spc="0" normalizeH="0" baseline="0" noProof="0" dirty="0">
              <a:ln>
                <a:noFill/>
              </a:ln>
              <a:solidFill>
                <a:srgbClr val="000000"/>
              </a:solidFill>
              <a:effectLst/>
              <a:uLnTx/>
              <a:uFillTx/>
              <a:latin typeface="Catamaran"/>
              <a:ea typeface="Catamaran"/>
              <a:cs typeface="Catamaran"/>
              <a:sym typeface="Catamaran"/>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7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s-ES" sz="1700" b="0" i="0" u="none" strike="noStrike" kern="0" cap="none" spc="0" normalizeH="0" baseline="0" noProof="0" dirty="0">
                <a:ln>
                  <a:noFill/>
                </a:ln>
                <a:solidFill>
                  <a:srgbClr val="000000"/>
                </a:solidFill>
                <a:effectLst/>
                <a:uLnTx/>
                <a:uFillTx/>
                <a:latin typeface="Arial"/>
                <a:cs typeface="Arial"/>
                <a:sym typeface="Arial"/>
              </a:rPr>
              <a:t>Si </a:t>
            </a:r>
            <a:r>
              <a:rPr kumimoji="0" lang="es-ES" sz="1700" b="1" i="0" u="none" strike="noStrike" kern="0" cap="none" spc="0" normalizeH="0" baseline="0" noProof="0" dirty="0">
                <a:ln>
                  <a:noFill/>
                </a:ln>
                <a:solidFill>
                  <a:srgbClr val="000000"/>
                </a:solidFill>
                <a:effectLst/>
                <a:uLnTx/>
                <a:uFillTx/>
                <a:latin typeface="Arial"/>
                <a:cs typeface="Arial"/>
                <a:sym typeface="Arial"/>
              </a:rPr>
              <a:t>no dispone</a:t>
            </a:r>
            <a:r>
              <a:rPr kumimoji="0" lang="es-ES" sz="1700" b="0" i="0" u="none" strike="noStrike" kern="0" cap="none" spc="0" normalizeH="0" baseline="0" noProof="0" dirty="0">
                <a:ln>
                  <a:noFill/>
                </a:ln>
                <a:solidFill>
                  <a:srgbClr val="000000"/>
                </a:solidFill>
                <a:effectLst/>
                <a:uLnTx/>
                <a:uFillTx/>
                <a:latin typeface="Arial"/>
                <a:cs typeface="Arial"/>
                <a:sym typeface="Arial"/>
              </a:rPr>
              <a:t> </a:t>
            </a:r>
            <a:r>
              <a:rPr kumimoji="0" lang="es-ES" sz="1700" b="1" i="0" u="none" strike="noStrike" kern="0" cap="none" spc="0" normalizeH="0" baseline="0" noProof="0" dirty="0">
                <a:ln>
                  <a:noFill/>
                </a:ln>
                <a:solidFill>
                  <a:srgbClr val="000000"/>
                </a:solidFill>
                <a:effectLst/>
                <a:uLnTx/>
                <a:uFillTx/>
                <a:latin typeface="Arial"/>
                <a:cs typeface="Arial"/>
                <a:sym typeface="Arial"/>
              </a:rPr>
              <a:t>de dicho número</a:t>
            </a:r>
            <a:r>
              <a:rPr kumimoji="0" lang="es-ES" sz="1700" b="0" i="0" u="none" strike="noStrike" kern="0" cap="none" spc="0" normalizeH="0" baseline="0" noProof="0" dirty="0">
                <a:ln>
                  <a:noFill/>
                </a:ln>
                <a:solidFill>
                  <a:srgbClr val="000000"/>
                </a:solidFill>
                <a:effectLst/>
                <a:uLnTx/>
                <a:uFillTx/>
                <a:latin typeface="Arial"/>
                <a:cs typeface="Arial"/>
                <a:sym typeface="Arial"/>
              </a:rPr>
              <a:t>, puede obtenerlo a través de los siguientes procedimientos:</a:t>
            </a:r>
            <a:endParaRPr kumimoji="0" sz="17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700" b="0" i="0" u="none" strike="noStrike" kern="0" cap="none" spc="0" normalizeH="0" baseline="0" noProof="0" dirty="0">
              <a:ln>
                <a:noFill/>
              </a:ln>
              <a:solidFill>
                <a:srgbClr val="000000"/>
              </a:solidFill>
              <a:effectLst/>
              <a:uLnTx/>
              <a:uFillTx/>
              <a:latin typeface="Arial"/>
              <a:cs typeface="Arial"/>
              <a:sym typeface="Arial"/>
            </a:endParaRPr>
          </a:p>
          <a:p>
            <a:pPr marL="596900" marR="0" lvl="0" indent="-336550" algn="l" defTabSz="914400" rtl="0" eaLnBrk="1" fontAlgn="auto" latinLnBrk="0" hangingPunct="1">
              <a:lnSpc>
                <a:spcPct val="115000"/>
              </a:lnSpc>
              <a:spcBef>
                <a:spcPts val="1000"/>
              </a:spcBef>
              <a:spcAft>
                <a:spcPts val="0"/>
              </a:spcAft>
              <a:buClr>
                <a:srgbClr val="222222"/>
              </a:buClr>
              <a:buSzPts val="1700"/>
              <a:buFont typeface="Arial"/>
              <a:buChar char="●"/>
              <a:tabLst/>
              <a:defRPr/>
            </a:pPr>
            <a:r>
              <a:rPr kumimoji="0" lang="es-ES" sz="1700" b="0" i="0" u="none" strike="noStrike" kern="0" cap="none" spc="0" normalizeH="0" baseline="0" noProof="0" dirty="0">
                <a:ln>
                  <a:noFill/>
                </a:ln>
                <a:solidFill>
                  <a:srgbClr val="000000"/>
                </a:solidFill>
                <a:effectLst/>
                <a:uLnTx/>
                <a:uFillTx/>
                <a:latin typeface="Arial"/>
                <a:cs typeface="Arial"/>
                <a:sym typeface="Arial"/>
              </a:rPr>
              <a:t>Con c</a:t>
            </a:r>
            <a:r>
              <a:rPr kumimoji="0" lang="es-ES" sz="1700" b="1" i="0" u="none" strike="noStrike" kern="0" cap="none" spc="0" normalizeH="0" baseline="0" noProof="0" dirty="0">
                <a:ln>
                  <a:noFill/>
                </a:ln>
                <a:solidFill>
                  <a:srgbClr val="000000"/>
                </a:solidFill>
                <a:effectLst/>
                <a:uLnTx/>
                <a:uFillTx/>
                <a:latin typeface="Arial"/>
                <a:cs typeface="Arial"/>
                <a:sym typeface="Arial"/>
              </a:rPr>
              <a:t>ertificado digital, clave permanente, </a:t>
            </a:r>
            <a:r>
              <a:rPr kumimoji="0" lang="es-ES" sz="1700" b="1" i="0" u="none" strike="noStrike" kern="0" cap="none" spc="0" normalizeH="0" baseline="0" noProof="0" dirty="0" err="1">
                <a:ln>
                  <a:noFill/>
                </a:ln>
                <a:solidFill>
                  <a:srgbClr val="000000"/>
                </a:solidFill>
                <a:effectLst/>
                <a:uLnTx/>
                <a:uFillTx/>
                <a:latin typeface="Arial"/>
                <a:cs typeface="Arial"/>
                <a:sym typeface="Arial"/>
              </a:rPr>
              <a:t>sms</a:t>
            </a:r>
            <a:r>
              <a:rPr kumimoji="0" lang="es-ES" sz="1700" b="1" i="0" u="none" strike="noStrike" kern="0" cap="none" spc="0" normalizeH="0" baseline="0" noProof="0" dirty="0">
                <a:ln>
                  <a:noFill/>
                </a:ln>
                <a:solidFill>
                  <a:srgbClr val="000000"/>
                </a:solidFill>
                <a:effectLst/>
                <a:uLnTx/>
                <a:uFillTx/>
                <a:latin typeface="Arial"/>
                <a:cs typeface="Arial"/>
                <a:sym typeface="Arial"/>
              </a:rPr>
              <a:t> o clave pin</a:t>
            </a:r>
            <a:r>
              <a:rPr kumimoji="0" lang="es-ES" sz="1700" b="0" i="0" u="none" strike="noStrike" kern="0" cap="none" spc="0" normalizeH="0" baseline="0" noProof="0" dirty="0">
                <a:ln>
                  <a:noFill/>
                </a:ln>
                <a:solidFill>
                  <a:srgbClr val="000000"/>
                </a:solidFill>
                <a:effectLst/>
                <a:uLnTx/>
                <a:uFillTx/>
                <a:latin typeface="Arial"/>
                <a:cs typeface="Arial"/>
                <a:sym typeface="Arial"/>
              </a:rPr>
              <a:t> a través del Portal de la TGSS </a:t>
            </a:r>
            <a:r>
              <a:rPr kumimoji="0" lang="es-ES" sz="1700" b="1" i="0" u="none" strike="noStrike" kern="0" cap="none" spc="0" normalizeH="0" baseline="0" noProof="0" dirty="0">
                <a:ln>
                  <a:noFill/>
                </a:ln>
                <a:solidFill>
                  <a:srgbClr val="000000"/>
                </a:solidFill>
                <a:effectLst/>
                <a:uLnTx/>
                <a:uFillTx/>
                <a:latin typeface="Arial"/>
                <a:cs typeface="Arial"/>
                <a:sym typeface="Arial"/>
              </a:rPr>
              <a:t>“IMPORTASS”</a:t>
            </a:r>
            <a:r>
              <a:rPr kumimoji="0" lang="es-ES" sz="1700" b="0" i="0" u="none" strike="noStrike" kern="0" cap="none" spc="0" normalizeH="0" baseline="0" noProof="0" dirty="0">
                <a:ln>
                  <a:noFill/>
                </a:ln>
                <a:solidFill>
                  <a:srgbClr val="000000"/>
                </a:solidFill>
                <a:effectLst/>
                <a:uLnTx/>
                <a:uFillTx/>
                <a:latin typeface="Arial"/>
                <a:cs typeface="Arial"/>
                <a:sym typeface="Arial"/>
              </a:rPr>
              <a:t>: </a:t>
            </a:r>
            <a:r>
              <a:rPr kumimoji="0" lang="es-ES" sz="1700" b="0" i="0" u="sng" strike="noStrike" kern="0" cap="none" spc="0" normalizeH="0" baseline="0" noProof="0" dirty="0">
                <a:ln>
                  <a:noFill/>
                </a:ln>
                <a:solidFill>
                  <a:srgbClr val="0563C1"/>
                </a:solidFill>
                <a:effectLst/>
                <a:uLnTx/>
                <a:uFillTx/>
                <a:latin typeface="Arial"/>
                <a:cs typeface="Arial"/>
                <a:sym typeface="Arial"/>
                <a:hlinkClick r:id="rId3"/>
              </a:rPr>
              <a:t>https://portal.seg-social.gob.es/wps/portal/importass/importass/inicio</a:t>
            </a:r>
            <a:endParaRPr kumimoji="0" sz="1700" b="0" i="0" u="none" strike="noStrike" kern="0" cap="none" spc="0" normalizeH="0" baseline="0" noProof="0" dirty="0">
              <a:ln>
                <a:noFill/>
              </a:ln>
              <a:solidFill>
                <a:srgbClr val="000000"/>
              </a:solidFill>
              <a:effectLst/>
              <a:uLnTx/>
              <a:uFillTx/>
              <a:latin typeface="Arial"/>
              <a:cs typeface="Arial"/>
              <a:sym typeface="Arial"/>
            </a:endParaRPr>
          </a:p>
          <a:p>
            <a:pPr marL="596900" marR="0" lvl="0" indent="-336550" algn="just" defTabSz="914400" rtl="0" eaLnBrk="1" fontAlgn="auto" latinLnBrk="0" hangingPunct="1">
              <a:lnSpc>
                <a:spcPct val="115000"/>
              </a:lnSpc>
              <a:spcBef>
                <a:spcPts val="0"/>
              </a:spcBef>
              <a:spcAft>
                <a:spcPts val="0"/>
              </a:spcAft>
              <a:buClr>
                <a:srgbClr val="222222"/>
              </a:buClr>
              <a:buSzPts val="1700"/>
              <a:buFont typeface="Arial"/>
              <a:buChar char="●"/>
              <a:tabLst/>
              <a:defRPr/>
            </a:pPr>
            <a:r>
              <a:rPr kumimoji="0" lang="es-ES" sz="1700" b="0" i="0" u="none" strike="noStrike" kern="0" cap="none" spc="0" normalizeH="0" baseline="0" noProof="0" dirty="0">
                <a:ln>
                  <a:noFill/>
                </a:ln>
                <a:solidFill>
                  <a:srgbClr val="000000"/>
                </a:solidFill>
                <a:effectLst/>
                <a:uLnTx/>
                <a:uFillTx/>
                <a:latin typeface="Arial"/>
                <a:cs typeface="Arial"/>
                <a:sym typeface="Arial"/>
              </a:rPr>
              <a:t>O bien, a través del servicio </a:t>
            </a:r>
            <a:r>
              <a:rPr kumimoji="0" lang="es-ES" sz="1700" b="1" i="0" u="none" strike="noStrike" kern="0" cap="none" spc="0" normalizeH="0" baseline="0" noProof="0" dirty="0">
                <a:ln>
                  <a:noFill/>
                </a:ln>
                <a:solidFill>
                  <a:srgbClr val="000000"/>
                </a:solidFill>
                <a:effectLst/>
                <a:uLnTx/>
                <a:uFillTx/>
                <a:latin typeface="Arial"/>
                <a:cs typeface="Arial"/>
                <a:sym typeface="Arial"/>
              </a:rPr>
              <a:t>“enviar una solicitud” </a:t>
            </a:r>
            <a:r>
              <a:rPr kumimoji="0" lang="es-ES" sz="1700" b="0" i="0" u="none" strike="noStrike" kern="0" cap="none" spc="0" normalizeH="0" baseline="0" noProof="0" dirty="0">
                <a:ln>
                  <a:noFill/>
                </a:ln>
                <a:solidFill>
                  <a:srgbClr val="000000"/>
                </a:solidFill>
                <a:effectLst/>
                <a:uLnTx/>
                <a:uFillTx/>
                <a:latin typeface="Arial"/>
                <a:cs typeface="Arial"/>
                <a:sym typeface="Arial"/>
              </a:rPr>
              <a:t>existente en el Portal de la TGSS </a:t>
            </a:r>
            <a:r>
              <a:rPr kumimoji="0" lang="es-ES" sz="1700" b="1" i="0" u="none" strike="noStrike" kern="0" cap="none" spc="0" normalizeH="0" baseline="0" noProof="0" dirty="0">
                <a:ln>
                  <a:noFill/>
                </a:ln>
                <a:solidFill>
                  <a:srgbClr val="000000"/>
                </a:solidFill>
                <a:effectLst/>
                <a:uLnTx/>
                <a:uFillTx/>
                <a:latin typeface="Arial"/>
                <a:cs typeface="Arial"/>
                <a:sym typeface="Arial"/>
              </a:rPr>
              <a:t>“IMPORTASS”</a:t>
            </a:r>
            <a:r>
              <a:rPr kumimoji="0" lang="es-ES" sz="1700" b="0" i="0" u="none" strike="noStrike" kern="0" cap="none" spc="0" normalizeH="0" baseline="0" noProof="0" dirty="0">
                <a:ln>
                  <a:noFill/>
                </a:ln>
                <a:solidFill>
                  <a:srgbClr val="000000"/>
                </a:solidFill>
                <a:effectLst/>
                <a:uLnTx/>
                <a:uFillTx/>
                <a:latin typeface="Arial"/>
                <a:cs typeface="Arial"/>
                <a:sym typeface="Arial"/>
              </a:rPr>
              <a:t>.</a:t>
            </a:r>
            <a:endParaRPr kumimoji="0" sz="17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15000"/>
              </a:lnSpc>
              <a:spcBef>
                <a:spcPts val="1000"/>
              </a:spcBef>
              <a:spcAft>
                <a:spcPts val="0"/>
              </a:spcAft>
              <a:buClr>
                <a:srgbClr val="000000"/>
              </a:buClr>
              <a:buSzTx/>
              <a:buFont typeface="Arial"/>
              <a:buNone/>
              <a:tabLst/>
              <a:defRPr/>
            </a:pPr>
            <a:endParaRPr kumimoji="0" sz="17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15000"/>
              </a:lnSpc>
              <a:spcBef>
                <a:spcPts val="1000"/>
              </a:spcBef>
              <a:spcAft>
                <a:spcPts val="0"/>
              </a:spcAft>
              <a:buClr>
                <a:srgbClr val="000000"/>
              </a:buClr>
              <a:buSzTx/>
              <a:buFont typeface="Arial"/>
              <a:buNone/>
              <a:tabLst/>
              <a:defRPr/>
            </a:pPr>
            <a:r>
              <a:rPr kumimoji="0" lang="es-ES" sz="1700" b="0" i="0" u="none" strike="noStrike" kern="0" cap="none" spc="0" normalizeH="0" baseline="0" noProof="0" dirty="0">
                <a:ln>
                  <a:noFill/>
                </a:ln>
                <a:solidFill>
                  <a:srgbClr val="000000"/>
                </a:solidFill>
                <a:effectLst/>
                <a:uLnTx/>
                <a:uFillTx/>
                <a:latin typeface="Arial"/>
                <a:cs typeface="Arial"/>
                <a:sym typeface="Arial"/>
              </a:rPr>
              <a:t>Cuando lo obtenga, rellénalo dentro de sus </a:t>
            </a:r>
            <a:r>
              <a:rPr kumimoji="0" lang="es-ES" sz="1700" b="1" i="0" u="none" strike="noStrike" kern="0" cap="none" spc="0" normalizeH="0" baseline="0" noProof="0" dirty="0">
                <a:ln>
                  <a:noFill/>
                </a:ln>
                <a:solidFill>
                  <a:srgbClr val="000000"/>
                </a:solidFill>
                <a:effectLst/>
                <a:uLnTx/>
                <a:uFillTx/>
                <a:latin typeface="Arial"/>
                <a:cs typeface="Arial"/>
                <a:sym typeface="Arial"/>
              </a:rPr>
              <a:t>“Datos Personales”</a:t>
            </a:r>
            <a:r>
              <a:rPr kumimoji="0" lang="es-ES" sz="1700" b="0" i="0" u="none" strike="noStrike" kern="0" cap="none" spc="0" normalizeH="0" baseline="0" noProof="0" dirty="0">
                <a:ln>
                  <a:noFill/>
                </a:ln>
                <a:solidFill>
                  <a:srgbClr val="000000"/>
                </a:solidFill>
                <a:effectLst/>
                <a:uLnTx/>
                <a:uFillTx/>
                <a:latin typeface="Arial"/>
                <a:cs typeface="Arial"/>
                <a:sym typeface="Arial"/>
              </a:rPr>
              <a:t> en su perfil de </a:t>
            </a:r>
            <a:r>
              <a:rPr kumimoji="0" lang="es-ES" sz="1700" b="1" i="0" u="none" strike="noStrike" kern="0" cap="none" spc="0" normalizeH="0" baseline="0" noProof="0" dirty="0">
                <a:ln>
                  <a:noFill/>
                </a:ln>
                <a:solidFill>
                  <a:srgbClr val="000000"/>
                </a:solidFill>
                <a:effectLst/>
                <a:uLnTx/>
                <a:uFillTx/>
                <a:latin typeface="Arial"/>
                <a:cs typeface="Arial"/>
                <a:sym typeface="Arial"/>
              </a:rPr>
              <a:t>ICARO.</a:t>
            </a:r>
            <a:endParaRPr kumimoji="0" sz="1700" b="1" i="0" u="none" strike="noStrike" kern="0" cap="none" spc="0" normalizeH="0" baseline="0" noProof="0" dirty="0">
              <a:ln>
                <a:noFill/>
              </a:ln>
              <a:solidFill>
                <a:srgbClr val="000000"/>
              </a:solidFill>
              <a:effectLst/>
              <a:uLnTx/>
              <a:uFillTx/>
              <a:latin typeface="Catamaran"/>
              <a:ea typeface="Catamaran"/>
              <a:cs typeface="Catamaran"/>
              <a:sym typeface="Catamaran"/>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Catamaran"/>
              <a:ea typeface="Catamaran"/>
              <a:cs typeface="Catamaran"/>
              <a:sym typeface="Catamaran"/>
            </a:endParaRPr>
          </a:p>
        </p:txBody>
      </p:sp>
    </p:spTree>
    <p:extLst>
      <p:ext uri="{BB962C8B-B14F-4D97-AF65-F5344CB8AC3E}">
        <p14:creationId xmlns:p14="http://schemas.microsoft.com/office/powerpoint/2010/main" val="992169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42216A0-C771-411F-8A94-D13A86608880}"/>
              </a:ext>
            </a:extLst>
          </p:cNvPr>
          <p:cNvSpPr>
            <a:spLocks noGrp="1"/>
          </p:cNvSpPr>
          <p:nvPr>
            <p:ph type="title"/>
          </p:nvPr>
        </p:nvSpPr>
        <p:spPr/>
        <p:txBody>
          <a:bodyPr/>
          <a:lstStyle/>
          <a:p>
            <a:r>
              <a:rPr lang="es-ES" dirty="0"/>
              <a:t>3</a:t>
            </a:r>
          </a:p>
        </p:txBody>
      </p:sp>
      <p:sp>
        <p:nvSpPr>
          <p:cNvPr id="3" name="Subtítulo 2">
            <a:extLst>
              <a:ext uri="{FF2B5EF4-FFF2-40B4-BE49-F238E27FC236}">
                <a16:creationId xmlns="" xmlns:a16="http://schemas.microsoft.com/office/drawing/2014/main" id="{6B939D73-917F-4B6E-875A-F8F4B1CC24F2}"/>
              </a:ext>
            </a:extLst>
          </p:cNvPr>
          <p:cNvSpPr>
            <a:spLocks noGrp="1"/>
          </p:cNvSpPr>
          <p:nvPr>
            <p:ph type="subTitle" idx="1"/>
          </p:nvPr>
        </p:nvSpPr>
        <p:spPr/>
        <p:txBody>
          <a:bodyPr>
            <a:normAutofit/>
          </a:bodyPr>
          <a:lstStyle/>
          <a:p>
            <a:pPr algn="ctr"/>
            <a:r>
              <a:rPr lang="es-ES" sz="2000" b="1" dirty="0"/>
              <a:t>¿CÓMO SE SOLICITAN LAS PRÁCTICAS CURRICULARES?</a:t>
            </a:r>
          </a:p>
        </p:txBody>
      </p:sp>
    </p:spTree>
    <p:extLst>
      <p:ext uri="{BB962C8B-B14F-4D97-AF65-F5344CB8AC3E}">
        <p14:creationId xmlns:p14="http://schemas.microsoft.com/office/powerpoint/2010/main" val="198650001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Rectángulo"/>
          <p:cNvSpPr>
            <a:spLocks noChangeArrowheads="1"/>
          </p:cNvSpPr>
          <p:nvPr/>
        </p:nvSpPr>
        <p:spPr bwMode="auto">
          <a:xfrm>
            <a:off x="571500" y="1928813"/>
            <a:ext cx="7358063" cy="400110"/>
          </a:xfrm>
          <a:prstGeom prst="rect">
            <a:avLst/>
          </a:prstGeom>
          <a:noFill/>
          <a:ln w="9525">
            <a:noFill/>
            <a:miter lim="800000"/>
            <a:headEnd/>
            <a:tailEnd/>
          </a:ln>
        </p:spPr>
        <p:txBody>
          <a:bodyPr>
            <a:spAutoFit/>
          </a:bodyPr>
          <a:lstStyle/>
          <a:p>
            <a:pPr marL="0" marR="0" lvl="0" indent="34290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Arial"/>
                <a:ea typeface="+mn-ea"/>
                <a:cs typeface="+mn-cs"/>
              </a:rPr>
              <a:t> </a:t>
            </a:r>
            <a:endParaRPr kumimoji="0" lang="es-ES"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2049" name="Rectangle 1"/>
          <p:cNvSpPr>
            <a:spLocks noChangeArrowheads="1"/>
          </p:cNvSpPr>
          <p:nvPr/>
        </p:nvSpPr>
        <p:spPr bwMode="auto">
          <a:xfrm>
            <a:off x="900113" y="3555177"/>
            <a:ext cx="6958012" cy="400110"/>
          </a:xfrm>
          <a:prstGeom prst="rect">
            <a:avLst/>
          </a:prstGeom>
          <a:noFill/>
          <a:ln w="9525">
            <a:noFill/>
            <a:miter lim="800000"/>
            <a:headEnd/>
            <a:tailEnd/>
          </a:ln>
          <a:effectLst/>
        </p:spPr>
        <p:txBody>
          <a:bodyPr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Arial"/>
                <a:ea typeface="+mn-ea"/>
                <a:cs typeface="+mn-cs"/>
              </a:rPr>
              <a:t> </a:t>
            </a:r>
            <a:endParaRPr kumimoji="0" lang="es-ES" sz="2000" b="0" i="0" u="none" strike="noStrike" kern="1200" cap="none" spc="0" normalizeH="0" baseline="0" noProof="0" dirty="0">
              <a:ln>
                <a:noFill/>
              </a:ln>
              <a:solidFill>
                <a:srgbClr val="1C4C74">
                  <a:lumMod val="75000"/>
                </a:srgbClr>
              </a:solidFill>
              <a:effectLst/>
              <a:uLnTx/>
              <a:uFillTx/>
              <a:latin typeface="Arial" pitchFamily="34" charset="0"/>
              <a:ea typeface="+mn-ea"/>
              <a:cs typeface="Arial" pitchFamily="34" charset="0"/>
            </a:endParaRPr>
          </a:p>
        </p:txBody>
      </p:sp>
      <p:sp>
        <p:nvSpPr>
          <p:cNvPr id="2" name="CuadroTexto 1"/>
          <p:cNvSpPr txBox="1"/>
          <p:nvPr/>
        </p:nvSpPr>
        <p:spPr>
          <a:xfrm>
            <a:off x="407659" y="150288"/>
            <a:ext cx="817696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b="1" dirty="0">
                <a:solidFill>
                  <a:srgbClr val="1D4F83"/>
                </a:solidFill>
                <a:latin typeface="Arial"/>
              </a:rPr>
              <a:t>SOLICITUD DE LAS PRÁCTICAS CURRICULARES</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1" dirty="0">
                <a:solidFill>
                  <a:schemeClr val="accent1">
                    <a:lumMod val="60000"/>
                    <a:lumOff val="40000"/>
                  </a:schemeClr>
                </a:solidFill>
                <a:latin typeface="Arial"/>
              </a:rPr>
              <a:t>INSCRIPCIÓN DESDE CAMPUS VIRTUAL</a:t>
            </a:r>
          </a:p>
        </p:txBody>
      </p:sp>
      <p:pic>
        <p:nvPicPr>
          <p:cNvPr id="3" name="Imagen 2"/>
          <p:cNvPicPr>
            <a:picLocks noChangeAspect="1"/>
          </p:cNvPicPr>
          <p:nvPr/>
        </p:nvPicPr>
        <p:blipFill>
          <a:blip r:embed="rId4"/>
          <a:stretch>
            <a:fillRect/>
          </a:stretch>
        </p:blipFill>
        <p:spPr>
          <a:xfrm>
            <a:off x="0" y="1178913"/>
            <a:ext cx="8992282" cy="4752528"/>
          </a:xfrm>
          <a:prstGeom prst="rect">
            <a:avLst/>
          </a:prstGeom>
        </p:spPr>
      </p:pic>
      <p:cxnSp>
        <p:nvCxnSpPr>
          <p:cNvPr id="8" name="AutoShape 2"/>
          <p:cNvCxnSpPr>
            <a:cxnSpLocks noChangeShapeType="1"/>
          </p:cNvCxnSpPr>
          <p:nvPr/>
        </p:nvCxnSpPr>
        <p:spPr bwMode="auto">
          <a:xfrm flipH="1">
            <a:off x="4788024" y="2383676"/>
            <a:ext cx="657225" cy="285750"/>
          </a:xfrm>
          <a:prstGeom prst="straightConnector1">
            <a:avLst/>
          </a:prstGeom>
          <a:noFill/>
          <a:ln w="38100">
            <a:solidFill>
              <a:srgbClr val="FF0000"/>
            </a:solidFill>
            <a:round/>
            <a:headEnd/>
            <a:tailEnd type="triangle" w="med" len="med"/>
          </a:ln>
          <a:effectLst/>
        </p:spPr>
      </p:cxn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8138" y="467130"/>
            <a:ext cx="612969" cy="612969"/>
          </a:xfrm>
          <a:prstGeom prst="rect">
            <a:avLst/>
          </a:prstGeom>
          <a:solidFill>
            <a:schemeClr val="accent1"/>
          </a:solidFill>
        </p:spPr>
      </p:pic>
    </p:spTree>
    <p:extLst>
      <p:ext uri="{BB962C8B-B14F-4D97-AF65-F5344CB8AC3E}">
        <p14:creationId xmlns:p14="http://schemas.microsoft.com/office/powerpoint/2010/main" val="149419121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8C3C4E8-18B1-4252-B70E-0D647AC67842}"/>
              </a:ext>
            </a:extLst>
          </p:cNvPr>
          <p:cNvSpPr>
            <a:spLocks noGrp="1"/>
          </p:cNvSpPr>
          <p:nvPr>
            <p:ph type="title" idx="4294967295"/>
          </p:nvPr>
        </p:nvSpPr>
        <p:spPr>
          <a:xfrm>
            <a:off x="334107" y="769621"/>
            <a:ext cx="8602549" cy="510539"/>
          </a:xfrm>
        </p:spPr>
        <p:txBody>
          <a:bodyPr>
            <a:noAutofit/>
          </a:bodyPr>
          <a:lstStyle/>
          <a:p>
            <a:pPr marL="48260" algn="ctr">
              <a:lnSpc>
                <a:spcPct val="115000"/>
              </a:lnSpc>
            </a:pPr>
            <a:r>
              <a:rPr lang="es-ES" sz="2800" b="1" dirty="0">
                <a:latin typeface="Calibri" panose="020F0502020204030204" pitchFamily="34" charset="0"/>
                <a:ea typeface="Calibri" panose="020F0502020204030204" pitchFamily="34" charset="0"/>
                <a:cs typeface="Calibri" panose="020F0502020204030204" pitchFamily="34" charset="0"/>
              </a:rPr>
              <a:t>FACULTAD</a:t>
            </a:r>
            <a:r>
              <a:rPr lang="es-ES" sz="2800" b="1" dirty="0">
                <a:latin typeface="Calibri" panose="020F0502020204030204" pitchFamily="34" charset="0"/>
                <a:ea typeface="Calibri" panose="020F0502020204030204" pitchFamily="34" charset="0"/>
              </a:rPr>
              <a:t> DE </a:t>
            </a:r>
            <a:r>
              <a:rPr lang="es-ES" sz="2800" b="1" dirty="0" smtClean="0">
                <a:latin typeface="Calibri" panose="020F0502020204030204" pitchFamily="34" charset="0"/>
                <a:ea typeface="Calibri" panose="020F0502020204030204" pitchFamily="34" charset="0"/>
              </a:rPr>
              <a:t>CIENCIAS ECONÓMICAS Y EMPRESARIALES</a:t>
            </a:r>
            <a:endParaRPr lang="es-ES" sz="2800" b="1" dirty="0">
              <a:latin typeface="Calibri" panose="020F0502020204030204" pitchFamily="34" charset="0"/>
              <a:ea typeface="Calibri" panose="020F0502020204030204" pitchFamily="34" charset="0"/>
            </a:endParaRPr>
          </a:p>
        </p:txBody>
      </p:sp>
      <p:sp>
        <p:nvSpPr>
          <p:cNvPr id="5" name="Marcador de texto 4"/>
          <p:cNvSpPr>
            <a:spLocks noGrp="1"/>
          </p:cNvSpPr>
          <p:nvPr>
            <p:ph type="body" sz="half" idx="4294967295"/>
          </p:nvPr>
        </p:nvSpPr>
        <p:spPr>
          <a:xfrm>
            <a:off x="212538" y="1722120"/>
            <a:ext cx="6714042" cy="4023361"/>
          </a:xfrm>
        </p:spPr>
        <p:txBody>
          <a:bodyPr>
            <a:normAutofit fontScale="62500" lnSpcReduction="20000"/>
          </a:bodyPr>
          <a:lstStyle/>
          <a:p>
            <a:pPr marL="0" indent="0">
              <a:buNone/>
            </a:pPr>
            <a:endParaRPr lang="es-ES" dirty="0">
              <a:latin typeface="Calibri" panose="020F0502020204030204" pitchFamily="34" charset="0"/>
              <a:ea typeface="Calibri" panose="020F0502020204030204" pitchFamily="34" charset="0"/>
            </a:endParaRPr>
          </a:p>
          <a:p>
            <a:pPr marL="0" indent="0" algn="ctr">
              <a:lnSpc>
                <a:spcPct val="170000"/>
              </a:lnSpc>
              <a:spcBef>
                <a:spcPts val="0"/>
              </a:spcBef>
              <a:buNone/>
            </a:pPr>
            <a:r>
              <a:rPr lang="es-ES" sz="3200" b="1" dirty="0">
                <a:solidFill>
                  <a:schemeClr val="accent1">
                    <a:lumMod val="75000"/>
                  </a:schemeClr>
                </a:solidFill>
              </a:rPr>
              <a:t>PRÁCTICAS CURRICULARES:</a:t>
            </a:r>
          </a:p>
          <a:p>
            <a:pPr marL="0" indent="0" algn="ctr">
              <a:lnSpc>
                <a:spcPct val="170000"/>
              </a:lnSpc>
              <a:spcBef>
                <a:spcPts val="0"/>
              </a:spcBef>
              <a:buNone/>
            </a:pPr>
            <a:endParaRPr lang="es-ES" sz="3200" b="1" dirty="0">
              <a:solidFill>
                <a:schemeClr val="accent1">
                  <a:lumMod val="75000"/>
                </a:schemeClr>
              </a:solidFill>
            </a:endParaRPr>
          </a:p>
          <a:p>
            <a:pPr algn="just">
              <a:lnSpc>
                <a:spcPct val="170000"/>
              </a:lnSpc>
              <a:spcBef>
                <a:spcPts val="0"/>
              </a:spcBef>
            </a:pPr>
            <a:r>
              <a:rPr lang="es-ES" b="1" dirty="0">
                <a:solidFill>
                  <a:schemeClr val="tx2">
                    <a:lumMod val="60000"/>
                    <a:lumOff val="40000"/>
                  </a:schemeClr>
                </a:solidFill>
              </a:rPr>
              <a:t>ADMINISTRACIÓN Y DIRECCIÓN DE EMPRESAS,</a:t>
            </a:r>
          </a:p>
          <a:p>
            <a:pPr algn="just">
              <a:lnSpc>
                <a:spcPct val="170000"/>
              </a:lnSpc>
              <a:spcBef>
                <a:spcPts val="0"/>
              </a:spcBef>
            </a:pPr>
            <a:r>
              <a:rPr lang="es-ES" b="1" dirty="0">
                <a:solidFill>
                  <a:schemeClr val="tx2">
                    <a:lumMod val="60000"/>
                    <a:lumOff val="40000"/>
                  </a:schemeClr>
                </a:solidFill>
              </a:rPr>
              <a:t>FINANZAS Y CONTABILIDAD, ECONOMÍA,</a:t>
            </a:r>
          </a:p>
          <a:p>
            <a:pPr algn="just">
              <a:lnSpc>
                <a:spcPct val="170000"/>
              </a:lnSpc>
              <a:spcBef>
                <a:spcPts val="0"/>
              </a:spcBef>
            </a:pPr>
            <a:r>
              <a:rPr lang="es-ES" b="1" dirty="0">
                <a:solidFill>
                  <a:schemeClr val="tx2">
                    <a:lumMod val="60000"/>
                    <a:lumOff val="40000"/>
                  </a:schemeClr>
                </a:solidFill>
              </a:rPr>
              <a:t>MARKETING E INVESTIGACIÓN DE MERCADOS (200 HORAS)</a:t>
            </a:r>
          </a:p>
          <a:p>
            <a:pPr algn="just">
              <a:lnSpc>
                <a:spcPct val="170000"/>
              </a:lnSpc>
              <a:spcBef>
                <a:spcPts val="0"/>
              </a:spcBef>
            </a:pPr>
            <a:r>
              <a:rPr lang="es-ES" b="1" dirty="0">
                <a:solidFill>
                  <a:schemeClr val="tx2">
                    <a:lumMod val="60000"/>
                    <a:lumOff val="40000"/>
                  </a:schemeClr>
                </a:solidFill>
              </a:rPr>
              <a:t>TURISMO (270 HORAS, SI SE FORMALIZA LA MATRÍCULA DE LAS DOS ASIGNATURAS DE PRÁCTICAS).</a:t>
            </a:r>
            <a:endParaRPr lang="es-ES" b="1" dirty="0">
              <a:solidFill>
                <a:schemeClr val="tx2">
                  <a:lumMod val="60000"/>
                  <a:lumOff val="40000"/>
                </a:schemeClr>
              </a:solidFill>
            </a:endParaRP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rcRect/>
          <a:stretch/>
        </p:blipFill>
        <p:spPr>
          <a:xfrm>
            <a:off x="6861448" y="2932243"/>
            <a:ext cx="2075209" cy="1383473"/>
          </a:xfrm>
          <a:prstGeom prst="rect">
            <a:avLst/>
          </a:prstGeom>
          <a:effectLst>
            <a:softEdge rad="317500"/>
          </a:effectLst>
        </p:spPr>
      </p:pic>
    </p:spTree>
    <p:extLst>
      <p:ext uri="{BB962C8B-B14F-4D97-AF65-F5344CB8AC3E}">
        <p14:creationId xmlns:p14="http://schemas.microsoft.com/office/powerpoint/2010/main" val="54782293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4"/>
          <a:stretch>
            <a:fillRect/>
          </a:stretch>
        </p:blipFill>
        <p:spPr>
          <a:xfrm>
            <a:off x="107505" y="1340768"/>
            <a:ext cx="9012266" cy="4438198"/>
          </a:xfrm>
          <a:prstGeom prst="rect">
            <a:avLst/>
          </a:prstGeom>
        </p:spPr>
      </p:pic>
      <p:sp>
        <p:nvSpPr>
          <p:cNvPr id="4" name="CuadroTexto 3"/>
          <p:cNvSpPr txBox="1"/>
          <p:nvPr/>
        </p:nvSpPr>
        <p:spPr>
          <a:xfrm>
            <a:off x="1115616" y="188640"/>
            <a:ext cx="676875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b="1" dirty="0">
                <a:solidFill>
                  <a:srgbClr val="1D4F83"/>
                </a:solidFill>
                <a:latin typeface="Arial"/>
              </a:rPr>
              <a:t>SOLICITUD DE PRÁCTICAS CURRICULARES</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1" dirty="0">
                <a:solidFill>
                  <a:schemeClr val="accent1">
                    <a:lumMod val="60000"/>
                    <a:lumOff val="40000"/>
                  </a:schemeClr>
                </a:solidFill>
                <a:latin typeface="Arial"/>
              </a:rPr>
              <a:t>INSCRIPCIÓN DESDE </a:t>
            </a:r>
            <a:r>
              <a:rPr lang="es-ES" sz="2000" b="1" dirty="0" smtClean="0">
                <a:solidFill>
                  <a:schemeClr val="accent1">
                    <a:lumMod val="60000"/>
                    <a:lumOff val="40000"/>
                  </a:schemeClr>
                </a:solidFill>
                <a:latin typeface="Arial"/>
              </a:rPr>
              <a:t>ÍCARO</a:t>
            </a:r>
            <a:endParaRPr lang="es-ES" sz="2000" b="1" dirty="0">
              <a:solidFill>
                <a:schemeClr val="accent1">
                  <a:lumMod val="60000"/>
                  <a:lumOff val="40000"/>
                </a:schemeClr>
              </a:solidFill>
              <a:latin typeface="Arial"/>
            </a:endParaRPr>
          </a:p>
        </p:txBody>
      </p:sp>
      <p:pic>
        <p:nvPicPr>
          <p:cNvPr id="6"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1380" y="449158"/>
            <a:ext cx="487363" cy="487363"/>
          </a:xfrm>
          <a:prstGeom prst="rect">
            <a:avLst/>
          </a:prstGeom>
          <a:solidFill>
            <a:schemeClr val="accent1"/>
          </a:solidFill>
        </p:spPr>
      </p:pic>
    </p:spTree>
    <p:extLst>
      <p:ext uri="{BB962C8B-B14F-4D97-AF65-F5344CB8AC3E}">
        <p14:creationId xmlns:p14="http://schemas.microsoft.com/office/powerpoint/2010/main" val="188598283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8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Rectángulo"/>
          <p:cNvSpPr>
            <a:spLocks noChangeArrowheads="1"/>
          </p:cNvSpPr>
          <p:nvPr/>
        </p:nvSpPr>
        <p:spPr bwMode="auto">
          <a:xfrm>
            <a:off x="571500" y="1928813"/>
            <a:ext cx="7358063" cy="400110"/>
          </a:xfrm>
          <a:prstGeom prst="rect">
            <a:avLst/>
          </a:prstGeom>
          <a:noFill/>
          <a:ln w="9525">
            <a:noFill/>
            <a:miter lim="800000"/>
            <a:headEnd/>
            <a:tailEnd/>
          </a:ln>
        </p:spPr>
        <p:txBody>
          <a:bodyPr>
            <a:spAutoFit/>
          </a:bodyPr>
          <a:lstStyle/>
          <a:p>
            <a:pPr marL="0" marR="0" lvl="0" indent="34290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Arial"/>
                <a:ea typeface="+mn-ea"/>
                <a:cs typeface="+mn-cs"/>
              </a:rPr>
              <a:t> </a:t>
            </a:r>
            <a:endParaRPr kumimoji="0" lang="es-ES"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2049" name="Rectangle 1"/>
          <p:cNvSpPr>
            <a:spLocks noChangeArrowheads="1"/>
          </p:cNvSpPr>
          <p:nvPr/>
        </p:nvSpPr>
        <p:spPr bwMode="auto">
          <a:xfrm>
            <a:off x="900113" y="3555177"/>
            <a:ext cx="6958012" cy="400110"/>
          </a:xfrm>
          <a:prstGeom prst="rect">
            <a:avLst/>
          </a:prstGeom>
          <a:noFill/>
          <a:ln w="9525">
            <a:noFill/>
            <a:miter lim="800000"/>
            <a:headEnd/>
            <a:tailEnd/>
          </a:ln>
          <a:effectLst/>
        </p:spPr>
        <p:txBody>
          <a:bodyPr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Arial"/>
                <a:ea typeface="+mn-ea"/>
                <a:cs typeface="+mn-cs"/>
              </a:rPr>
              <a:t> </a:t>
            </a:r>
            <a:endParaRPr kumimoji="0" lang="es-ES" sz="2000" b="0" i="0" u="none" strike="noStrike" kern="1200" cap="none" spc="0" normalizeH="0" baseline="0" noProof="0" dirty="0">
              <a:ln>
                <a:noFill/>
              </a:ln>
              <a:solidFill>
                <a:srgbClr val="1C4C74">
                  <a:lumMod val="75000"/>
                </a:srgbClr>
              </a:solidFill>
              <a:effectLst/>
              <a:uLnTx/>
              <a:uFillTx/>
              <a:latin typeface="Arial" pitchFamily="34" charset="0"/>
              <a:ea typeface="+mn-ea"/>
              <a:cs typeface="Arial" pitchFamily="34" charset="0"/>
            </a:endParaRPr>
          </a:p>
        </p:txBody>
      </p:sp>
      <p:sp>
        <p:nvSpPr>
          <p:cNvPr id="2" name="CuadroTexto 1"/>
          <p:cNvSpPr txBox="1"/>
          <p:nvPr/>
        </p:nvSpPr>
        <p:spPr>
          <a:xfrm>
            <a:off x="483517" y="188638"/>
            <a:ext cx="8176964" cy="769441"/>
          </a:xfrm>
          <a:prstGeom prst="rect">
            <a:avLst/>
          </a:prstGeom>
          <a:noFill/>
        </p:spPr>
        <p:txBody>
          <a:bodyPr wrap="square" rtlCol="0">
            <a:spAutoFit/>
          </a:bodyPr>
          <a:lstStyle/>
          <a:p>
            <a:pPr algn="ctr">
              <a:defRPr/>
            </a:pPr>
            <a:r>
              <a:rPr lang="es-ES" sz="2400" b="1" dirty="0">
                <a:solidFill>
                  <a:srgbClr val="1D4F83"/>
                </a:solidFill>
              </a:rPr>
              <a:t>PRÁCTICAS CURRICULARES</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1" dirty="0">
                <a:solidFill>
                  <a:schemeClr val="accent1">
                    <a:lumMod val="60000"/>
                    <a:lumOff val="40000"/>
                  </a:schemeClr>
                </a:solidFill>
                <a:latin typeface="Arial"/>
              </a:rPr>
              <a:t>INSCRIPCIÓN DESDE ÍCARO  </a:t>
            </a:r>
          </a:p>
        </p:txBody>
      </p:sp>
      <p:sp>
        <p:nvSpPr>
          <p:cNvPr id="12" name="Flecha izquierda 11"/>
          <p:cNvSpPr/>
          <p:nvPr/>
        </p:nvSpPr>
        <p:spPr bwMode="auto">
          <a:xfrm>
            <a:off x="1043608" y="2060848"/>
            <a:ext cx="792088" cy="72008"/>
          </a:xfrm>
          <a:prstGeom prst="leftArrow">
            <a:avLst/>
          </a:prstGeom>
          <a:solidFill>
            <a:schemeClr val="bg1"/>
          </a:solidFill>
          <a:ln w="28575" cap="flat" cmpd="sng" algn="ctr">
            <a:solidFill>
              <a:schemeClr val="bg2">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a:ln>
                <a:noFill/>
              </a:ln>
              <a:solidFill>
                <a:schemeClr val="tx1"/>
              </a:solidFill>
              <a:effectLst/>
              <a:latin typeface="Arial" panose="020B0604020202020204" pitchFamily="34" charset="0"/>
            </a:endParaRPr>
          </a:p>
        </p:txBody>
      </p:sp>
      <p:sp>
        <p:nvSpPr>
          <p:cNvPr id="15" name="Flecha izquierda 14"/>
          <p:cNvSpPr/>
          <p:nvPr/>
        </p:nvSpPr>
        <p:spPr bwMode="auto">
          <a:xfrm>
            <a:off x="5724128" y="3519173"/>
            <a:ext cx="792088" cy="72008"/>
          </a:xfrm>
          <a:prstGeom prst="leftArrow">
            <a:avLst/>
          </a:prstGeom>
          <a:solidFill>
            <a:schemeClr val="bg1"/>
          </a:solidFill>
          <a:ln w="28575" cap="flat" cmpd="sng" algn="ctr">
            <a:solidFill>
              <a:schemeClr val="bg2">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a:ln>
                <a:noFill/>
              </a:ln>
              <a:solidFill>
                <a:schemeClr val="tx1"/>
              </a:solidFill>
              <a:effectLst/>
              <a:latin typeface="Arial" panose="020B0604020202020204" pitchFamily="34" charset="0"/>
            </a:endParaRPr>
          </a:p>
        </p:txBody>
      </p:sp>
      <p:pic>
        <p:nvPicPr>
          <p:cNvPr id="3" name="Imagen 2"/>
          <p:cNvPicPr>
            <a:picLocks noChangeAspect="1"/>
          </p:cNvPicPr>
          <p:nvPr/>
        </p:nvPicPr>
        <p:blipFill>
          <a:blip r:embed="rId4"/>
          <a:stretch>
            <a:fillRect/>
          </a:stretch>
        </p:blipFill>
        <p:spPr>
          <a:xfrm>
            <a:off x="-1" y="1340610"/>
            <a:ext cx="9144001" cy="4227816"/>
          </a:xfrm>
          <a:prstGeom prst="rect">
            <a:avLst/>
          </a:prstGeom>
          <a:solidFill>
            <a:srgbClr val="FFC000"/>
          </a:solidFill>
        </p:spPr>
      </p:pic>
      <p:pic>
        <p:nvPicPr>
          <p:cNvPr id="9"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85881" y="360456"/>
            <a:ext cx="487363" cy="487363"/>
          </a:xfrm>
          <a:prstGeom prst="rect">
            <a:avLst/>
          </a:prstGeom>
          <a:solidFill>
            <a:schemeClr val="accent1"/>
          </a:solidFill>
        </p:spPr>
      </p:pic>
      <p:cxnSp>
        <p:nvCxnSpPr>
          <p:cNvPr id="5" name="Conector recto de flecha 4"/>
          <p:cNvCxnSpPr/>
          <p:nvPr/>
        </p:nvCxnSpPr>
        <p:spPr>
          <a:xfrm>
            <a:off x="5724128" y="3519173"/>
            <a:ext cx="2205435"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889306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4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42216A0-C771-411F-8A94-D13A86608880}"/>
              </a:ext>
            </a:extLst>
          </p:cNvPr>
          <p:cNvSpPr>
            <a:spLocks noGrp="1"/>
          </p:cNvSpPr>
          <p:nvPr>
            <p:ph type="title"/>
          </p:nvPr>
        </p:nvSpPr>
        <p:spPr/>
        <p:txBody>
          <a:bodyPr/>
          <a:lstStyle/>
          <a:p>
            <a:r>
              <a:rPr lang="es-ES" dirty="0"/>
              <a:t>4</a:t>
            </a:r>
          </a:p>
        </p:txBody>
      </p:sp>
      <p:sp>
        <p:nvSpPr>
          <p:cNvPr id="3" name="Subtítulo 2">
            <a:extLst>
              <a:ext uri="{FF2B5EF4-FFF2-40B4-BE49-F238E27FC236}">
                <a16:creationId xmlns="" xmlns:a16="http://schemas.microsoft.com/office/drawing/2014/main" id="{6B939D73-917F-4B6E-875A-F8F4B1CC24F2}"/>
              </a:ext>
            </a:extLst>
          </p:cNvPr>
          <p:cNvSpPr>
            <a:spLocks noGrp="1"/>
          </p:cNvSpPr>
          <p:nvPr>
            <p:ph type="subTitle" idx="1"/>
          </p:nvPr>
        </p:nvSpPr>
        <p:spPr/>
        <p:txBody>
          <a:bodyPr>
            <a:normAutofit/>
          </a:bodyPr>
          <a:lstStyle/>
          <a:p>
            <a:pPr algn="ctr"/>
            <a:r>
              <a:rPr lang="es-ES" sz="2000" b="1" dirty="0"/>
              <a:t>ADJUDICACIÓN DE PUESTOS</a:t>
            </a:r>
          </a:p>
        </p:txBody>
      </p:sp>
    </p:spTree>
    <p:extLst>
      <p:ext uri="{BB962C8B-B14F-4D97-AF65-F5344CB8AC3E}">
        <p14:creationId xmlns:p14="http://schemas.microsoft.com/office/powerpoint/2010/main" val="93327251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rogramas de becas Repsol para estudiantes y graduados | Reps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00" y="3789484"/>
            <a:ext cx="8780829" cy="245553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txBox="1">
            <a:spLocks/>
          </p:cNvSpPr>
          <p:nvPr/>
        </p:nvSpPr>
        <p:spPr>
          <a:xfrm>
            <a:off x="448142" y="260648"/>
            <a:ext cx="8229600" cy="576064"/>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3200" b="1" dirty="0">
                <a:solidFill>
                  <a:srgbClr val="1D4F83"/>
                </a:solidFill>
                <a:latin typeface="Arial"/>
              </a:rPr>
              <a:t>ADJUDICACIÓN DE PUESTOS</a:t>
            </a:r>
          </a:p>
        </p:txBody>
      </p:sp>
      <p:sp>
        <p:nvSpPr>
          <p:cNvPr id="3" name="2 Marcador de contenido"/>
          <p:cNvSpPr txBox="1">
            <a:spLocks/>
          </p:cNvSpPr>
          <p:nvPr/>
        </p:nvSpPr>
        <p:spPr>
          <a:xfrm>
            <a:off x="296088" y="836712"/>
            <a:ext cx="8381654" cy="3304465"/>
          </a:xfrm>
          <a:prstGeom prst="rect">
            <a:avLst/>
          </a:prstGeom>
        </p:spPr>
        <p:txBody>
          <a:bodyPr>
            <a:normAutofit fontScale="77500" lnSpcReduction="20000"/>
          </a:bodyPr>
          <a:lstStyle/>
          <a:p>
            <a:pPr marL="342900" marR="0" lvl="1"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3200" b="0" i="0" u="none" strike="noStrike" kern="1200" cap="none" spc="0" normalizeH="0" baseline="0" noProof="0" dirty="0">
                <a:ln>
                  <a:noFill/>
                </a:ln>
                <a:solidFill>
                  <a:srgbClr val="FF0000"/>
                </a:solidFill>
                <a:effectLst/>
                <a:uLnTx/>
                <a:uFillTx/>
                <a:latin typeface="+mn-lt"/>
                <a:ea typeface="+mn-ea"/>
                <a:cs typeface="+mn-cs"/>
              </a:rPr>
              <a:t>	</a:t>
            </a:r>
            <a:endParaRPr kumimoji="0" lang="es-ES" sz="3200" b="0" i="0" u="none" strike="noStrike" kern="1200" cap="none" spc="0" normalizeH="0" baseline="0" noProof="0" dirty="0">
              <a:ln>
                <a:noFill/>
              </a:ln>
              <a:solidFill>
                <a:schemeClr val="tx1"/>
              </a:solidFill>
              <a:effectLst/>
              <a:uLnTx/>
              <a:uFillTx/>
              <a:latin typeface="+mn-lt"/>
              <a:ea typeface="+mn-ea"/>
              <a:cs typeface="+mn-cs"/>
            </a:endParaRPr>
          </a:p>
          <a:p>
            <a:pPr marL="342900" lvl="0" indent="-342900" algn="just" defTabSz="914400">
              <a:lnSpc>
                <a:spcPct val="110000"/>
              </a:lnSpc>
              <a:spcBef>
                <a:spcPct val="20000"/>
              </a:spcBef>
              <a:defRPr/>
            </a:pPr>
            <a:r>
              <a:rPr lang="es-ES" sz="2800" dirty="0">
                <a:solidFill>
                  <a:srgbClr val="FF0000"/>
                </a:solidFill>
                <a:latin typeface="Arial" panose="020B0604020202020204" pitchFamily="34" charset="0"/>
                <a:cs typeface="Arial" panose="020B0604020202020204" pitchFamily="34" charset="0"/>
              </a:rPr>
              <a:t>		</a:t>
            </a:r>
            <a:r>
              <a:rPr lang="es-ES" sz="2800" b="1" dirty="0">
                <a:solidFill>
                  <a:srgbClr val="FF0000"/>
                </a:solidFill>
                <a:latin typeface="Arial" panose="020B0604020202020204" pitchFamily="34" charset="0"/>
                <a:cs typeface="Arial" panose="020B0604020202020204" pitchFamily="34" charset="0"/>
              </a:rPr>
              <a:t>ESTUDIANTES CON DISCAPACIDAD</a:t>
            </a:r>
          </a:p>
          <a:p>
            <a:pPr marL="342900" lvl="0" indent="-342900" algn="just" defTabSz="914400">
              <a:lnSpc>
                <a:spcPct val="110000"/>
              </a:lnSpc>
              <a:spcBef>
                <a:spcPct val="20000"/>
              </a:spcBef>
              <a:defRPr/>
            </a:pPr>
            <a:endParaRPr lang="es-ES" sz="2800" b="1" dirty="0">
              <a:solidFill>
                <a:srgbClr val="FF0000"/>
              </a:solidFill>
              <a:latin typeface="Arial" panose="020B0604020202020204" pitchFamily="34" charset="0"/>
              <a:cs typeface="Arial" panose="020B0604020202020204" pitchFamily="34" charset="0"/>
            </a:endParaRPr>
          </a:p>
          <a:p>
            <a:pPr marL="342900" lvl="0" indent="-342900" algn="just" defTabSz="914400">
              <a:lnSpc>
                <a:spcPct val="110000"/>
              </a:lnSpc>
              <a:spcBef>
                <a:spcPct val="20000"/>
              </a:spcBef>
              <a:defRPr/>
            </a:pPr>
            <a:r>
              <a:rPr lang="es-ES" sz="2800" b="1" dirty="0">
                <a:solidFill>
                  <a:srgbClr val="FF0000"/>
                </a:solidFill>
                <a:latin typeface="Arial" panose="020B0604020202020204" pitchFamily="34" charset="0"/>
                <a:cs typeface="Arial" panose="020B0604020202020204" pitchFamily="34" charset="0"/>
              </a:rPr>
              <a:t>	</a:t>
            </a:r>
            <a:r>
              <a:rPr lang="es-ES" sz="2800" b="1" dirty="0">
                <a:latin typeface="Arial" panose="020B0604020202020204" pitchFamily="34" charset="0"/>
                <a:cs typeface="Arial" panose="020B0604020202020204" pitchFamily="34" charset="0"/>
              </a:rPr>
              <a:t>Deben comunicarlo y aportar el certificado de discapacidad, antes de que se inicie el proceso de adjudicación, ya que tendrán preferencia a la hora de elegir empresa</a:t>
            </a:r>
          </a:p>
          <a:p>
            <a:pPr marL="342900" lvl="0" indent="-342900" algn="just" defTabSz="914400">
              <a:lnSpc>
                <a:spcPct val="110000"/>
              </a:lnSpc>
              <a:spcBef>
                <a:spcPct val="20000"/>
              </a:spcBef>
              <a:defRPr/>
            </a:pPr>
            <a:endParaRPr lang="es-ES" sz="2800" b="1" dirty="0">
              <a:solidFill>
                <a:srgbClr val="FF0000"/>
              </a:solidFill>
              <a:latin typeface="Arial" panose="020B0604020202020204" pitchFamily="34" charset="0"/>
              <a:cs typeface="Arial" panose="020B0604020202020204" pitchFamily="34" charset="0"/>
            </a:endParaRPr>
          </a:p>
          <a:p>
            <a:pPr marL="342900" lvl="0" indent="-342900" algn="just" defTabSz="914400">
              <a:lnSpc>
                <a:spcPct val="110000"/>
              </a:lnSpc>
              <a:spcBef>
                <a:spcPct val="20000"/>
              </a:spcBef>
              <a:defRPr/>
            </a:pPr>
            <a:r>
              <a:rPr lang="es-ES" sz="2800" dirty="0">
                <a:solidFill>
                  <a:srgbClr val="FF0000"/>
                </a:solidFill>
                <a:latin typeface="Arial" panose="020B0604020202020204" pitchFamily="34" charset="0"/>
                <a:cs typeface="Arial" panose="020B0604020202020204" pitchFamily="34" charset="0"/>
              </a:rPr>
              <a:t>	</a:t>
            </a:r>
            <a:endParaRPr lang="es-E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263047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rogramas de becas Repsol para estudiantes y graduados | Reps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00" y="3789484"/>
            <a:ext cx="8780829" cy="245553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txBox="1">
            <a:spLocks/>
          </p:cNvSpPr>
          <p:nvPr/>
        </p:nvSpPr>
        <p:spPr>
          <a:xfrm>
            <a:off x="448142" y="260648"/>
            <a:ext cx="8229600" cy="576064"/>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3200" b="1" dirty="0">
                <a:solidFill>
                  <a:srgbClr val="1D4F83"/>
                </a:solidFill>
                <a:latin typeface="Arial"/>
              </a:rPr>
              <a:t>ADJUDICACIÓN DE PUESTOS</a:t>
            </a:r>
          </a:p>
        </p:txBody>
      </p:sp>
      <p:sp>
        <p:nvSpPr>
          <p:cNvPr id="3" name="2 Marcador de contenido"/>
          <p:cNvSpPr txBox="1">
            <a:spLocks/>
          </p:cNvSpPr>
          <p:nvPr/>
        </p:nvSpPr>
        <p:spPr>
          <a:xfrm>
            <a:off x="296088" y="836712"/>
            <a:ext cx="8381654" cy="3304465"/>
          </a:xfrm>
          <a:prstGeom prst="rect">
            <a:avLst/>
          </a:prstGeom>
        </p:spPr>
        <p:txBody>
          <a:bodyPr>
            <a:normAutofit fontScale="55000" lnSpcReduction="20000"/>
          </a:bodyPr>
          <a:lstStyle/>
          <a:p>
            <a:pPr marL="342900" marR="0" lvl="1"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3200" b="0" i="0" u="none" strike="noStrike" kern="1200" cap="none" spc="0" normalizeH="0" baseline="0" noProof="0" dirty="0">
                <a:ln>
                  <a:noFill/>
                </a:ln>
                <a:solidFill>
                  <a:srgbClr val="FF0000"/>
                </a:solidFill>
                <a:effectLst/>
                <a:uLnTx/>
                <a:uFillTx/>
                <a:latin typeface="+mn-lt"/>
                <a:ea typeface="+mn-ea"/>
                <a:cs typeface="+mn-cs"/>
              </a:rPr>
              <a:t>	</a:t>
            </a:r>
            <a:endParaRPr kumimoji="0" lang="es-ES" sz="3200" b="0" i="0" u="none" strike="noStrike" kern="1200" cap="none" spc="0" normalizeH="0" baseline="0" noProof="0" dirty="0">
              <a:ln>
                <a:noFill/>
              </a:ln>
              <a:solidFill>
                <a:schemeClr val="tx1"/>
              </a:solidFill>
              <a:effectLst/>
              <a:uLnTx/>
              <a:uFillTx/>
              <a:latin typeface="+mn-lt"/>
              <a:ea typeface="+mn-ea"/>
              <a:cs typeface="+mn-cs"/>
            </a:endParaRPr>
          </a:p>
          <a:p>
            <a:pPr marL="342900" lvl="0" indent="-342900" algn="just" defTabSz="914400">
              <a:lnSpc>
                <a:spcPct val="110000"/>
              </a:lnSpc>
              <a:spcBef>
                <a:spcPct val="20000"/>
              </a:spcBef>
              <a:defRPr/>
            </a:pPr>
            <a:r>
              <a:rPr lang="es-ES" sz="2800" dirty="0">
                <a:solidFill>
                  <a:srgbClr val="FF0000"/>
                </a:solidFill>
                <a:latin typeface="Arial" panose="020B0604020202020204" pitchFamily="34" charset="0"/>
                <a:cs typeface="Arial" panose="020B0604020202020204" pitchFamily="34" charset="0"/>
              </a:rPr>
              <a:t>	ESTUDIANTES CON EMPRESA CONTACTADA (PRÁCTICAS PERFILADAS) </a:t>
            </a:r>
          </a:p>
          <a:p>
            <a:pPr marL="342900" lvl="0" indent="-342900" algn="just" defTabSz="914400">
              <a:lnSpc>
                <a:spcPct val="110000"/>
              </a:lnSpc>
              <a:spcBef>
                <a:spcPct val="20000"/>
              </a:spcBef>
              <a:defRPr/>
            </a:pPr>
            <a:r>
              <a:rPr lang="es-ES" sz="2800" dirty="0">
                <a:solidFill>
                  <a:srgbClr val="FF0000"/>
                </a:solidFill>
                <a:latin typeface="Arial" panose="020B0604020202020204" pitchFamily="34" charset="0"/>
                <a:cs typeface="Arial" panose="020B0604020202020204" pitchFamily="34" charset="0"/>
              </a:rPr>
              <a:t>	Esta modalidad es excepcional, por lo que debe ser autorizada por el/la coordinador/a</a:t>
            </a:r>
          </a:p>
          <a:p>
            <a:pPr marL="342900" lvl="0" indent="-342900" algn="just" defTabSz="914400">
              <a:lnSpc>
                <a:spcPct val="110000"/>
              </a:lnSpc>
              <a:spcBef>
                <a:spcPct val="20000"/>
              </a:spcBef>
              <a:defRPr/>
            </a:pPr>
            <a:r>
              <a:rPr lang="es-ES" sz="2800" dirty="0">
                <a:solidFill>
                  <a:srgbClr val="FF0000"/>
                </a:solidFill>
                <a:latin typeface="Arial" panose="020B0604020202020204" pitchFamily="34" charset="0"/>
                <a:cs typeface="Arial" panose="020B0604020202020204" pitchFamily="34" charset="0"/>
              </a:rPr>
              <a:t> 	de las prácticas.</a:t>
            </a:r>
          </a:p>
          <a:p>
            <a:pPr marL="342900" lvl="0" indent="-342900" algn="just" defTabSz="914400">
              <a:lnSpc>
                <a:spcPct val="110000"/>
              </a:lnSpc>
              <a:spcBef>
                <a:spcPct val="20000"/>
              </a:spcBef>
              <a:buFont typeface="Arial" pitchFamily="34" charset="0"/>
              <a:buChar char="•"/>
              <a:defRPr/>
            </a:pPr>
            <a:r>
              <a:rPr lang="es-ES" sz="2800" dirty="0">
                <a:latin typeface="Arial" panose="020B0604020202020204" pitchFamily="34" charset="0"/>
                <a:cs typeface="Arial" panose="020B0604020202020204" pitchFamily="34" charset="0"/>
              </a:rPr>
              <a:t>Los estudiantes que estén interesados en realizar las prácticas en una empresa concreta con la que hayan contactado previamente y haya sido autorizada por el coordinador de las prácticas deben informar a la empresa. </a:t>
            </a:r>
          </a:p>
          <a:p>
            <a:pPr marL="342900" lvl="0" indent="-342900" algn="just" defTabSz="914400">
              <a:lnSpc>
                <a:spcPct val="110000"/>
              </a:lnSpc>
              <a:spcBef>
                <a:spcPct val="20000"/>
              </a:spcBef>
              <a:buFont typeface="Arial" pitchFamily="34" charset="0"/>
              <a:buChar char="•"/>
              <a:defRPr/>
            </a:pPr>
            <a:r>
              <a:rPr lang="es-ES" sz="2800" dirty="0">
                <a:latin typeface="Arial" panose="020B0604020202020204" pitchFamily="34" charset="0"/>
                <a:cs typeface="Arial" panose="020B0604020202020204" pitchFamily="34" charset="0"/>
              </a:rPr>
              <a:t>Registro de la empresa en </a:t>
            </a:r>
            <a:r>
              <a:rPr lang="es-ES" sz="2800" dirty="0">
                <a:solidFill>
                  <a:srgbClr val="FF0000"/>
                </a:solidFill>
                <a:latin typeface="Arial" panose="020B0604020202020204" pitchFamily="34" charset="0"/>
                <a:cs typeface="Arial" panose="020B0604020202020204" pitchFamily="34" charset="0"/>
              </a:rPr>
              <a:t>Í</a:t>
            </a:r>
            <a:r>
              <a:rPr lang="es-ES" sz="2800" dirty="0" smtClean="0">
                <a:solidFill>
                  <a:srgbClr val="FF0000"/>
                </a:solidFill>
                <a:latin typeface="Arial" panose="020B0604020202020204" pitchFamily="34" charset="0"/>
                <a:cs typeface="Arial" panose="020B0604020202020204" pitchFamily="34" charset="0"/>
              </a:rPr>
              <a:t>CARO</a:t>
            </a:r>
            <a:r>
              <a:rPr lang="es-ES" sz="2800" dirty="0">
                <a:latin typeface="Arial" panose="020B0604020202020204" pitchFamily="34" charset="0"/>
                <a:cs typeface="Arial" panose="020B0604020202020204" pitchFamily="34" charset="0"/>
              </a:rPr>
              <a:t>.</a:t>
            </a:r>
          </a:p>
          <a:p>
            <a:pPr marL="342900" lvl="0" indent="-342900" algn="just" defTabSz="914400">
              <a:lnSpc>
                <a:spcPct val="110000"/>
              </a:lnSpc>
              <a:spcBef>
                <a:spcPct val="20000"/>
              </a:spcBef>
              <a:buFont typeface="Arial" pitchFamily="34" charset="0"/>
              <a:buChar char="•"/>
              <a:defRPr/>
            </a:pPr>
            <a:r>
              <a:rPr lang="es-ES" sz="2800" dirty="0">
                <a:latin typeface="Arial" panose="020B0604020202020204" pitchFamily="34" charset="0"/>
                <a:cs typeface="Arial" panose="020B0604020202020204" pitchFamily="34" charset="0"/>
              </a:rPr>
              <a:t>Solicitud de nueva oferta de </a:t>
            </a:r>
            <a:r>
              <a:rPr lang="es-ES" sz="2800" b="1" dirty="0">
                <a:latin typeface="Arial" panose="020B0604020202020204" pitchFamily="34" charset="0"/>
                <a:cs typeface="Arial" panose="020B0604020202020204" pitchFamily="34" charset="0"/>
              </a:rPr>
              <a:t>Prácticas Curriculares</a:t>
            </a:r>
            <a:r>
              <a:rPr lang="es-ES" sz="2800" dirty="0">
                <a:latin typeface="Arial" panose="020B0604020202020204" pitchFamily="34" charset="0"/>
                <a:cs typeface="Arial" panose="020B0604020202020204" pitchFamily="34" charset="0"/>
              </a:rPr>
              <a:t>, indicando, en el apartado OTROS DATOS-OBSERVACIONES, el nombre, apellidos y DNI del estudiante seleccionado.</a:t>
            </a:r>
          </a:p>
          <a:p>
            <a:pPr marL="342900" lvl="0" indent="-342900" algn="just" defTabSz="914400">
              <a:lnSpc>
                <a:spcPct val="110000"/>
              </a:lnSpc>
              <a:spcBef>
                <a:spcPct val="20000"/>
              </a:spcBef>
              <a:buFont typeface="Arial" pitchFamily="34" charset="0"/>
              <a:buChar char="•"/>
              <a:defRPr/>
            </a:pPr>
            <a:r>
              <a:rPr lang="es-ES" sz="2800" dirty="0">
                <a:latin typeface="Arial" panose="020B0604020202020204" pitchFamily="34" charset="0"/>
                <a:cs typeface="Arial" panose="020B0604020202020204" pitchFamily="34" charset="0"/>
              </a:rPr>
              <a:t>Estos estudiantes no participarán en el proceso de inscripción de ofertas de prácticas disponibles.</a:t>
            </a:r>
          </a:p>
          <a:p>
            <a:pPr algn="just">
              <a:lnSpc>
                <a:spcPct val="110000"/>
              </a:lnSpc>
              <a:spcBef>
                <a:spcPct val="20000"/>
              </a:spcBef>
              <a:defRPr/>
            </a:pPr>
            <a:endParaRPr lang="es-ES" sz="2600" dirty="0">
              <a:latin typeface="Arial" panose="020B0604020202020204" pitchFamily="34" charset="0"/>
              <a:cs typeface="Arial" panose="020B0604020202020204" pitchFamily="34" charset="0"/>
            </a:endParaRPr>
          </a:p>
        </p:txBody>
      </p:sp>
      <p:pic>
        <p:nvPicPr>
          <p:cNvPr id="6"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07070" y="747895"/>
            <a:ext cx="487363" cy="487363"/>
          </a:xfrm>
          <a:prstGeom prst="rect">
            <a:avLst/>
          </a:prstGeom>
          <a:solidFill>
            <a:schemeClr val="accent1"/>
          </a:solidFill>
        </p:spPr>
      </p:pic>
    </p:spTree>
    <p:extLst>
      <p:ext uri="{BB962C8B-B14F-4D97-AF65-F5344CB8AC3E}">
        <p14:creationId xmlns:p14="http://schemas.microsoft.com/office/powerpoint/2010/main" val="187402314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9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rogramas de becas Repsol para estudiantes y graduados | Repsol"/>
          <p:cNvPicPr>
            <a:picLocks noChangeAspect="1" noChangeArrowheads="1"/>
          </p:cNvPicPr>
          <p:nvPr/>
        </p:nvPicPr>
        <p:blipFill>
          <a:blip r:embed="rId4">
            <a:extLst>
              <a:ext uri="{BEBA8EAE-BF5A-486C-A8C5-ECC9F3942E4B}">
                <a14:imgProps xmlns:a14="http://schemas.microsoft.com/office/drawing/2010/main">
                  <a14:imgLayer r:embed="rId5">
                    <a14:imgEffect>
                      <a14:artisticBlur/>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6500" y="3789484"/>
            <a:ext cx="8780829" cy="245553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txBox="1">
            <a:spLocks/>
          </p:cNvSpPr>
          <p:nvPr/>
        </p:nvSpPr>
        <p:spPr>
          <a:xfrm>
            <a:off x="448142" y="260648"/>
            <a:ext cx="8229600" cy="576064"/>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3200" b="1" dirty="0">
                <a:solidFill>
                  <a:srgbClr val="1D4F83"/>
                </a:solidFill>
                <a:latin typeface="Arial"/>
              </a:rPr>
              <a:t>ADJUDICACIÓN DE PUESTOS</a:t>
            </a:r>
          </a:p>
        </p:txBody>
      </p:sp>
      <p:sp>
        <p:nvSpPr>
          <p:cNvPr id="3" name="2 Marcador de contenido"/>
          <p:cNvSpPr txBox="1">
            <a:spLocks/>
          </p:cNvSpPr>
          <p:nvPr/>
        </p:nvSpPr>
        <p:spPr>
          <a:xfrm>
            <a:off x="296088" y="836712"/>
            <a:ext cx="8381654" cy="3304465"/>
          </a:xfrm>
          <a:prstGeom prst="rect">
            <a:avLst/>
          </a:prstGeom>
        </p:spPr>
        <p:txBody>
          <a:bodyPr>
            <a:normAutofit fontScale="70000" lnSpcReduction="20000"/>
          </a:bodyPr>
          <a:lstStyle/>
          <a:p>
            <a:pPr marL="342900" marR="0" lvl="1"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3200" b="0" i="0" u="none" strike="noStrike" kern="1200" cap="none" spc="0" normalizeH="0" baseline="0" noProof="0" dirty="0">
                <a:ln>
                  <a:noFill/>
                </a:ln>
                <a:solidFill>
                  <a:srgbClr val="FF0000"/>
                </a:solidFill>
                <a:effectLst/>
                <a:uLnTx/>
                <a:uFillTx/>
                <a:latin typeface="+mn-lt"/>
                <a:ea typeface="+mn-ea"/>
                <a:cs typeface="+mn-cs"/>
              </a:rPr>
              <a:t>	</a:t>
            </a:r>
            <a:endParaRPr kumimoji="0" lang="es-ES" sz="3200" b="0" i="0" u="none" strike="noStrike" kern="1200" cap="none" spc="0" normalizeH="0" baseline="0" noProof="0" dirty="0">
              <a:ln>
                <a:noFill/>
              </a:ln>
              <a:solidFill>
                <a:schemeClr val="tx1"/>
              </a:solidFill>
              <a:effectLst/>
              <a:uLnTx/>
              <a:uFillTx/>
              <a:latin typeface="+mn-lt"/>
              <a:ea typeface="+mn-ea"/>
              <a:cs typeface="+mn-cs"/>
            </a:endParaRPr>
          </a:p>
          <a:p>
            <a:pPr marL="342900" indent="-342900" algn="just">
              <a:lnSpc>
                <a:spcPct val="110000"/>
              </a:lnSpc>
              <a:spcBef>
                <a:spcPct val="20000"/>
              </a:spcBef>
              <a:buFont typeface="Arial" pitchFamily="34" charset="0"/>
              <a:buChar char="•"/>
              <a:defRPr/>
            </a:pPr>
            <a:r>
              <a:rPr lang="es-ES" sz="2600" dirty="0">
                <a:latin typeface="Arial" panose="020B0604020202020204" pitchFamily="34" charset="0"/>
                <a:cs typeface="Arial" panose="020B0604020202020204" pitchFamily="34" charset="0"/>
              </a:rPr>
              <a:t>En primer lugar, se abrirá un Plazo de Inscripción a las ofertas de prácticas disponibles en el que cada estudiante indicará desde la aplicación </a:t>
            </a:r>
            <a:r>
              <a:rPr lang="es-ES" sz="2600" dirty="0" smtClean="0">
                <a:latin typeface="Arial" panose="020B0604020202020204" pitchFamily="34" charset="0"/>
                <a:cs typeface="Arial" panose="020B0604020202020204" pitchFamily="34" charset="0"/>
              </a:rPr>
              <a:t>ÍCARO</a:t>
            </a:r>
            <a:r>
              <a:rPr lang="es-ES" sz="2600" dirty="0">
                <a:latin typeface="Arial" panose="020B0604020202020204" pitchFamily="34" charset="0"/>
                <a:cs typeface="Arial" panose="020B0604020202020204" pitchFamily="34" charset="0"/>
              </a:rPr>
              <a:t>, por orden de preferencia, todas las empresas en las que desea realizar las prácticas. </a:t>
            </a:r>
          </a:p>
          <a:p>
            <a:pPr algn="just">
              <a:lnSpc>
                <a:spcPct val="110000"/>
              </a:lnSpc>
              <a:spcBef>
                <a:spcPct val="20000"/>
              </a:spcBef>
              <a:defRPr/>
            </a:pPr>
            <a:endParaRPr lang="es-ES" sz="2600" dirty="0">
              <a:latin typeface="Arial" panose="020B0604020202020204" pitchFamily="34" charset="0"/>
              <a:cs typeface="Arial" panose="020B0604020202020204" pitchFamily="34" charset="0"/>
            </a:endParaRPr>
          </a:p>
          <a:p>
            <a:pPr marL="342900" indent="-342900" algn="just">
              <a:lnSpc>
                <a:spcPct val="110000"/>
              </a:lnSpc>
              <a:spcBef>
                <a:spcPct val="20000"/>
              </a:spcBef>
              <a:buFont typeface="Arial" pitchFamily="34" charset="0"/>
              <a:buChar char="•"/>
              <a:defRPr/>
            </a:pPr>
            <a:r>
              <a:rPr lang="es-ES" sz="2600" dirty="0">
                <a:latin typeface="Arial" panose="020B0604020202020204" pitchFamily="34" charset="0"/>
                <a:cs typeface="Arial" panose="020B0604020202020204" pitchFamily="34" charset="0"/>
              </a:rPr>
              <a:t>En cada oferta se informa del nombre de la  empresa, localidad de realización de las prácticas, fecha de inicio, duración, actividades a desempeñar y competencias a desarrollar durante las prácticas.</a:t>
            </a:r>
          </a:p>
          <a:p>
            <a:pPr algn="just">
              <a:lnSpc>
                <a:spcPct val="110000"/>
              </a:lnSpc>
              <a:spcBef>
                <a:spcPct val="20000"/>
              </a:spcBef>
              <a:defRPr/>
            </a:pPr>
            <a:endParaRPr lang="es-ES" sz="2600" dirty="0">
              <a:latin typeface="Arial" panose="020B0604020202020204" pitchFamily="34" charset="0"/>
              <a:cs typeface="Arial" panose="020B0604020202020204" pitchFamily="34" charset="0"/>
            </a:endParaRPr>
          </a:p>
          <a:p>
            <a:pPr marL="342900" indent="-342900" algn="just">
              <a:lnSpc>
                <a:spcPct val="110000"/>
              </a:lnSpc>
              <a:spcBef>
                <a:spcPct val="20000"/>
              </a:spcBef>
              <a:buFont typeface="Arial" pitchFamily="34" charset="0"/>
              <a:buChar char="•"/>
              <a:defRPr/>
            </a:pPr>
            <a:r>
              <a:rPr lang="es-ES" sz="2600" dirty="0">
                <a:latin typeface="Arial" panose="020B0604020202020204" pitchFamily="34" charset="0"/>
                <a:cs typeface="Arial" panose="020B0604020202020204" pitchFamily="34" charset="0"/>
              </a:rPr>
              <a:t>El periodo exacto de inscripción se comunicará por correo electrónico.</a:t>
            </a:r>
          </a:p>
        </p:txBody>
      </p:sp>
      <p:pic>
        <p:nvPicPr>
          <p:cNvPr id="5"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64915" y="419325"/>
            <a:ext cx="612827" cy="612827"/>
          </a:xfrm>
          <a:prstGeom prst="rect">
            <a:avLst/>
          </a:prstGeom>
          <a:solidFill>
            <a:schemeClr val="accent1"/>
          </a:solidFill>
        </p:spPr>
      </p:pic>
    </p:spTree>
    <p:extLst>
      <p:ext uri="{BB962C8B-B14F-4D97-AF65-F5344CB8AC3E}">
        <p14:creationId xmlns:p14="http://schemas.microsoft.com/office/powerpoint/2010/main" val="421298177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8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rácticas profesionales pagas: Sector público abrió las puertas a  universitarios, consulte cómo vincularse"/>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000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t="26596" b="15641"/>
          <a:stretch/>
        </p:blipFill>
        <p:spPr bwMode="auto">
          <a:xfrm>
            <a:off x="1314570" y="4141178"/>
            <a:ext cx="6440245" cy="2092569"/>
          </a:xfrm>
          <a:prstGeom prst="rect">
            <a:avLst/>
          </a:prstGeom>
          <a:noFill/>
          <a:effectLst>
            <a:glow rad="914400">
              <a:schemeClr val="bg1">
                <a:alpha val="0"/>
              </a:schemeClr>
            </a:glow>
            <a:softEdge rad="317500"/>
          </a:effectLst>
          <a:extLst>
            <a:ext uri="{909E8E84-426E-40DD-AFC4-6F175D3DCCD1}">
              <a14:hiddenFill xmlns:a14="http://schemas.microsoft.com/office/drawing/2010/main">
                <a:solidFill>
                  <a:srgbClr val="FFFFFF"/>
                </a:solidFill>
              </a14:hiddenFill>
            </a:ext>
          </a:extLst>
        </p:spPr>
      </p:pic>
      <p:sp>
        <p:nvSpPr>
          <p:cNvPr id="2" name="2 Marcador de contenido"/>
          <p:cNvSpPr txBox="1">
            <a:spLocks/>
          </p:cNvSpPr>
          <p:nvPr/>
        </p:nvSpPr>
        <p:spPr>
          <a:xfrm>
            <a:off x="419892" y="829491"/>
            <a:ext cx="8229600" cy="4176464"/>
          </a:xfrm>
          <a:prstGeom prst="rect">
            <a:avLst/>
          </a:prstGeom>
        </p:spPr>
        <p:txBody>
          <a:bodyPr>
            <a:normAutofit lnSpcReduction="10000"/>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ES" sz="2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La adjudicación de ofertas se hará atendiendo a la </a:t>
            </a:r>
            <a:r>
              <a:rPr lang="es-ES" sz="2200" b="1" dirty="0">
                <a:solidFill>
                  <a:srgbClr val="FF0000"/>
                </a:solidFill>
                <a:latin typeface="Arial" panose="020B0604020202020204" pitchFamily="34" charset="0"/>
                <a:cs typeface="Arial" panose="020B0604020202020204" pitchFamily="34" charset="0"/>
              </a:rPr>
              <a:t>nota del expediente académico </a:t>
            </a:r>
            <a:r>
              <a:rPr kumimoji="0" lang="es-ES" sz="2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de cada estudiante, teniendo en cuenta la nota</a:t>
            </a:r>
            <a:r>
              <a:rPr lang="es-ES" sz="2200" dirty="0">
                <a:latin typeface="Arial" panose="020B0604020202020204" pitchFamily="34" charset="0"/>
                <a:cs typeface="Arial" panose="020B0604020202020204" pitchFamily="34" charset="0"/>
              </a:rPr>
              <a:t> media que tenía a final del curso anterior.</a:t>
            </a:r>
            <a:endParaRPr kumimoji="0" lang="es-ES" sz="2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ES" sz="2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Finalizado el periodo de inscripción, se enviará a través de correo electrónico un </a:t>
            </a:r>
            <a:r>
              <a:rPr kumimoji="0" lang="es-ES" sz="2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Listado Provisional de Adjudicación</a:t>
            </a:r>
            <a:r>
              <a:rPr kumimoji="0" lang="es-ES" sz="2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s-ES" sz="2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y se abrirá un periodo de alegaciones.</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ES" sz="2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Finalizado dicho periodo </a:t>
            </a:r>
            <a:r>
              <a:rPr lang="es-ES" sz="2200" dirty="0">
                <a:latin typeface="Arial" panose="020B0604020202020204" pitchFamily="34" charset="0"/>
                <a:cs typeface="Arial" panose="020B0604020202020204" pitchFamily="34" charset="0"/>
              </a:rPr>
              <a:t>de alegaciones </a:t>
            </a:r>
            <a:r>
              <a:rPr kumimoji="0" lang="es-ES" sz="2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se enviará vía correo electrónico el </a:t>
            </a:r>
            <a:r>
              <a:rPr kumimoji="0" lang="es-ES" sz="2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Listado Definitivo de Adjudicación</a:t>
            </a:r>
            <a:r>
              <a:rPr kumimoji="0" lang="es-ES" sz="2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s-ES" sz="2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de ofertas y se comunicará a cada persona la fecha en la que tiene que confirmar la aceptación a través de la aplicación Ícaro.</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ES" sz="2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Las personas con oferta adjudicada tienen la obligación de aceptarla.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1 Título"/>
          <p:cNvSpPr txBox="1">
            <a:spLocks/>
          </p:cNvSpPr>
          <p:nvPr/>
        </p:nvSpPr>
        <p:spPr>
          <a:xfrm>
            <a:off x="323528" y="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2400" b="0" i="0" u="none" strike="noStrike" kern="1200" cap="none" spc="0" normalizeH="0" baseline="0" noProof="0" dirty="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s-ES" sz="3200" b="1" dirty="0">
                <a:solidFill>
                  <a:srgbClr val="1D4F83"/>
                </a:solidFill>
                <a:latin typeface="Arial"/>
              </a:rPr>
              <a:t>ADJUDICACIÓN DE PUESTOS</a:t>
            </a:r>
          </a:p>
        </p:txBody>
      </p:sp>
      <p:pic>
        <p:nvPicPr>
          <p:cNvPr id="6"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65765" y="399355"/>
            <a:ext cx="487363" cy="487363"/>
          </a:xfrm>
          <a:prstGeom prst="rect">
            <a:avLst/>
          </a:prstGeom>
          <a:solidFill>
            <a:schemeClr val="accent1"/>
          </a:solidFill>
        </p:spPr>
      </p:pic>
    </p:spTree>
    <p:extLst>
      <p:ext uri="{BB962C8B-B14F-4D97-AF65-F5344CB8AC3E}">
        <p14:creationId xmlns:p14="http://schemas.microsoft.com/office/powerpoint/2010/main" val="269784052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5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42216A0-C771-411F-8A94-D13A86608880}"/>
              </a:ext>
            </a:extLst>
          </p:cNvPr>
          <p:cNvSpPr>
            <a:spLocks noGrp="1"/>
          </p:cNvSpPr>
          <p:nvPr>
            <p:ph type="title"/>
          </p:nvPr>
        </p:nvSpPr>
        <p:spPr/>
        <p:txBody>
          <a:bodyPr/>
          <a:lstStyle/>
          <a:p>
            <a:r>
              <a:rPr lang="es-ES" dirty="0"/>
              <a:t>5</a:t>
            </a:r>
          </a:p>
        </p:txBody>
      </p:sp>
      <p:sp>
        <p:nvSpPr>
          <p:cNvPr id="3" name="Subtítulo 2">
            <a:extLst>
              <a:ext uri="{FF2B5EF4-FFF2-40B4-BE49-F238E27FC236}">
                <a16:creationId xmlns="" xmlns:a16="http://schemas.microsoft.com/office/drawing/2014/main" id="{6B939D73-917F-4B6E-875A-F8F4B1CC24F2}"/>
              </a:ext>
            </a:extLst>
          </p:cNvPr>
          <p:cNvSpPr>
            <a:spLocks noGrp="1"/>
          </p:cNvSpPr>
          <p:nvPr>
            <p:ph type="subTitle" idx="1"/>
          </p:nvPr>
        </p:nvSpPr>
        <p:spPr/>
        <p:txBody>
          <a:bodyPr>
            <a:normAutofit/>
          </a:bodyPr>
          <a:lstStyle/>
          <a:p>
            <a:pPr algn="ctr"/>
            <a:r>
              <a:rPr lang="es-ES" sz="2000" b="1" dirty="0"/>
              <a:t>CALENDARIO</a:t>
            </a:r>
          </a:p>
        </p:txBody>
      </p:sp>
    </p:spTree>
    <p:extLst>
      <p:ext uri="{BB962C8B-B14F-4D97-AF65-F5344CB8AC3E}">
        <p14:creationId xmlns:p14="http://schemas.microsoft.com/office/powerpoint/2010/main" val="338788941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 xmlns:a16="http://schemas.microsoft.com/office/drawing/2014/main" id="{E3E9954B-9FE2-B1A3-4E3F-7078B5EBADD0}"/>
              </a:ext>
            </a:extLst>
          </p:cNvPr>
          <p:cNvGraphicFramePr>
            <a:graphicFrameLocks noGrp="1"/>
          </p:cNvGraphicFramePr>
          <p:nvPr>
            <p:extLst>
              <p:ext uri="{D42A27DB-BD31-4B8C-83A1-F6EECF244321}">
                <p14:modId xmlns:p14="http://schemas.microsoft.com/office/powerpoint/2010/main" val="4248393188"/>
              </p:ext>
            </p:extLst>
          </p:nvPr>
        </p:nvGraphicFramePr>
        <p:xfrm>
          <a:off x="775250" y="1204746"/>
          <a:ext cx="7762461" cy="4614028"/>
        </p:xfrm>
        <a:graphic>
          <a:graphicData uri="http://schemas.openxmlformats.org/drawingml/2006/table">
            <a:tbl>
              <a:tblPr bandRow="1">
                <a:tableStyleId>{5C22544A-7EE6-4342-B048-85BDC9FD1C3A}</a:tableStyleId>
              </a:tblPr>
              <a:tblGrid>
                <a:gridCol w="2475658">
                  <a:extLst>
                    <a:ext uri="{9D8B030D-6E8A-4147-A177-3AD203B41FA5}">
                      <a16:colId xmlns="" xmlns:a16="http://schemas.microsoft.com/office/drawing/2014/main" val="3292382634"/>
                    </a:ext>
                  </a:extLst>
                </a:gridCol>
                <a:gridCol w="5286803">
                  <a:extLst>
                    <a:ext uri="{9D8B030D-6E8A-4147-A177-3AD203B41FA5}">
                      <a16:colId xmlns="" xmlns:a16="http://schemas.microsoft.com/office/drawing/2014/main" val="1484853688"/>
                    </a:ext>
                  </a:extLst>
                </a:gridCol>
              </a:tblGrid>
              <a:tr h="191658">
                <a:tc>
                  <a:txBody>
                    <a:bodyPr/>
                    <a:lstStyle/>
                    <a:p>
                      <a:pPr algn="ctr">
                        <a:lnSpc>
                          <a:spcPct val="115000"/>
                        </a:lnSpc>
                        <a:spcAft>
                          <a:spcPts val="1000"/>
                        </a:spcAft>
                      </a:pPr>
                      <a:r>
                        <a:rPr lang="es-ES" sz="1200" dirty="0">
                          <a:effectLst/>
                        </a:rPr>
                        <a:t>06/09/2024</a:t>
                      </a:r>
                      <a:endParaRPr lang="es-ES" sz="1100" dirty="0">
                        <a:effectLs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rPr>
                        <a:t>Charla a estudiantes </a:t>
                      </a:r>
                      <a:endParaRPr lang="es-ES" sz="1100" dirty="0">
                        <a:effectLs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 xmlns:a16="http://schemas.microsoft.com/office/drawing/2014/main" val="3381253683"/>
                  </a:ext>
                </a:extLst>
              </a:tr>
              <a:tr h="229277">
                <a:tc>
                  <a:txBody>
                    <a:bodyPr/>
                    <a:lstStyle/>
                    <a:p>
                      <a:pPr algn="ctr">
                        <a:lnSpc>
                          <a:spcPct val="115000"/>
                        </a:lnSpc>
                        <a:spcAft>
                          <a:spcPts val="1000"/>
                        </a:spcAft>
                      </a:pPr>
                      <a:r>
                        <a:rPr lang="es-ES" sz="1200" dirty="0">
                          <a:effectLst/>
                          <a:highlight>
                            <a:srgbClr val="00FF00"/>
                          </a:highlight>
                        </a:rPr>
                        <a:t>30/09/2024</a:t>
                      </a:r>
                      <a:endParaRPr lang="es-ES" sz="1100" dirty="0">
                        <a:effectLst/>
                        <a:highlight>
                          <a:srgbClr val="00FF00"/>
                        </a:highligh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highlight>
                            <a:srgbClr val="00FF00"/>
                          </a:highlight>
                        </a:rPr>
                        <a:t>Plazo máximo para recibir ofertas perfiladas 1er cuatrimestre</a:t>
                      </a:r>
                      <a:endParaRPr lang="es-ES" sz="1100" dirty="0">
                        <a:effectLst/>
                        <a:highlight>
                          <a:srgbClr val="00FF00"/>
                        </a:highligh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 xmlns:a16="http://schemas.microsoft.com/office/drawing/2014/main" val="2082108383"/>
                  </a:ext>
                </a:extLst>
              </a:tr>
              <a:tr h="229277">
                <a:tc>
                  <a:txBody>
                    <a:bodyPr/>
                    <a:lstStyle/>
                    <a:p>
                      <a:pPr algn="ctr">
                        <a:lnSpc>
                          <a:spcPct val="115000"/>
                        </a:lnSpc>
                        <a:spcAft>
                          <a:spcPts val="1000"/>
                        </a:spcAft>
                      </a:pPr>
                      <a:r>
                        <a:rPr lang="es-ES" sz="1200" dirty="0">
                          <a:effectLst/>
                        </a:rPr>
                        <a:t>10/10/2024</a:t>
                      </a:r>
                      <a:endParaRPr lang="es-ES" sz="1100" dirty="0">
                        <a:effectLs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rPr>
                        <a:t>Fundación UAL envía ofertas a la facultad para su autorización</a:t>
                      </a:r>
                      <a:endParaRPr lang="es-ES" sz="1100" dirty="0">
                        <a:effectLs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 xmlns:a16="http://schemas.microsoft.com/office/drawing/2014/main" val="2822640357"/>
                  </a:ext>
                </a:extLst>
              </a:tr>
              <a:tr h="395241">
                <a:tc>
                  <a:txBody>
                    <a:bodyPr/>
                    <a:lstStyle/>
                    <a:p>
                      <a:pPr algn="ctr">
                        <a:lnSpc>
                          <a:spcPct val="115000"/>
                        </a:lnSpc>
                        <a:spcAft>
                          <a:spcPts val="1000"/>
                        </a:spcAft>
                      </a:pPr>
                      <a:r>
                        <a:rPr lang="es-ES" sz="1200" dirty="0">
                          <a:effectLst/>
                          <a:highlight>
                            <a:srgbClr val="00FF00"/>
                          </a:highlight>
                        </a:rPr>
                        <a:t>15/10/2024-17/10/2024</a:t>
                      </a:r>
                      <a:endParaRPr lang="es-ES" sz="1100" dirty="0">
                        <a:effectLst/>
                        <a:highlight>
                          <a:srgbClr val="00FF00"/>
                        </a:highligh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highlight>
                            <a:srgbClr val="00FF00"/>
                          </a:highlight>
                        </a:rPr>
                        <a:t>Solicitud del alumnado (indicación de preferencias) (las perfiladas no participan)</a:t>
                      </a:r>
                      <a:endParaRPr lang="es-ES" sz="1100" dirty="0">
                        <a:effectLst/>
                        <a:highlight>
                          <a:srgbClr val="00FF00"/>
                        </a:highligh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 xmlns:a16="http://schemas.microsoft.com/office/drawing/2014/main" val="3462740037"/>
                  </a:ext>
                </a:extLst>
              </a:tr>
              <a:tr h="191658">
                <a:tc>
                  <a:txBody>
                    <a:bodyPr/>
                    <a:lstStyle/>
                    <a:p>
                      <a:pPr algn="ctr">
                        <a:lnSpc>
                          <a:spcPct val="115000"/>
                        </a:lnSpc>
                        <a:spcAft>
                          <a:spcPts val="1000"/>
                        </a:spcAft>
                      </a:pPr>
                      <a:r>
                        <a:rPr lang="es-ES" sz="1200" dirty="0">
                          <a:effectLst/>
                        </a:rPr>
                        <a:t>18/10/2024</a:t>
                      </a:r>
                      <a:endParaRPr lang="es-ES" sz="1100" dirty="0">
                        <a:effectLs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rPr>
                        <a:t>Resolución provisional</a:t>
                      </a:r>
                      <a:endParaRPr lang="es-ES" sz="1100" dirty="0">
                        <a:effectLs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 xmlns:a16="http://schemas.microsoft.com/office/drawing/2014/main" val="3985427933"/>
                  </a:ext>
                </a:extLst>
              </a:tr>
              <a:tr h="191658">
                <a:tc>
                  <a:txBody>
                    <a:bodyPr/>
                    <a:lstStyle/>
                    <a:p>
                      <a:pPr algn="ctr">
                        <a:lnSpc>
                          <a:spcPct val="115000"/>
                        </a:lnSpc>
                        <a:spcAft>
                          <a:spcPts val="1000"/>
                        </a:spcAft>
                      </a:pPr>
                      <a:r>
                        <a:rPr lang="es-ES" sz="1200">
                          <a:effectLst/>
                        </a:rPr>
                        <a:t>21/10/2024-22/10/2024</a:t>
                      </a:r>
                      <a:endParaRPr lang="es-ES" sz="1100">
                        <a:effectLs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rPr>
                        <a:t>Alegaciones por el alumnado</a:t>
                      </a:r>
                      <a:endParaRPr lang="es-ES" sz="1100" dirty="0">
                        <a:effectLs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 xmlns:a16="http://schemas.microsoft.com/office/drawing/2014/main" val="1881507311"/>
                  </a:ext>
                </a:extLst>
              </a:tr>
              <a:tr h="191658">
                <a:tc>
                  <a:txBody>
                    <a:bodyPr/>
                    <a:lstStyle/>
                    <a:p>
                      <a:pPr algn="ctr">
                        <a:lnSpc>
                          <a:spcPct val="115000"/>
                        </a:lnSpc>
                        <a:spcAft>
                          <a:spcPts val="1000"/>
                        </a:spcAft>
                      </a:pPr>
                      <a:r>
                        <a:rPr lang="es-ES" sz="1200">
                          <a:effectLst/>
                        </a:rPr>
                        <a:t>23/10/2024-24/10/2024</a:t>
                      </a:r>
                      <a:endParaRPr lang="es-ES" sz="1100">
                        <a:effectLs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rPr>
                        <a:t>Respuesta alegaciones</a:t>
                      </a:r>
                      <a:endParaRPr lang="es-ES" sz="1100" dirty="0">
                        <a:effectLs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 xmlns:a16="http://schemas.microsoft.com/office/drawing/2014/main" val="3420227222"/>
                  </a:ext>
                </a:extLst>
              </a:tr>
              <a:tr h="191658">
                <a:tc>
                  <a:txBody>
                    <a:bodyPr/>
                    <a:lstStyle/>
                    <a:p>
                      <a:pPr algn="ctr">
                        <a:lnSpc>
                          <a:spcPct val="115000"/>
                        </a:lnSpc>
                        <a:spcAft>
                          <a:spcPts val="1000"/>
                        </a:spcAft>
                      </a:pPr>
                      <a:r>
                        <a:rPr lang="es-ES" sz="1200">
                          <a:effectLst/>
                        </a:rPr>
                        <a:t>25/10/2024</a:t>
                      </a:r>
                      <a:endParaRPr lang="es-ES" sz="1100">
                        <a:effectLs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rPr>
                        <a:t>Resolución definitiva</a:t>
                      </a:r>
                      <a:endParaRPr lang="es-ES" sz="1100" dirty="0">
                        <a:effectLs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 xmlns:a16="http://schemas.microsoft.com/office/drawing/2014/main" val="3790994491"/>
                  </a:ext>
                </a:extLst>
              </a:tr>
              <a:tr h="395241">
                <a:tc>
                  <a:txBody>
                    <a:bodyPr/>
                    <a:lstStyle/>
                    <a:p>
                      <a:pPr algn="ctr">
                        <a:lnSpc>
                          <a:spcPct val="115000"/>
                        </a:lnSpc>
                        <a:spcAft>
                          <a:spcPts val="1000"/>
                        </a:spcAft>
                      </a:pPr>
                      <a:r>
                        <a:rPr lang="es-ES" sz="1200">
                          <a:effectLst/>
                        </a:rPr>
                        <a:t>28/10/2024</a:t>
                      </a:r>
                      <a:endParaRPr lang="es-ES" sz="1100">
                        <a:effectLs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rPr>
                        <a:t>Envío, por parte de la facultad, del profesorado que tutorice al alumnado</a:t>
                      </a:r>
                      <a:endParaRPr lang="es-ES" sz="1100" dirty="0">
                        <a:effectLs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 xmlns:a16="http://schemas.microsoft.com/office/drawing/2014/main" val="4009141699"/>
                  </a:ext>
                </a:extLst>
              </a:tr>
              <a:tr h="191658">
                <a:tc>
                  <a:txBody>
                    <a:bodyPr/>
                    <a:lstStyle/>
                    <a:p>
                      <a:pPr algn="ctr">
                        <a:lnSpc>
                          <a:spcPct val="115000"/>
                        </a:lnSpc>
                        <a:spcAft>
                          <a:spcPts val="1000"/>
                        </a:spcAft>
                      </a:pPr>
                      <a:r>
                        <a:rPr lang="es-ES" sz="1200">
                          <a:effectLst/>
                        </a:rPr>
                        <a:t>30/10/2024-31/10/2024</a:t>
                      </a:r>
                      <a:endParaRPr lang="es-ES" sz="1100">
                        <a:effectLs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rPr>
                        <a:t>Firma de documentación por el alumnado</a:t>
                      </a:r>
                      <a:endParaRPr lang="es-ES" sz="1100" dirty="0">
                        <a:effectLs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 xmlns:a16="http://schemas.microsoft.com/office/drawing/2014/main" val="2942092925"/>
                  </a:ext>
                </a:extLst>
              </a:tr>
              <a:tr h="395241">
                <a:tc>
                  <a:txBody>
                    <a:bodyPr/>
                    <a:lstStyle/>
                    <a:p>
                      <a:pPr algn="ctr">
                        <a:lnSpc>
                          <a:spcPct val="115000"/>
                        </a:lnSpc>
                        <a:spcAft>
                          <a:spcPts val="1000"/>
                        </a:spcAft>
                      </a:pPr>
                      <a:r>
                        <a:rPr lang="es-ES" sz="1200" dirty="0">
                          <a:effectLst/>
                        </a:rPr>
                        <a:t>04/11/2024</a:t>
                      </a:r>
                      <a:endParaRPr lang="es-ES" sz="1100" dirty="0">
                        <a:effectLs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rPr>
                        <a:t>Correo, de la Fundación UAL, a quienes tutoricen en las empresas, comunicando la incorporación de su alumnado</a:t>
                      </a:r>
                      <a:endParaRPr lang="es-ES" sz="1100" dirty="0">
                        <a:effectLs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 xmlns:a16="http://schemas.microsoft.com/office/drawing/2014/main" val="4158470345"/>
                  </a:ext>
                </a:extLst>
              </a:tr>
              <a:tr h="191658">
                <a:tc>
                  <a:txBody>
                    <a:bodyPr/>
                    <a:lstStyle/>
                    <a:p>
                      <a:pPr algn="ctr">
                        <a:lnSpc>
                          <a:spcPct val="115000"/>
                        </a:lnSpc>
                        <a:spcAft>
                          <a:spcPts val="1000"/>
                        </a:spcAft>
                      </a:pPr>
                      <a:r>
                        <a:rPr lang="es-ES" sz="1200" dirty="0">
                          <a:effectLst/>
                          <a:highlight>
                            <a:srgbClr val="00FF00"/>
                          </a:highlight>
                        </a:rPr>
                        <a:t>11/11/2024</a:t>
                      </a:r>
                      <a:endParaRPr lang="es-ES" sz="1100" dirty="0">
                        <a:effectLst/>
                        <a:highlight>
                          <a:srgbClr val="00FF00"/>
                        </a:highligh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highlight>
                            <a:srgbClr val="00FF00"/>
                          </a:highlight>
                        </a:rPr>
                        <a:t>Incorporación a la empresa</a:t>
                      </a:r>
                      <a:endParaRPr lang="es-ES" sz="1100" dirty="0">
                        <a:effectLst/>
                        <a:highlight>
                          <a:srgbClr val="00FF00"/>
                        </a:highligh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 xmlns:a16="http://schemas.microsoft.com/office/drawing/2014/main" val="1892792065"/>
                  </a:ext>
                </a:extLst>
              </a:tr>
              <a:tr h="395241">
                <a:tc>
                  <a:txBody>
                    <a:bodyPr/>
                    <a:lstStyle/>
                    <a:p>
                      <a:pPr algn="ctr">
                        <a:lnSpc>
                          <a:spcPct val="115000"/>
                        </a:lnSpc>
                        <a:spcAft>
                          <a:spcPts val="1000"/>
                        </a:spcAft>
                      </a:pPr>
                      <a:r>
                        <a:rPr lang="es-ES" sz="1200">
                          <a:effectLst/>
                        </a:rPr>
                        <a:t>11/11/2024-03/01/2025 (Incluye periodo de Navidad)</a:t>
                      </a:r>
                      <a:endParaRPr lang="es-ES" sz="1100">
                        <a:effectLs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rPr>
                        <a:t>Realización de las prácticas (en este periodo hay que realizar las 200 horas, hay que calcular las horas diarias)</a:t>
                      </a:r>
                      <a:endParaRPr lang="es-ES" sz="1100" dirty="0">
                        <a:effectLs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 xmlns:a16="http://schemas.microsoft.com/office/drawing/2014/main" val="3277609370"/>
                  </a:ext>
                </a:extLst>
              </a:tr>
              <a:tr h="191658">
                <a:tc>
                  <a:txBody>
                    <a:bodyPr/>
                    <a:lstStyle/>
                    <a:p>
                      <a:pPr algn="ctr">
                        <a:lnSpc>
                          <a:spcPct val="115000"/>
                        </a:lnSpc>
                        <a:spcAft>
                          <a:spcPts val="1000"/>
                        </a:spcAft>
                      </a:pPr>
                      <a:r>
                        <a:rPr lang="es-ES" sz="1200">
                          <a:effectLst/>
                        </a:rPr>
                        <a:t>23/12/2024</a:t>
                      </a:r>
                      <a:endParaRPr lang="es-ES" sz="1100">
                        <a:effectLs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rPr>
                        <a:t>Activación de los informes de valoración y encuestas</a:t>
                      </a:r>
                      <a:endParaRPr lang="es-ES" sz="1100" dirty="0">
                        <a:effectLs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 xmlns:a16="http://schemas.microsoft.com/office/drawing/2014/main" val="2346555085"/>
                  </a:ext>
                </a:extLst>
              </a:tr>
              <a:tr h="395241">
                <a:tc>
                  <a:txBody>
                    <a:bodyPr/>
                    <a:lstStyle/>
                    <a:p>
                      <a:pPr algn="ctr">
                        <a:lnSpc>
                          <a:spcPct val="115000"/>
                        </a:lnSpc>
                        <a:spcAft>
                          <a:spcPts val="1000"/>
                        </a:spcAft>
                      </a:pPr>
                      <a:r>
                        <a:rPr lang="es-ES" sz="1200">
                          <a:effectLst/>
                        </a:rPr>
                        <a:t>23/12/2024-08/01/2025</a:t>
                      </a:r>
                      <a:endParaRPr lang="es-ES" sz="1100">
                        <a:effectLs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rPr>
                        <a:t>Entrega de la memoria por el alumno en Ícaro y valoración de la entidad colaboradora en Ícaro</a:t>
                      </a:r>
                      <a:endParaRPr lang="es-ES" sz="1100" dirty="0">
                        <a:effectLs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 xmlns:a16="http://schemas.microsoft.com/office/drawing/2014/main" val="3084477172"/>
                  </a:ext>
                </a:extLst>
              </a:tr>
              <a:tr h="191658">
                <a:tc>
                  <a:txBody>
                    <a:bodyPr/>
                    <a:lstStyle/>
                    <a:p>
                      <a:pPr algn="ctr">
                        <a:lnSpc>
                          <a:spcPct val="115000"/>
                        </a:lnSpc>
                        <a:spcAft>
                          <a:spcPts val="1000"/>
                        </a:spcAft>
                      </a:pPr>
                      <a:r>
                        <a:rPr lang="es-ES" sz="1200">
                          <a:effectLst/>
                        </a:rPr>
                        <a:t>15/01/2025-29/01/2025</a:t>
                      </a:r>
                      <a:endParaRPr lang="es-ES" sz="1100">
                        <a:effectLs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rPr>
                        <a:t>Valoración del tutor/a académico en Ícaro</a:t>
                      </a:r>
                      <a:endParaRPr lang="es-ES" sz="1100" dirty="0">
                        <a:effectLs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 xmlns:a16="http://schemas.microsoft.com/office/drawing/2014/main" val="4176772518"/>
                  </a:ext>
                </a:extLst>
              </a:tr>
              <a:tr h="191658">
                <a:tc>
                  <a:txBody>
                    <a:bodyPr/>
                    <a:lstStyle/>
                    <a:p>
                      <a:pPr algn="ctr">
                        <a:lnSpc>
                          <a:spcPct val="115000"/>
                        </a:lnSpc>
                        <a:spcAft>
                          <a:spcPts val="1000"/>
                        </a:spcAft>
                      </a:pPr>
                      <a:r>
                        <a:rPr lang="es-ES" sz="1200">
                          <a:effectLst/>
                        </a:rPr>
                        <a:t> </a:t>
                      </a:r>
                      <a:endParaRPr lang="es-ES" sz="1100">
                        <a:effectLs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rPr>
                        <a:t> </a:t>
                      </a:r>
                      <a:endParaRPr lang="es-ES" sz="1100" dirty="0">
                        <a:effectLs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 xmlns:a16="http://schemas.microsoft.com/office/drawing/2014/main" val="1746299692"/>
                  </a:ext>
                </a:extLst>
              </a:tr>
            </a:tbl>
          </a:graphicData>
        </a:graphic>
      </p:graphicFrame>
      <p:sp>
        <p:nvSpPr>
          <p:cNvPr id="5" name="Rectangle 1">
            <a:extLst>
              <a:ext uri="{FF2B5EF4-FFF2-40B4-BE49-F238E27FC236}">
                <a16:creationId xmlns="" xmlns:a16="http://schemas.microsoft.com/office/drawing/2014/main" id="{03EB0872-1FF1-759B-330B-95B760A4F9A1}"/>
              </a:ext>
            </a:extLst>
          </p:cNvPr>
          <p:cNvSpPr>
            <a:spLocks noChangeArrowheads="1"/>
          </p:cNvSpPr>
          <p:nvPr/>
        </p:nvSpPr>
        <p:spPr bwMode="auto">
          <a:xfrm>
            <a:off x="303141" y="127528"/>
            <a:ext cx="8706678" cy="1077218"/>
          </a:xfrm>
          <a:prstGeom prst="rect">
            <a:avLst/>
          </a:prstGeom>
          <a:solidFill>
            <a:srgbClr val="4F81B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sz="1400" b="1" i="0" u="none" strike="noStrike" cap="none" normalizeH="0" baseline="0" dirty="0">
                <a:ln>
                  <a:noFill/>
                </a:ln>
                <a:solidFill>
                  <a:srgbClr val="FFFFFF"/>
                </a:solidFill>
                <a:effectLst/>
                <a:latin typeface="Arial" panose="020B0604020202020204" pitchFamily="34" charset="0"/>
                <a:ea typeface="Calibri" panose="020F0502020204030204" pitchFamily="34" charset="0"/>
              </a:rPr>
              <a:t>CALENDARIO DE PRÁCTICAS CURRICULARES DE LA </a:t>
            </a:r>
            <a:endParaRPr kumimoji="0" lang="es-ES" altLang="es-ES" sz="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sz="1400" b="1" i="0" u="none" strike="noStrike" cap="none" normalizeH="0" baseline="0" dirty="0">
                <a:ln>
                  <a:noFill/>
                </a:ln>
                <a:solidFill>
                  <a:srgbClr val="FFFFFF"/>
                </a:solidFill>
                <a:effectLst/>
                <a:latin typeface="Arial" panose="020B0604020202020204" pitchFamily="34" charset="0"/>
                <a:ea typeface="Calibri" panose="020F0502020204030204" pitchFamily="34" charset="0"/>
              </a:rPr>
              <a:t>FACULTAD DE CIENCIAS ECONÓMICAS Y EMPRESARIALES</a:t>
            </a:r>
            <a:endParaRPr kumimoji="0" lang="es-ES" altLang="es-ES" sz="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sz="1200" b="1" i="1" u="none" strike="noStrike" cap="none" normalizeH="0" baseline="0" dirty="0">
                <a:ln>
                  <a:noFill/>
                </a:ln>
                <a:solidFill>
                  <a:schemeClr val="tx1"/>
                </a:solidFill>
                <a:effectLst/>
                <a:latin typeface="Arial" panose="020B0604020202020204" pitchFamily="34" charset="0"/>
                <a:ea typeface="Calibri" panose="020F0502020204030204" pitchFamily="34" charset="0"/>
              </a:rPr>
              <a:t>(GRADOS EN ADMINISTRACIÓN Y DIRECCIÓN DE EMPRESAS, ECONOMÍA, FINANZAS Y CONTABILIDAD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sz="1200" b="1" i="1" u="none" strike="noStrike" cap="none" normalizeH="0" baseline="0" dirty="0">
                <a:ln>
                  <a:noFill/>
                </a:ln>
                <a:solidFill>
                  <a:schemeClr val="tx1"/>
                </a:solidFill>
                <a:effectLst/>
                <a:latin typeface="Arial" panose="020B0604020202020204" pitchFamily="34" charset="0"/>
                <a:ea typeface="Calibri" panose="020F0502020204030204" pitchFamily="34" charset="0"/>
              </a:rPr>
              <a:t>Y MARKETING E INVESTIGACIÓN DE MERCADOS)</a:t>
            </a:r>
            <a:r>
              <a:rPr kumimoji="0" lang="es-ES" altLang="es-ES" sz="1200" b="1" i="0" u="none" strike="noStrike" cap="none" normalizeH="0" baseline="0" dirty="0">
                <a:ln>
                  <a:noFill/>
                </a:ln>
                <a:solidFill>
                  <a:srgbClr val="4F81BD"/>
                </a:solidFill>
                <a:effectLst/>
                <a:latin typeface="Arial" panose="020B0604020202020204" pitchFamily="34" charset="0"/>
                <a:ea typeface="Calibri" panose="020F0502020204030204" pitchFamily="34" charset="0"/>
              </a:rPr>
              <a:t>(PRIMER CUATRIMESTRE) </a:t>
            </a:r>
            <a:endParaRPr kumimoji="0" lang="es-ES" altLang="es-ES" sz="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rPr>
              <a:t>CURSO 2024-2025 – PRIMER CUATRIMESTRE</a:t>
            </a: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933199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4269" y="0"/>
            <a:ext cx="8663232" cy="738664"/>
          </a:xfrm>
          <a:prstGeom prst="rect">
            <a:avLst/>
          </a:prstGeom>
        </p:spPr>
        <p:txBody>
          <a:bodyPr wrap="square">
            <a:spAutoFit/>
          </a:bodyPr>
          <a:lstStyle/>
          <a:p>
            <a:pPr algn="ctr"/>
            <a:r>
              <a:rPr lang="es-ES" sz="1400" b="1" i="1">
                <a:effectLst/>
                <a:latin typeface="Calibri" panose="020F0502020204030204" pitchFamily="34" charset="0"/>
                <a:ea typeface="Calibri" panose="020F0502020204030204" pitchFamily="34" charset="0"/>
              </a:rPr>
              <a:t>(GRADOS EN ADMINISTRACIÓN Y DIRECCIÓN DE EMPRESAS, ECONOMÍA, FINANZAS Y CONTABILIDAD Y MARKETING E INVESTIGACIÓN DE MERCADOS)</a:t>
            </a:r>
            <a:endParaRPr lang="es-ES" sz="1200">
              <a:effectLst/>
              <a:latin typeface="Calibri" panose="020F0502020204030204" pitchFamily="34" charset="0"/>
              <a:ea typeface="Calibri" panose="020F0502020204030204" pitchFamily="34" charset="0"/>
            </a:endParaRPr>
          </a:p>
          <a:p>
            <a:pPr algn="ctr"/>
            <a:r>
              <a:rPr lang="es-ES" sz="1400" b="1">
                <a:solidFill>
                  <a:srgbClr val="72A376"/>
                </a:solidFill>
                <a:effectLst/>
                <a:latin typeface="Calibri" panose="020F0502020204030204" pitchFamily="34" charset="0"/>
                <a:ea typeface="Calibri" panose="020F0502020204030204" pitchFamily="34" charset="0"/>
              </a:rPr>
              <a:t>(SEGUNDO CUATRIMESTRE) </a:t>
            </a:r>
            <a:r>
              <a:rPr lang="es-ES" sz="1400" b="1">
                <a:effectLst/>
                <a:latin typeface="Calibri" panose="020F0502020204030204" pitchFamily="34" charset="0"/>
                <a:ea typeface="Calibri" panose="020F0502020204030204" pitchFamily="34" charset="0"/>
              </a:rPr>
              <a:t>- CURSO 2024-2025</a:t>
            </a:r>
            <a:endParaRPr lang="es-ES" sz="1400" b="1"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a 2">
            <a:extLst>
              <a:ext uri="{FF2B5EF4-FFF2-40B4-BE49-F238E27FC236}">
                <a16:creationId xmlns="" xmlns:a16="http://schemas.microsoft.com/office/drawing/2014/main" id="{3580BC54-3D3D-3B7D-04D4-A9320065B68E}"/>
              </a:ext>
            </a:extLst>
          </p:cNvPr>
          <p:cNvGraphicFramePr>
            <a:graphicFrameLocks noGrp="1"/>
          </p:cNvGraphicFramePr>
          <p:nvPr>
            <p:extLst>
              <p:ext uri="{D42A27DB-BD31-4B8C-83A1-F6EECF244321}">
                <p14:modId xmlns:p14="http://schemas.microsoft.com/office/powerpoint/2010/main" val="2208936674"/>
              </p:ext>
            </p:extLst>
          </p:nvPr>
        </p:nvGraphicFramePr>
        <p:xfrm>
          <a:off x="964095" y="854765"/>
          <a:ext cx="7235687" cy="4756310"/>
        </p:xfrm>
        <a:graphic>
          <a:graphicData uri="http://schemas.openxmlformats.org/drawingml/2006/table">
            <a:tbl>
              <a:tblPr bandRow="1">
                <a:tableStyleId>{5C22544A-7EE6-4342-B048-85BDC9FD1C3A}</a:tableStyleId>
              </a:tblPr>
              <a:tblGrid>
                <a:gridCol w="2307655">
                  <a:extLst>
                    <a:ext uri="{9D8B030D-6E8A-4147-A177-3AD203B41FA5}">
                      <a16:colId xmlns="" xmlns:a16="http://schemas.microsoft.com/office/drawing/2014/main" val="2660324216"/>
                    </a:ext>
                  </a:extLst>
                </a:gridCol>
                <a:gridCol w="4928032">
                  <a:extLst>
                    <a:ext uri="{9D8B030D-6E8A-4147-A177-3AD203B41FA5}">
                      <a16:colId xmlns="" xmlns:a16="http://schemas.microsoft.com/office/drawing/2014/main" val="3455649905"/>
                    </a:ext>
                  </a:extLst>
                </a:gridCol>
              </a:tblGrid>
              <a:tr h="214438">
                <a:tc>
                  <a:txBody>
                    <a:bodyPr/>
                    <a:lstStyle/>
                    <a:p>
                      <a:pPr algn="ctr">
                        <a:lnSpc>
                          <a:spcPct val="115000"/>
                        </a:lnSpc>
                        <a:spcAft>
                          <a:spcPts val="1000"/>
                        </a:spcAft>
                      </a:pPr>
                      <a:r>
                        <a:rPr lang="es-ES" sz="1200" dirty="0">
                          <a:effectLst/>
                        </a:rPr>
                        <a:t>06/09/2024</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tc>
                  <a:txBody>
                    <a:bodyPr/>
                    <a:lstStyle/>
                    <a:p>
                      <a:pPr algn="ctr">
                        <a:lnSpc>
                          <a:spcPct val="115000"/>
                        </a:lnSpc>
                        <a:spcAft>
                          <a:spcPts val="1000"/>
                        </a:spcAft>
                      </a:pPr>
                      <a:r>
                        <a:rPr lang="es-ES" sz="1200" dirty="0">
                          <a:effectLst/>
                        </a:rPr>
                        <a:t>Charla a estudiantes </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extLst>
                  <a:ext uri="{0D108BD9-81ED-4DB2-BD59-A6C34878D82A}">
                    <a16:rowId xmlns="" xmlns:a16="http://schemas.microsoft.com/office/drawing/2014/main" val="99832824"/>
                  </a:ext>
                </a:extLst>
              </a:tr>
              <a:tr h="233775">
                <a:tc>
                  <a:txBody>
                    <a:bodyPr/>
                    <a:lstStyle/>
                    <a:p>
                      <a:pPr algn="ctr">
                        <a:lnSpc>
                          <a:spcPct val="115000"/>
                        </a:lnSpc>
                        <a:spcAft>
                          <a:spcPts val="1000"/>
                        </a:spcAft>
                      </a:pPr>
                      <a:r>
                        <a:rPr lang="es-ES" sz="1200" dirty="0">
                          <a:effectLst/>
                          <a:highlight>
                            <a:srgbClr val="00FF00"/>
                          </a:highlight>
                        </a:rPr>
                        <a:t>10/02/2025</a:t>
                      </a:r>
                      <a:endParaRPr lang="es-ES" sz="1100" dirty="0">
                        <a:solidFill>
                          <a:srgbClr val="000000"/>
                        </a:solidFill>
                        <a:effectLst/>
                        <a:highlight>
                          <a:srgbClr val="00FF00"/>
                        </a:highligh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tc>
                  <a:txBody>
                    <a:bodyPr/>
                    <a:lstStyle/>
                    <a:p>
                      <a:pPr algn="ctr">
                        <a:lnSpc>
                          <a:spcPct val="115000"/>
                        </a:lnSpc>
                        <a:spcAft>
                          <a:spcPts val="1000"/>
                        </a:spcAft>
                      </a:pPr>
                      <a:r>
                        <a:rPr lang="es-ES" sz="1200" dirty="0">
                          <a:effectLst/>
                          <a:highlight>
                            <a:srgbClr val="00FF00"/>
                          </a:highlight>
                        </a:rPr>
                        <a:t>Plazo máximo para recibir ofertas perfiladas 2º cuatrimestre</a:t>
                      </a:r>
                      <a:endParaRPr lang="es-ES" sz="1100" dirty="0">
                        <a:solidFill>
                          <a:srgbClr val="000000"/>
                        </a:solidFill>
                        <a:effectLst/>
                        <a:highlight>
                          <a:srgbClr val="00FF00"/>
                        </a:highligh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extLst>
                  <a:ext uri="{0D108BD9-81ED-4DB2-BD59-A6C34878D82A}">
                    <a16:rowId xmlns="" xmlns:a16="http://schemas.microsoft.com/office/drawing/2014/main" val="1412681287"/>
                  </a:ext>
                </a:extLst>
              </a:tr>
              <a:tr h="233775">
                <a:tc>
                  <a:txBody>
                    <a:bodyPr/>
                    <a:lstStyle/>
                    <a:p>
                      <a:pPr algn="ctr">
                        <a:lnSpc>
                          <a:spcPct val="115000"/>
                        </a:lnSpc>
                        <a:spcAft>
                          <a:spcPts val="1000"/>
                        </a:spcAft>
                      </a:pPr>
                      <a:r>
                        <a:rPr lang="es-ES" sz="1200" dirty="0">
                          <a:effectLst/>
                        </a:rPr>
                        <a:t>27/02/2025</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tc>
                  <a:txBody>
                    <a:bodyPr/>
                    <a:lstStyle/>
                    <a:p>
                      <a:pPr algn="ctr">
                        <a:lnSpc>
                          <a:spcPct val="115000"/>
                        </a:lnSpc>
                        <a:spcAft>
                          <a:spcPts val="1000"/>
                        </a:spcAft>
                      </a:pPr>
                      <a:r>
                        <a:rPr lang="es-ES" sz="1200" dirty="0">
                          <a:effectLst/>
                        </a:rPr>
                        <a:t>Fundación UAL envía ofertas a la facultad para su autorización</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extLst>
                  <a:ext uri="{0D108BD9-81ED-4DB2-BD59-A6C34878D82A}">
                    <a16:rowId xmlns="" xmlns:a16="http://schemas.microsoft.com/office/drawing/2014/main" val="141285049"/>
                  </a:ext>
                </a:extLst>
              </a:tr>
              <a:tr h="428876">
                <a:tc>
                  <a:txBody>
                    <a:bodyPr/>
                    <a:lstStyle/>
                    <a:p>
                      <a:pPr algn="ctr">
                        <a:lnSpc>
                          <a:spcPct val="115000"/>
                        </a:lnSpc>
                        <a:spcAft>
                          <a:spcPts val="1000"/>
                        </a:spcAft>
                      </a:pPr>
                      <a:r>
                        <a:rPr lang="es-ES" sz="1200" dirty="0">
                          <a:effectLst/>
                          <a:highlight>
                            <a:srgbClr val="00FF00"/>
                          </a:highlight>
                        </a:rPr>
                        <a:t>07/03/2025-11/03/2025</a:t>
                      </a:r>
                      <a:endParaRPr lang="es-ES" sz="1100" dirty="0">
                        <a:solidFill>
                          <a:srgbClr val="000000"/>
                        </a:solidFill>
                        <a:effectLst/>
                        <a:highlight>
                          <a:srgbClr val="00FF00"/>
                        </a:highligh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tc>
                  <a:txBody>
                    <a:bodyPr/>
                    <a:lstStyle/>
                    <a:p>
                      <a:pPr algn="ctr">
                        <a:lnSpc>
                          <a:spcPct val="115000"/>
                        </a:lnSpc>
                        <a:spcAft>
                          <a:spcPts val="1000"/>
                        </a:spcAft>
                      </a:pPr>
                      <a:r>
                        <a:rPr lang="es-ES" sz="1200" dirty="0">
                          <a:effectLst/>
                          <a:highlight>
                            <a:srgbClr val="00FF00"/>
                          </a:highlight>
                        </a:rPr>
                        <a:t>Solicitud del alumnado (indicación de preferencias). Las perfiladas no participan.</a:t>
                      </a:r>
                      <a:endParaRPr lang="es-ES" sz="1100" dirty="0">
                        <a:solidFill>
                          <a:srgbClr val="000000"/>
                        </a:solidFill>
                        <a:effectLst/>
                        <a:highlight>
                          <a:srgbClr val="00FF00"/>
                        </a:highligh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extLst>
                  <a:ext uri="{0D108BD9-81ED-4DB2-BD59-A6C34878D82A}">
                    <a16:rowId xmlns="" xmlns:a16="http://schemas.microsoft.com/office/drawing/2014/main" val="3583648691"/>
                  </a:ext>
                </a:extLst>
              </a:tr>
              <a:tr h="214438">
                <a:tc>
                  <a:txBody>
                    <a:bodyPr/>
                    <a:lstStyle/>
                    <a:p>
                      <a:pPr algn="ctr">
                        <a:lnSpc>
                          <a:spcPct val="115000"/>
                        </a:lnSpc>
                        <a:spcAft>
                          <a:spcPts val="1000"/>
                        </a:spcAft>
                      </a:pPr>
                      <a:r>
                        <a:rPr lang="es-ES" sz="1200">
                          <a:effectLst/>
                        </a:rPr>
                        <a:t>12/03/2025</a:t>
                      </a:r>
                      <a:endParaRPr lang="es-ES" sz="110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tc>
                  <a:txBody>
                    <a:bodyPr/>
                    <a:lstStyle/>
                    <a:p>
                      <a:pPr algn="ctr">
                        <a:lnSpc>
                          <a:spcPct val="115000"/>
                        </a:lnSpc>
                        <a:spcAft>
                          <a:spcPts val="1000"/>
                        </a:spcAft>
                      </a:pPr>
                      <a:r>
                        <a:rPr lang="es-ES" sz="1200" dirty="0">
                          <a:effectLst/>
                        </a:rPr>
                        <a:t>Resolución provisional</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extLst>
                  <a:ext uri="{0D108BD9-81ED-4DB2-BD59-A6C34878D82A}">
                    <a16:rowId xmlns="" xmlns:a16="http://schemas.microsoft.com/office/drawing/2014/main" val="1773269898"/>
                  </a:ext>
                </a:extLst>
              </a:tr>
              <a:tr h="214438">
                <a:tc>
                  <a:txBody>
                    <a:bodyPr/>
                    <a:lstStyle/>
                    <a:p>
                      <a:pPr algn="ctr">
                        <a:lnSpc>
                          <a:spcPct val="115000"/>
                        </a:lnSpc>
                        <a:spcAft>
                          <a:spcPts val="1000"/>
                        </a:spcAft>
                      </a:pPr>
                      <a:r>
                        <a:rPr lang="es-ES" sz="1200">
                          <a:effectLst/>
                        </a:rPr>
                        <a:t>13/03/2025-14/03/2025</a:t>
                      </a:r>
                      <a:endParaRPr lang="es-ES" sz="110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tc>
                  <a:txBody>
                    <a:bodyPr/>
                    <a:lstStyle/>
                    <a:p>
                      <a:pPr algn="ctr">
                        <a:lnSpc>
                          <a:spcPct val="115000"/>
                        </a:lnSpc>
                        <a:spcAft>
                          <a:spcPts val="1000"/>
                        </a:spcAft>
                      </a:pPr>
                      <a:r>
                        <a:rPr lang="es-ES" sz="1200" dirty="0">
                          <a:effectLst/>
                        </a:rPr>
                        <a:t>Alegaciones por el alumnado</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extLst>
                  <a:ext uri="{0D108BD9-81ED-4DB2-BD59-A6C34878D82A}">
                    <a16:rowId xmlns="" xmlns:a16="http://schemas.microsoft.com/office/drawing/2014/main" val="1002521605"/>
                  </a:ext>
                </a:extLst>
              </a:tr>
              <a:tr h="214438">
                <a:tc>
                  <a:txBody>
                    <a:bodyPr/>
                    <a:lstStyle/>
                    <a:p>
                      <a:pPr algn="ctr">
                        <a:lnSpc>
                          <a:spcPct val="115000"/>
                        </a:lnSpc>
                        <a:spcAft>
                          <a:spcPts val="1000"/>
                        </a:spcAft>
                      </a:pPr>
                      <a:r>
                        <a:rPr lang="es-ES" sz="1200">
                          <a:effectLst/>
                        </a:rPr>
                        <a:t>17/03/2025-18/03/2025</a:t>
                      </a:r>
                      <a:endParaRPr lang="es-ES" sz="110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tc>
                  <a:txBody>
                    <a:bodyPr/>
                    <a:lstStyle/>
                    <a:p>
                      <a:pPr algn="ctr">
                        <a:lnSpc>
                          <a:spcPct val="115000"/>
                        </a:lnSpc>
                        <a:spcAft>
                          <a:spcPts val="1000"/>
                        </a:spcAft>
                      </a:pPr>
                      <a:r>
                        <a:rPr lang="es-ES" sz="1200" dirty="0">
                          <a:effectLst/>
                        </a:rPr>
                        <a:t>Respuesta alegaciones</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extLst>
                  <a:ext uri="{0D108BD9-81ED-4DB2-BD59-A6C34878D82A}">
                    <a16:rowId xmlns="" xmlns:a16="http://schemas.microsoft.com/office/drawing/2014/main" val="3186536265"/>
                  </a:ext>
                </a:extLst>
              </a:tr>
              <a:tr h="214438">
                <a:tc>
                  <a:txBody>
                    <a:bodyPr/>
                    <a:lstStyle/>
                    <a:p>
                      <a:pPr algn="ctr">
                        <a:lnSpc>
                          <a:spcPct val="115000"/>
                        </a:lnSpc>
                        <a:spcAft>
                          <a:spcPts val="1000"/>
                        </a:spcAft>
                      </a:pPr>
                      <a:r>
                        <a:rPr lang="es-ES" sz="1200">
                          <a:effectLst/>
                        </a:rPr>
                        <a:t>19/03/2025</a:t>
                      </a:r>
                      <a:endParaRPr lang="es-ES" sz="110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tc>
                  <a:txBody>
                    <a:bodyPr/>
                    <a:lstStyle/>
                    <a:p>
                      <a:pPr algn="ctr">
                        <a:lnSpc>
                          <a:spcPct val="115000"/>
                        </a:lnSpc>
                        <a:spcAft>
                          <a:spcPts val="1000"/>
                        </a:spcAft>
                      </a:pPr>
                      <a:r>
                        <a:rPr lang="es-ES" sz="1200" dirty="0">
                          <a:effectLst/>
                        </a:rPr>
                        <a:t>Resolución definitiva</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extLst>
                  <a:ext uri="{0D108BD9-81ED-4DB2-BD59-A6C34878D82A}">
                    <a16:rowId xmlns="" xmlns:a16="http://schemas.microsoft.com/office/drawing/2014/main" val="929710912"/>
                  </a:ext>
                </a:extLst>
              </a:tr>
              <a:tr h="428876">
                <a:tc>
                  <a:txBody>
                    <a:bodyPr/>
                    <a:lstStyle/>
                    <a:p>
                      <a:pPr algn="ctr">
                        <a:lnSpc>
                          <a:spcPct val="115000"/>
                        </a:lnSpc>
                        <a:spcAft>
                          <a:spcPts val="1000"/>
                        </a:spcAft>
                      </a:pPr>
                      <a:r>
                        <a:rPr lang="es-ES" sz="1200">
                          <a:effectLst/>
                        </a:rPr>
                        <a:t>21/03/2025</a:t>
                      </a:r>
                      <a:endParaRPr lang="es-ES" sz="110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tc>
                  <a:txBody>
                    <a:bodyPr/>
                    <a:lstStyle/>
                    <a:p>
                      <a:pPr algn="ctr">
                        <a:lnSpc>
                          <a:spcPct val="115000"/>
                        </a:lnSpc>
                        <a:spcAft>
                          <a:spcPts val="1000"/>
                        </a:spcAft>
                      </a:pPr>
                      <a:r>
                        <a:rPr lang="es-ES" sz="1200" dirty="0">
                          <a:effectLst/>
                        </a:rPr>
                        <a:t>Envío, por parte de la facultad, del profesorado que tutoriza al alumnado</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extLst>
                  <a:ext uri="{0D108BD9-81ED-4DB2-BD59-A6C34878D82A}">
                    <a16:rowId xmlns="" xmlns:a16="http://schemas.microsoft.com/office/drawing/2014/main" val="1436195493"/>
                  </a:ext>
                </a:extLst>
              </a:tr>
              <a:tr h="214438">
                <a:tc>
                  <a:txBody>
                    <a:bodyPr/>
                    <a:lstStyle/>
                    <a:p>
                      <a:pPr algn="ctr">
                        <a:lnSpc>
                          <a:spcPct val="115000"/>
                        </a:lnSpc>
                        <a:spcAft>
                          <a:spcPts val="1000"/>
                        </a:spcAft>
                      </a:pPr>
                      <a:r>
                        <a:rPr lang="es-ES" sz="1200">
                          <a:effectLst/>
                        </a:rPr>
                        <a:t>26/03/2025-27/03/2025</a:t>
                      </a:r>
                      <a:endParaRPr lang="es-ES" sz="110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tc>
                  <a:txBody>
                    <a:bodyPr/>
                    <a:lstStyle/>
                    <a:p>
                      <a:pPr algn="ctr">
                        <a:lnSpc>
                          <a:spcPct val="115000"/>
                        </a:lnSpc>
                        <a:spcAft>
                          <a:spcPts val="1000"/>
                        </a:spcAft>
                      </a:pPr>
                      <a:r>
                        <a:rPr lang="es-ES" sz="1200">
                          <a:effectLst/>
                        </a:rPr>
                        <a:t>Firma de documentación por el alumnado</a:t>
                      </a:r>
                      <a:endParaRPr lang="es-ES" sz="110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extLst>
                  <a:ext uri="{0D108BD9-81ED-4DB2-BD59-A6C34878D82A}">
                    <a16:rowId xmlns="" xmlns:a16="http://schemas.microsoft.com/office/drawing/2014/main" val="3153654219"/>
                  </a:ext>
                </a:extLst>
              </a:tr>
              <a:tr h="428876">
                <a:tc>
                  <a:txBody>
                    <a:bodyPr/>
                    <a:lstStyle/>
                    <a:p>
                      <a:pPr algn="ctr">
                        <a:lnSpc>
                          <a:spcPct val="115000"/>
                        </a:lnSpc>
                        <a:spcAft>
                          <a:spcPts val="1000"/>
                        </a:spcAft>
                      </a:pPr>
                      <a:r>
                        <a:rPr lang="es-ES" sz="1200">
                          <a:effectLst/>
                        </a:rPr>
                        <a:t>28/03/2025</a:t>
                      </a:r>
                      <a:endParaRPr lang="es-ES" sz="110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tc>
                  <a:txBody>
                    <a:bodyPr/>
                    <a:lstStyle/>
                    <a:p>
                      <a:pPr algn="ctr">
                        <a:lnSpc>
                          <a:spcPct val="115000"/>
                        </a:lnSpc>
                        <a:spcAft>
                          <a:spcPts val="1000"/>
                        </a:spcAft>
                      </a:pPr>
                      <a:r>
                        <a:rPr lang="es-ES" sz="1200" dirty="0">
                          <a:effectLst/>
                        </a:rPr>
                        <a:t>Correo, de la Fundación UAL, a las personas que tutorizan en las empresas, comunicando la incorporación de su alumnado</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extLst>
                  <a:ext uri="{0D108BD9-81ED-4DB2-BD59-A6C34878D82A}">
                    <a16:rowId xmlns="" xmlns:a16="http://schemas.microsoft.com/office/drawing/2014/main" val="4036792329"/>
                  </a:ext>
                </a:extLst>
              </a:tr>
              <a:tr h="214438">
                <a:tc>
                  <a:txBody>
                    <a:bodyPr/>
                    <a:lstStyle/>
                    <a:p>
                      <a:pPr algn="ctr">
                        <a:lnSpc>
                          <a:spcPct val="115000"/>
                        </a:lnSpc>
                        <a:spcAft>
                          <a:spcPts val="1000"/>
                        </a:spcAft>
                      </a:pPr>
                      <a:r>
                        <a:rPr lang="es-ES" sz="1200" dirty="0">
                          <a:effectLst/>
                          <a:highlight>
                            <a:srgbClr val="00FF00"/>
                          </a:highlight>
                        </a:rPr>
                        <a:t>07/04/2025</a:t>
                      </a:r>
                      <a:endParaRPr lang="es-ES" sz="1100" dirty="0">
                        <a:solidFill>
                          <a:srgbClr val="000000"/>
                        </a:solidFill>
                        <a:effectLst/>
                        <a:highlight>
                          <a:srgbClr val="00FF00"/>
                        </a:highligh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tc>
                  <a:txBody>
                    <a:bodyPr/>
                    <a:lstStyle/>
                    <a:p>
                      <a:pPr algn="ctr">
                        <a:lnSpc>
                          <a:spcPct val="115000"/>
                        </a:lnSpc>
                        <a:spcAft>
                          <a:spcPts val="1000"/>
                        </a:spcAft>
                      </a:pPr>
                      <a:r>
                        <a:rPr lang="es-ES" sz="1200" dirty="0">
                          <a:effectLst/>
                          <a:highlight>
                            <a:srgbClr val="00FF00"/>
                          </a:highlight>
                        </a:rPr>
                        <a:t>Incorporación a la empresa</a:t>
                      </a:r>
                      <a:endParaRPr lang="es-ES" sz="1100" dirty="0">
                        <a:solidFill>
                          <a:srgbClr val="000000"/>
                        </a:solidFill>
                        <a:effectLst/>
                        <a:highlight>
                          <a:srgbClr val="00FF00"/>
                        </a:highligh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extLst>
                  <a:ext uri="{0D108BD9-81ED-4DB2-BD59-A6C34878D82A}">
                    <a16:rowId xmlns="" xmlns:a16="http://schemas.microsoft.com/office/drawing/2014/main" val="2283910644"/>
                  </a:ext>
                </a:extLst>
              </a:tr>
              <a:tr h="428876">
                <a:tc>
                  <a:txBody>
                    <a:bodyPr/>
                    <a:lstStyle/>
                    <a:p>
                      <a:pPr algn="ctr">
                        <a:lnSpc>
                          <a:spcPct val="115000"/>
                        </a:lnSpc>
                        <a:spcAft>
                          <a:spcPts val="1000"/>
                        </a:spcAft>
                      </a:pPr>
                      <a:r>
                        <a:rPr lang="es-ES" sz="1200">
                          <a:effectLst/>
                        </a:rPr>
                        <a:t>07/04/2025-31/05/2025 </a:t>
                      </a:r>
                      <a:endParaRPr lang="es-ES" sz="110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tc>
                  <a:txBody>
                    <a:bodyPr/>
                    <a:lstStyle/>
                    <a:p>
                      <a:pPr algn="ctr">
                        <a:lnSpc>
                          <a:spcPct val="115000"/>
                        </a:lnSpc>
                        <a:spcAft>
                          <a:spcPts val="1000"/>
                        </a:spcAft>
                      </a:pPr>
                      <a:r>
                        <a:rPr lang="es-ES" sz="1200" dirty="0">
                          <a:effectLst/>
                        </a:rPr>
                        <a:t>Realización de las prácticas (en este periodo hay que realizar las 200 horas, hay que calcular las horas diarias)</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extLst>
                  <a:ext uri="{0D108BD9-81ED-4DB2-BD59-A6C34878D82A}">
                    <a16:rowId xmlns="" xmlns:a16="http://schemas.microsoft.com/office/drawing/2014/main" val="3580806546"/>
                  </a:ext>
                </a:extLst>
              </a:tr>
              <a:tr h="214438">
                <a:tc>
                  <a:txBody>
                    <a:bodyPr/>
                    <a:lstStyle/>
                    <a:p>
                      <a:pPr algn="ctr">
                        <a:lnSpc>
                          <a:spcPct val="115000"/>
                        </a:lnSpc>
                        <a:spcAft>
                          <a:spcPts val="1000"/>
                        </a:spcAft>
                      </a:pPr>
                      <a:r>
                        <a:rPr lang="es-ES" sz="1200">
                          <a:effectLst/>
                        </a:rPr>
                        <a:t>21/05/2025</a:t>
                      </a:r>
                      <a:endParaRPr lang="es-ES" sz="110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tc>
                  <a:txBody>
                    <a:bodyPr/>
                    <a:lstStyle/>
                    <a:p>
                      <a:pPr algn="ctr">
                        <a:lnSpc>
                          <a:spcPct val="115000"/>
                        </a:lnSpc>
                        <a:spcAft>
                          <a:spcPts val="1000"/>
                        </a:spcAft>
                      </a:pPr>
                      <a:r>
                        <a:rPr lang="es-ES" sz="1200" dirty="0">
                          <a:effectLst/>
                        </a:rPr>
                        <a:t>Activación de los informes de valoración y encuestas</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extLst>
                  <a:ext uri="{0D108BD9-81ED-4DB2-BD59-A6C34878D82A}">
                    <a16:rowId xmlns="" xmlns:a16="http://schemas.microsoft.com/office/drawing/2014/main" val="3387733625"/>
                  </a:ext>
                </a:extLst>
              </a:tr>
              <a:tr h="428876">
                <a:tc>
                  <a:txBody>
                    <a:bodyPr/>
                    <a:lstStyle/>
                    <a:p>
                      <a:pPr algn="ctr">
                        <a:lnSpc>
                          <a:spcPct val="115000"/>
                        </a:lnSpc>
                        <a:spcAft>
                          <a:spcPts val="1000"/>
                        </a:spcAft>
                      </a:pPr>
                      <a:r>
                        <a:rPr lang="es-ES" sz="1200">
                          <a:effectLst/>
                        </a:rPr>
                        <a:t>21/05/2025-31/05/2025</a:t>
                      </a:r>
                      <a:endParaRPr lang="es-ES" sz="110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tc>
                  <a:txBody>
                    <a:bodyPr/>
                    <a:lstStyle/>
                    <a:p>
                      <a:pPr algn="ctr">
                        <a:lnSpc>
                          <a:spcPct val="115000"/>
                        </a:lnSpc>
                        <a:spcAft>
                          <a:spcPts val="1000"/>
                        </a:spcAft>
                      </a:pPr>
                      <a:r>
                        <a:rPr lang="es-ES" sz="1200" dirty="0">
                          <a:effectLst/>
                        </a:rPr>
                        <a:t>Entrega de la memoria por el alumno en Ícaro y valoración de la entidad colaboradora en Ícaro</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extLst>
                  <a:ext uri="{0D108BD9-81ED-4DB2-BD59-A6C34878D82A}">
                    <a16:rowId xmlns="" xmlns:a16="http://schemas.microsoft.com/office/drawing/2014/main" val="2455251494"/>
                  </a:ext>
                </a:extLst>
              </a:tr>
              <a:tr h="214438">
                <a:tc>
                  <a:txBody>
                    <a:bodyPr/>
                    <a:lstStyle/>
                    <a:p>
                      <a:pPr algn="ctr">
                        <a:lnSpc>
                          <a:spcPct val="115000"/>
                        </a:lnSpc>
                        <a:spcAft>
                          <a:spcPts val="1000"/>
                        </a:spcAft>
                      </a:pPr>
                      <a:r>
                        <a:rPr lang="es-ES" sz="1200">
                          <a:effectLst/>
                        </a:rPr>
                        <a:t>06/06/2025-20/06/2025</a:t>
                      </a:r>
                      <a:endParaRPr lang="es-ES" sz="110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tc>
                  <a:txBody>
                    <a:bodyPr/>
                    <a:lstStyle/>
                    <a:p>
                      <a:pPr algn="ctr">
                        <a:lnSpc>
                          <a:spcPct val="115000"/>
                        </a:lnSpc>
                        <a:spcAft>
                          <a:spcPts val="1000"/>
                        </a:spcAft>
                      </a:pPr>
                      <a:r>
                        <a:rPr lang="es-ES" sz="1200" dirty="0">
                          <a:effectLst/>
                        </a:rPr>
                        <a:t>Valoración del tutor/a académica en Ícaro</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extLst>
                  <a:ext uri="{0D108BD9-81ED-4DB2-BD59-A6C34878D82A}">
                    <a16:rowId xmlns="" xmlns:a16="http://schemas.microsoft.com/office/drawing/2014/main" val="993458131"/>
                  </a:ext>
                </a:extLst>
              </a:tr>
              <a:tr h="214438">
                <a:tc>
                  <a:txBody>
                    <a:bodyPr/>
                    <a:lstStyle/>
                    <a:p>
                      <a:pPr algn="ctr">
                        <a:lnSpc>
                          <a:spcPct val="115000"/>
                        </a:lnSpc>
                        <a:spcAft>
                          <a:spcPts val="1000"/>
                        </a:spcAft>
                      </a:pPr>
                      <a:r>
                        <a:rPr lang="es-ES" sz="1200">
                          <a:effectLst/>
                        </a:rPr>
                        <a:t>01/07/2025</a:t>
                      </a:r>
                      <a:endParaRPr lang="es-ES" sz="110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tc>
                  <a:txBody>
                    <a:bodyPr/>
                    <a:lstStyle/>
                    <a:p>
                      <a:pPr algn="ctr">
                        <a:lnSpc>
                          <a:spcPct val="115000"/>
                        </a:lnSpc>
                        <a:spcAft>
                          <a:spcPts val="1000"/>
                        </a:spcAft>
                      </a:pPr>
                      <a:r>
                        <a:rPr lang="es-ES" sz="1200" dirty="0">
                          <a:effectLst/>
                        </a:rPr>
                        <a:t>Fin del plazo para ACTAS por parte del coordinador</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extLst>
                  <a:ext uri="{0D108BD9-81ED-4DB2-BD59-A6C34878D82A}">
                    <a16:rowId xmlns="" xmlns:a16="http://schemas.microsoft.com/office/drawing/2014/main" val="2432168618"/>
                  </a:ext>
                </a:extLst>
              </a:tr>
            </a:tbl>
          </a:graphicData>
        </a:graphic>
      </p:graphicFrame>
    </p:spTree>
    <p:extLst>
      <p:ext uri="{BB962C8B-B14F-4D97-AF65-F5344CB8AC3E}">
        <p14:creationId xmlns:p14="http://schemas.microsoft.com/office/powerpoint/2010/main" val="43138656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42216A0-C771-411F-8A94-D13A86608880}"/>
              </a:ext>
            </a:extLst>
          </p:cNvPr>
          <p:cNvSpPr>
            <a:spLocks noGrp="1"/>
          </p:cNvSpPr>
          <p:nvPr>
            <p:ph type="title"/>
          </p:nvPr>
        </p:nvSpPr>
        <p:spPr/>
        <p:txBody>
          <a:bodyPr/>
          <a:lstStyle/>
          <a:p>
            <a:r>
              <a:rPr lang="es-ES" dirty="0"/>
              <a:t>1</a:t>
            </a:r>
          </a:p>
        </p:txBody>
      </p:sp>
      <p:sp>
        <p:nvSpPr>
          <p:cNvPr id="3" name="Subtítulo 2">
            <a:extLst>
              <a:ext uri="{FF2B5EF4-FFF2-40B4-BE49-F238E27FC236}">
                <a16:creationId xmlns="" xmlns:a16="http://schemas.microsoft.com/office/drawing/2014/main" id="{6B939D73-917F-4B6E-875A-F8F4B1CC24F2}"/>
              </a:ext>
            </a:extLst>
          </p:cNvPr>
          <p:cNvSpPr>
            <a:spLocks noGrp="1"/>
          </p:cNvSpPr>
          <p:nvPr>
            <p:ph type="subTitle" idx="1"/>
          </p:nvPr>
        </p:nvSpPr>
        <p:spPr/>
        <p:txBody>
          <a:bodyPr>
            <a:normAutofit fontScale="92500" lnSpcReduction="10000"/>
          </a:bodyPr>
          <a:lstStyle/>
          <a:p>
            <a:pPr algn="ctr"/>
            <a:r>
              <a:rPr lang="es-ES" sz="2000" dirty="0"/>
              <a:t>SERVICIO DE EMPLEABILIDAD Y FUNDACIÓN DE LA UNIVERSIDAD DE ALMERÍA</a:t>
            </a:r>
          </a:p>
        </p:txBody>
      </p:sp>
      <p:pic>
        <p:nvPicPr>
          <p:cNvPr id="5"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BEBA8EAE-BF5A-486C-A8C5-ECC9F3942E4B}">
                <a14:imgProps xmlns:a14="http://schemas.microsoft.com/office/drawing/2010/main">
                  <a14:imgLayer r:embed="rId5">
                    <a14:imgEffect>
                      <a14:artisticGlowEdges/>
                    </a14:imgEffect>
                  </a14:imgLayer>
                </a14:imgProps>
              </a:ext>
            </a:extLst>
          </a:blip>
          <a:stretch>
            <a:fillRect/>
          </a:stretch>
        </p:blipFill>
        <p:spPr>
          <a:xfrm>
            <a:off x="7894868" y="433789"/>
            <a:ext cx="827069" cy="827069"/>
          </a:xfrm>
          <a:prstGeom prst="rect">
            <a:avLst/>
          </a:prstGeom>
          <a:solidFill>
            <a:schemeClr val="bg1"/>
          </a:solidFill>
        </p:spPr>
      </p:pic>
    </p:spTree>
    <p:extLst>
      <p:ext uri="{BB962C8B-B14F-4D97-AF65-F5344CB8AC3E}">
        <p14:creationId xmlns:p14="http://schemas.microsoft.com/office/powerpoint/2010/main" val="21276847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5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4268" y="407504"/>
            <a:ext cx="8663232" cy="523220"/>
          </a:xfrm>
          <a:prstGeom prst="rect">
            <a:avLst/>
          </a:prstGeom>
          <a:solidFill>
            <a:schemeClr val="accent2"/>
          </a:solidFill>
        </p:spPr>
        <p:txBody>
          <a:bodyPr wrap="square">
            <a:spAutoFit/>
          </a:bodyPr>
          <a:lstStyle/>
          <a:p>
            <a:pPr algn="ctr"/>
            <a:r>
              <a:rPr lang="es-ES" sz="1400" b="1" dirty="0">
                <a:latin typeface="Calibri" panose="020F0502020204030204" pitchFamily="34" charset="0"/>
                <a:ea typeface="Calibri" panose="020F0502020204030204" pitchFamily="34" charset="0"/>
                <a:cs typeface="Times New Roman" panose="02020603050405020304" pitchFamily="18" charset="0"/>
              </a:rPr>
              <a:t>CALENDARIO DE PRÁCTICAS EXTERNAS Y AMPLIACIÓN DE PRÁCTICAS EXTERNAS DEL GRADO EN TURISMO</a:t>
            </a:r>
          </a:p>
          <a:p>
            <a:pPr algn="ctr"/>
            <a:r>
              <a:rPr lang="es-ES" sz="1400" b="1" dirty="0">
                <a:latin typeface="Calibri" panose="020F0502020204030204" pitchFamily="34" charset="0"/>
                <a:ea typeface="Calibri" panose="020F0502020204030204" pitchFamily="34" charset="0"/>
                <a:cs typeface="Times New Roman" panose="02020603050405020304" pitchFamily="18" charset="0"/>
              </a:rPr>
              <a:t>CURSO  2024-2025 </a:t>
            </a:r>
          </a:p>
        </p:txBody>
      </p:sp>
      <p:graphicFrame>
        <p:nvGraphicFramePr>
          <p:cNvPr id="4" name="Tabla 3">
            <a:extLst>
              <a:ext uri="{FF2B5EF4-FFF2-40B4-BE49-F238E27FC236}">
                <a16:creationId xmlns="" xmlns:a16="http://schemas.microsoft.com/office/drawing/2014/main" id="{A35EEC3F-93A8-AB9A-FC1F-064ECCA3C071}"/>
              </a:ext>
            </a:extLst>
          </p:cNvPr>
          <p:cNvGraphicFramePr>
            <a:graphicFrameLocks noGrp="1"/>
          </p:cNvGraphicFramePr>
          <p:nvPr>
            <p:extLst>
              <p:ext uri="{D42A27DB-BD31-4B8C-83A1-F6EECF244321}">
                <p14:modId xmlns:p14="http://schemas.microsoft.com/office/powerpoint/2010/main" val="2992135191"/>
              </p:ext>
            </p:extLst>
          </p:nvPr>
        </p:nvGraphicFramePr>
        <p:xfrm>
          <a:off x="1552575" y="1411357"/>
          <a:ext cx="6030982" cy="4079001"/>
        </p:xfrm>
        <a:graphic>
          <a:graphicData uri="http://schemas.openxmlformats.org/drawingml/2006/table">
            <a:tbl>
              <a:tblPr>
                <a:solidFill>
                  <a:schemeClr val="accent2">
                    <a:lumMod val="60000"/>
                    <a:lumOff val="40000"/>
                  </a:schemeClr>
                </a:solidFill>
                <a:tableStyleId>{5C22544A-7EE6-4342-B048-85BDC9FD1C3A}</a:tableStyleId>
              </a:tblPr>
              <a:tblGrid>
                <a:gridCol w="2076239">
                  <a:extLst>
                    <a:ext uri="{9D8B030D-6E8A-4147-A177-3AD203B41FA5}">
                      <a16:colId xmlns="" xmlns:a16="http://schemas.microsoft.com/office/drawing/2014/main" val="3534727535"/>
                    </a:ext>
                  </a:extLst>
                </a:gridCol>
                <a:gridCol w="3954743">
                  <a:extLst>
                    <a:ext uri="{9D8B030D-6E8A-4147-A177-3AD203B41FA5}">
                      <a16:colId xmlns="" xmlns:a16="http://schemas.microsoft.com/office/drawing/2014/main" val="3775406156"/>
                    </a:ext>
                  </a:extLst>
                </a:gridCol>
              </a:tblGrid>
              <a:tr h="213109">
                <a:tc>
                  <a:txBody>
                    <a:bodyPr/>
                    <a:lstStyle/>
                    <a:p>
                      <a:pPr indent="-1270" algn="ctr"/>
                      <a:r>
                        <a:rPr lang="es-ES" sz="1200" dirty="0">
                          <a:effectLst/>
                        </a:rPr>
                        <a:t>06/09/2024</a:t>
                      </a:r>
                      <a:endParaRPr lang="es-ES" sz="12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indent="-1270" algn="ctr"/>
                      <a:r>
                        <a:rPr lang="es-ES" sz="1200" dirty="0">
                          <a:effectLst/>
                        </a:rPr>
                        <a:t>Charla a estudiantes</a:t>
                      </a:r>
                      <a:endParaRPr lang="es-ES" sz="12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 xmlns:a16="http://schemas.microsoft.com/office/drawing/2014/main" val="41369592"/>
                  </a:ext>
                </a:extLst>
              </a:tr>
              <a:tr h="213109">
                <a:tc>
                  <a:txBody>
                    <a:bodyPr/>
                    <a:lstStyle/>
                    <a:p>
                      <a:pPr indent="-1270" algn="ctr"/>
                      <a:r>
                        <a:rPr lang="es-ES" sz="1200">
                          <a:effectLst/>
                        </a:rPr>
                        <a:t>14/02/2025</a:t>
                      </a:r>
                      <a:endParaRPr lang="es-ES" sz="1200">
                        <a:effectLst/>
                        <a:latin typeface="Times New Roman" panose="02020603050405020304" pitchFamily="18" charset="0"/>
                        <a:ea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indent="-1270" algn="ctr"/>
                      <a:r>
                        <a:rPr lang="es-ES" sz="1200" dirty="0">
                          <a:effectLst/>
                        </a:rPr>
                        <a:t>Enviar ofertas al coordinador para su autorización</a:t>
                      </a:r>
                      <a:endParaRPr lang="es-ES" sz="12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 xmlns:a16="http://schemas.microsoft.com/office/drawing/2014/main" val="2138224687"/>
                  </a:ext>
                </a:extLst>
              </a:tr>
              <a:tr h="213109">
                <a:tc>
                  <a:txBody>
                    <a:bodyPr/>
                    <a:lstStyle/>
                    <a:p>
                      <a:pPr indent="-1270" algn="ctr"/>
                      <a:r>
                        <a:rPr lang="es-ES" sz="1200" dirty="0">
                          <a:effectLst/>
                          <a:highlight>
                            <a:srgbClr val="00FF00"/>
                          </a:highlight>
                        </a:rPr>
                        <a:t>19/02/2025 – 21/02/2025</a:t>
                      </a:r>
                      <a:endParaRPr lang="es-ES" sz="1200" dirty="0">
                        <a:effectLst/>
                        <a:highlight>
                          <a:srgbClr val="00FF00"/>
                        </a:highlight>
                        <a:latin typeface="Times New Roman" panose="02020603050405020304" pitchFamily="18" charset="0"/>
                        <a:ea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indent="-1270" algn="ctr"/>
                      <a:r>
                        <a:rPr lang="es-ES" sz="1200" dirty="0">
                          <a:effectLst/>
                          <a:highlight>
                            <a:srgbClr val="00FF00"/>
                          </a:highlight>
                        </a:rPr>
                        <a:t>Solicitud de los alumnos (indicación de preferencias)</a:t>
                      </a:r>
                      <a:endParaRPr lang="es-ES" sz="1200" dirty="0">
                        <a:effectLst/>
                        <a:highlight>
                          <a:srgbClr val="00FF00"/>
                        </a:highlight>
                        <a:latin typeface="Times New Roman" panose="02020603050405020304" pitchFamily="18" charset="0"/>
                        <a:ea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 xmlns:a16="http://schemas.microsoft.com/office/drawing/2014/main" val="3966837178"/>
                  </a:ext>
                </a:extLst>
              </a:tr>
              <a:tr h="213109">
                <a:tc>
                  <a:txBody>
                    <a:bodyPr/>
                    <a:lstStyle/>
                    <a:p>
                      <a:pPr indent="-1270" algn="ctr"/>
                      <a:r>
                        <a:rPr lang="es-ES" sz="1200" dirty="0">
                          <a:effectLst/>
                        </a:rPr>
                        <a:t>24/02/2025</a:t>
                      </a:r>
                      <a:endParaRPr lang="es-ES" sz="12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indent="-1270" algn="ctr"/>
                      <a:r>
                        <a:rPr lang="es-ES" sz="1200" dirty="0">
                          <a:effectLst/>
                        </a:rPr>
                        <a:t>Resolución provisional</a:t>
                      </a:r>
                      <a:endParaRPr lang="es-ES" sz="12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 xmlns:a16="http://schemas.microsoft.com/office/drawing/2014/main" val="2300009931"/>
                  </a:ext>
                </a:extLst>
              </a:tr>
              <a:tr h="213109">
                <a:tc>
                  <a:txBody>
                    <a:bodyPr/>
                    <a:lstStyle/>
                    <a:p>
                      <a:pPr indent="-1270" algn="ctr"/>
                      <a:r>
                        <a:rPr lang="es-ES" sz="1200">
                          <a:effectLst/>
                        </a:rPr>
                        <a:t>25/02/2025 – 26/02/2025</a:t>
                      </a:r>
                      <a:endParaRPr lang="es-ES" sz="1200">
                        <a:effectLst/>
                        <a:latin typeface="Times New Roman" panose="02020603050405020304" pitchFamily="18" charset="0"/>
                        <a:ea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indent="-1270" algn="ctr"/>
                      <a:r>
                        <a:rPr lang="es-ES" sz="1200" dirty="0">
                          <a:effectLst/>
                        </a:rPr>
                        <a:t>Alegaciones por el alumnado</a:t>
                      </a:r>
                      <a:endParaRPr lang="es-ES" sz="12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 xmlns:a16="http://schemas.microsoft.com/office/drawing/2014/main" val="3644617077"/>
                  </a:ext>
                </a:extLst>
              </a:tr>
              <a:tr h="213109">
                <a:tc>
                  <a:txBody>
                    <a:bodyPr/>
                    <a:lstStyle/>
                    <a:p>
                      <a:pPr indent="-1270" algn="ctr"/>
                      <a:r>
                        <a:rPr lang="es-ES" sz="1200">
                          <a:effectLst/>
                        </a:rPr>
                        <a:t>03/03/2025– 04/03/2025</a:t>
                      </a:r>
                      <a:endParaRPr lang="es-ES" sz="1200">
                        <a:effectLst/>
                        <a:latin typeface="Times New Roman" panose="02020603050405020304" pitchFamily="18" charset="0"/>
                        <a:ea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indent="-1270" algn="ctr"/>
                      <a:r>
                        <a:rPr lang="es-ES" sz="1200" dirty="0">
                          <a:effectLst/>
                        </a:rPr>
                        <a:t>Respuesta alegaciones</a:t>
                      </a:r>
                      <a:endParaRPr lang="es-ES" sz="12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 xmlns:a16="http://schemas.microsoft.com/office/drawing/2014/main" val="1651365360"/>
                  </a:ext>
                </a:extLst>
              </a:tr>
              <a:tr h="213109">
                <a:tc>
                  <a:txBody>
                    <a:bodyPr/>
                    <a:lstStyle/>
                    <a:p>
                      <a:pPr indent="-1270" algn="ctr"/>
                      <a:r>
                        <a:rPr lang="es-ES" sz="1200">
                          <a:effectLst/>
                        </a:rPr>
                        <a:t>05/03/2025</a:t>
                      </a:r>
                      <a:endParaRPr lang="es-ES" sz="1200">
                        <a:effectLst/>
                        <a:latin typeface="Times New Roman" panose="02020603050405020304" pitchFamily="18" charset="0"/>
                        <a:ea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indent="-1270" algn="ctr"/>
                      <a:r>
                        <a:rPr lang="es-ES" sz="1200">
                          <a:effectLst/>
                        </a:rPr>
                        <a:t>Resolución definitiva</a:t>
                      </a:r>
                      <a:endParaRPr lang="es-ES" sz="1200">
                        <a:effectLst/>
                        <a:latin typeface="Times New Roman" panose="02020603050405020304" pitchFamily="18" charset="0"/>
                        <a:ea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 xmlns:a16="http://schemas.microsoft.com/office/drawing/2014/main" val="36160391"/>
                  </a:ext>
                </a:extLst>
              </a:tr>
              <a:tr h="213109">
                <a:tc>
                  <a:txBody>
                    <a:bodyPr/>
                    <a:lstStyle/>
                    <a:p>
                      <a:pPr indent="-1270" algn="ctr"/>
                      <a:r>
                        <a:rPr lang="es-ES" sz="1200">
                          <a:effectLst/>
                        </a:rPr>
                        <a:t>06/03/2025 – 07/03/2025</a:t>
                      </a:r>
                      <a:endParaRPr lang="es-ES" sz="1200">
                        <a:effectLst/>
                        <a:latin typeface="Times New Roman" panose="02020603050405020304" pitchFamily="18" charset="0"/>
                        <a:ea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indent="-1270" algn="ctr"/>
                      <a:r>
                        <a:rPr lang="es-ES" sz="1200" dirty="0">
                          <a:effectLst/>
                        </a:rPr>
                        <a:t>Firma de documentación por parte del alumnado</a:t>
                      </a:r>
                      <a:endParaRPr lang="es-ES" sz="12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 xmlns:a16="http://schemas.microsoft.com/office/drawing/2014/main" val="1449130726"/>
                  </a:ext>
                </a:extLst>
              </a:tr>
              <a:tr h="492502">
                <a:tc>
                  <a:txBody>
                    <a:bodyPr/>
                    <a:lstStyle/>
                    <a:p>
                      <a:pPr indent="-1270" algn="ctr"/>
                      <a:r>
                        <a:rPr lang="es-ES" sz="1200">
                          <a:effectLst/>
                        </a:rPr>
                        <a:t>10/03/2025 –11/03/2025</a:t>
                      </a:r>
                      <a:endParaRPr lang="es-ES" sz="1200">
                        <a:effectLst/>
                        <a:latin typeface="Times New Roman" panose="02020603050405020304" pitchFamily="18" charset="0"/>
                        <a:ea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indent="-1270" algn="ctr"/>
                      <a:r>
                        <a:rPr lang="es-ES" sz="1200" dirty="0">
                          <a:effectLst/>
                        </a:rPr>
                        <a:t>Correo de la Fundación UAL a quienes tutoricen en las empresas, comunicando la incorporación de su alumnado</a:t>
                      </a:r>
                      <a:endParaRPr lang="es-ES" sz="12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 xmlns:a16="http://schemas.microsoft.com/office/drawing/2014/main" val="4159851297"/>
                  </a:ext>
                </a:extLst>
              </a:tr>
              <a:tr h="626496">
                <a:tc>
                  <a:txBody>
                    <a:bodyPr/>
                    <a:lstStyle/>
                    <a:p>
                      <a:pPr indent="-1270" algn="ctr"/>
                      <a:r>
                        <a:rPr lang="es-ES" sz="1200" dirty="0">
                          <a:effectLst/>
                          <a:highlight>
                            <a:srgbClr val="00FF00"/>
                          </a:highlight>
                        </a:rPr>
                        <a:t>17/03/2025 – 06/06/2025 (Incluye periodo de Semana Santa)</a:t>
                      </a:r>
                      <a:endParaRPr lang="es-ES" sz="1200" dirty="0">
                        <a:effectLst/>
                        <a:highlight>
                          <a:srgbClr val="00FF00"/>
                        </a:highlight>
                        <a:latin typeface="Times New Roman" panose="02020603050405020304" pitchFamily="18" charset="0"/>
                        <a:ea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indent="-1270" algn="ctr"/>
                      <a:r>
                        <a:rPr lang="es-ES" sz="1200" dirty="0">
                          <a:effectLst/>
                          <a:highlight>
                            <a:srgbClr val="00FF00"/>
                          </a:highlight>
                        </a:rPr>
                        <a:t>Incorporación a la empresa y realización de las prácticas</a:t>
                      </a:r>
                      <a:endParaRPr lang="es-ES" sz="1200" dirty="0">
                        <a:effectLst/>
                        <a:highlight>
                          <a:srgbClr val="00FF00"/>
                        </a:highlight>
                        <a:latin typeface="Times New Roman" panose="02020603050405020304" pitchFamily="18" charset="0"/>
                        <a:ea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 xmlns:a16="http://schemas.microsoft.com/office/drawing/2014/main" val="2881436431"/>
                  </a:ext>
                </a:extLst>
              </a:tr>
              <a:tr h="245894">
                <a:tc>
                  <a:txBody>
                    <a:bodyPr/>
                    <a:lstStyle/>
                    <a:p>
                      <a:pPr indent="-1270" algn="ctr"/>
                      <a:r>
                        <a:rPr lang="es-ES" sz="1200">
                          <a:effectLst/>
                        </a:rPr>
                        <a:t>29/05/2025</a:t>
                      </a:r>
                      <a:endParaRPr lang="es-ES" sz="1200">
                        <a:effectLst/>
                        <a:latin typeface="Times New Roman" panose="02020603050405020304" pitchFamily="18" charset="0"/>
                        <a:ea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indent="-1270" algn="ctr"/>
                      <a:r>
                        <a:rPr lang="es-ES" sz="1200" dirty="0">
                          <a:effectLst/>
                        </a:rPr>
                        <a:t>Activar los informes de valoración y encuestas</a:t>
                      </a:r>
                      <a:endParaRPr lang="es-ES" sz="12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 xmlns:a16="http://schemas.microsoft.com/office/drawing/2014/main" val="95480944"/>
                  </a:ext>
                </a:extLst>
              </a:tr>
              <a:tr h="491789">
                <a:tc>
                  <a:txBody>
                    <a:bodyPr/>
                    <a:lstStyle/>
                    <a:p>
                      <a:pPr indent="-1270" algn="ctr"/>
                      <a:r>
                        <a:rPr lang="es-ES" sz="1200">
                          <a:effectLst/>
                        </a:rPr>
                        <a:t>29/05/2025– 06/06/2025</a:t>
                      </a:r>
                      <a:endParaRPr lang="es-ES" sz="1200">
                        <a:effectLst/>
                        <a:latin typeface="Times New Roman" panose="02020603050405020304" pitchFamily="18" charset="0"/>
                        <a:ea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indent="-1270" algn="ctr"/>
                      <a:r>
                        <a:rPr lang="es-ES" sz="1200" dirty="0">
                          <a:effectLst/>
                        </a:rPr>
                        <a:t>- Entrega de la memoria por el alumnado en Ícaro</a:t>
                      </a:r>
                    </a:p>
                    <a:p>
                      <a:pPr indent="-1270" algn="ctr"/>
                      <a:r>
                        <a:rPr lang="es-ES" sz="1200" dirty="0">
                          <a:effectLst/>
                        </a:rPr>
                        <a:t>- Valoración de la entidad colaboradora en Ícaro</a:t>
                      </a:r>
                      <a:endParaRPr lang="es-ES" sz="12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 xmlns:a16="http://schemas.microsoft.com/office/drawing/2014/main" val="1476000000"/>
                  </a:ext>
                </a:extLst>
              </a:tr>
              <a:tr h="258724">
                <a:tc>
                  <a:txBody>
                    <a:bodyPr/>
                    <a:lstStyle/>
                    <a:p>
                      <a:pPr indent="-1270" algn="ctr"/>
                      <a:r>
                        <a:rPr lang="es-ES" sz="1200">
                          <a:effectLst/>
                        </a:rPr>
                        <a:t>29/05/2025-20/06/2025</a:t>
                      </a:r>
                      <a:endParaRPr lang="es-ES" sz="1200">
                        <a:effectLst/>
                        <a:latin typeface="Times New Roman" panose="02020603050405020304" pitchFamily="18" charset="0"/>
                        <a:ea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indent="-1270" algn="ctr"/>
                      <a:r>
                        <a:rPr lang="es-ES" sz="1200" dirty="0">
                          <a:effectLst/>
                        </a:rPr>
                        <a:t>Valoración del tutor académico en Ícaro</a:t>
                      </a:r>
                      <a:endParaRPr lang="es-ES" sz="12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 xmlns:a16="http://schemas.microsoft.com/office/drawing/2014/main" val="648684898"/>
                  </a:ext>
                </a:extLst>
              </a:tr>
              <a:tr h="258724">
                <a:tc>
                  <a:txBody>
                    <a:bodyPr/>
                    <a:lstStyle/>
                    <a:p>
                      <a:pPr indent="-1270" algn="ctr"/>
                      <a:r>
                        <a:rPr lang="es-ES" sz="1200">
                          <a:effectLst/>
                        </a:rPr>
                        <a:t>01/07/2025</a:t>
                      </a:r>
                      <a:endParaRPr lang="es-ES" sz="1200">
                        <a:effectLst/>
                        <a:latin typeface="Times New Roman" panose="02020603050405020304" pitchFamily="18" charset="0"/>
                        <a:ea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indent="-1270" algn="ctr"/>
                      <a:r>
                        <a:rPr lang="es-ES" sz="1200" dirty="0">
                          <a:effectLst/>
                        </a:rPr>
                        <a:t>Fin del plazo para ACTAS por parte del tutor académico</a:t>
                      </a:r>
                      <a:endParaRPr lang="es-ES" sz="12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 xmlns:a16="http://schemas.microsoft.com/office/drawing/2014/main" val="3526366709"/>
                  </a:ext>
                </a:extLst>
              </a:tr>
            </a:tbl>
          </a:graphicData>
        </a:graphic>
      </p:graphicFrame>
    </p:spTree>
    <p:extLst>
      <p:ext uri="{BB962C8B-B14F-4D97-AF65-F5344CB8AC3E}">
        <p14:creationId xmlns:p14="http://schemas.microsoft.com/office/powerpoint/2010/main" val="24012734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42216A0-C771-411F-8A94-D13A86608880}"/>
              </a:ext>
            </a:extLst>
          </p:cNvPr>
          <p:cNvSpPr>
            <a:spLocks noGrp="1"/>
          </p:cNvSpPr>
          <p:nvPr>
            <p:ph type="title"/>
          </p:nvPr>
        </p:nvSpPr>
        <p:spPr/>
        <p:txBody>
          <a:bodyPr/>
          <a:lstStyle/>
          <a:p>
            <a:r>
              <a:rPr lang="es-ES" dirty="0"/>
              <a:t>6</a:t>
            </a:r>
          </a:p>
        </p:txBody>
      </p:sp>
      <p:sp>
        <p:nvSpPr>
          <p:cNvPr id="3" name="Subtítulo 2">
            <a:extLst>
              <a:ext uri="{FF2B5EF4-FFF2-40B4-BE49-F238E27FC236}">
                <a16:creationId xmlns="" xmlns:a16="http://schemas.microsoft.com/office/drawing/2014/main" id="{6B939D73-917F-4B6E-875A-F8F4B1CC24F2}"/>
              </a:ext>
            </a:extLst>
          </p:cNvPr>
          <p:cNvSpPr>
            <a:spLocks noGrp="1"/>
          </p:cNvSpPr>
          <p:nvPr>
            <p:ph type="subTitle" idx="1"/>
          </p:nvPr>
        </p:nvSpPr>
        <p:spPr/>
        <p:txBody>
          <a:bodyPr>
            <a:normAutofit/>
          </a:bodyPr>
          <a:lstStyle/>
          <a:p>
            <a:pPr algn="ctr"/>
            <a:r>
              <a:rPr lang="es-ES" sz="2000" b="1" dirty="0"/>
              <a:t>MANUAL DE ACCESO A ÍCARO</a:t>
            </a:r>
          </a:p>
        </p:txBody>
      </p:sp>
    </p:spTree>
    <p:extLst>
      <p:ext uri="{BB962C8B-B14F-4D97-AF65-F5344CB8AC3E}">
        <p14:creationId xmlns:p14="http://schemas.microsoft.com/office/powerpoint/2010/main" val="44359256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Rectángulo"/>
          <p:cNvSpPr>
            <a:spLocks noChangeArrowheads="1"/>
          </p:cNvSpPr>
          <p:nvPr/>
        </p:nvSpPr>
        <p:spPr bwMode="auto">
          <a:xfrm>
            <a:off x="70338" y="1496743"/>
            <a:ext cx="8915400" cy="1077218"/>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s-ES" sz="3200" b="1" i="0" u="none" strike="noStrike" kern="1200" cap="none" spc="0" normalizeH="0" baseline="0" noProof="0" dirty="0">
                <a:ln>
                  <a:noFill/>
                </a:ln>
                <a:solidFill>
                  <a:srgbClr val="000000"/>
                </a:solidFill>
                <a:effectLst/>
                <a:uLnTx/>
                <a:uFillTx/>
                <a:latin typeface="Arial"/>
                <a:ea typeface="+mn-ea"/>
                <a:cs typeface="+mn-cs"/>
                <a:hlinkClick r:id="rId5"/>
              </a:rPr>
              <a:t>MANUAL DE PRÁCTICAS CURRICULARES PARA EL ALUMNADO</a:t>
            </a:r>
            <a:endParaRPr kumimoji="0" lang="es-ES" sz="3200" b="1" i="0" u="none" strike="noStrike" kern="1200" cap="none" spc="0" normalizeH="0" baseline="0" noProof="0" dirty="0">
              <a:ln>
                <a:noFill/>
              </a:ln>
              <a:solidFill>
                <a:srgbClr val="000000"/>
              </a:solidFill>
              <a:effectLst/>
              <a:uLnTx/>
              <a:uFillTx/>
              <a:latin typeface="Arial"/>
              <a:ea typeface="+mn-ea"/>
              <a:cs typeface="+mn-cs"/>
            </a:endParaRPr>
          </a:p>
        </p:txBody>
      </p:sp>
      <p:sp>
        <p:nvSpPr>
          <p:cNvPr id="4" name="CuadroTexto 3"/>
          <p:cNvSpPr txBox="1"/>
          <p:nvPr/>
        </p:nvSpPr>
        <p:spPr>
          <a:xfrm>
            <a:off x="1043608" y="260648"/>
            <a:ext cx="73448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b="1" dirty="0">
                <a:solidFill>
                  <a:srgbClr val="1D4F83"/>
                </a:solidFill>
                <a:latin typeface="Arial"/>
              </a:rPr>
              <a:t>MANUAL</a:t>
            </a:r>
            <a:r>
              <a:rPr kumimoji="0" lang="es-ES" sz="2000" b="1" i="0" u="none" strike="noStrike" kern="1200" cap="none" spc="0" normalizeH="0" baseline="0" noProof="0" dirty="0">
                <a:ln>
                  <a:noFill/>
                </a:ln>
                <a:solidFill>
                  <a:srgbClr val="000000"/>
                </a:solidFill>
                <a:effectLst/>
                <a:uLnTx/>
                <a:uFillTx/>
                <a:latin typeface="Arial"/>
                <a:ea typeface="+mn-ea"/>
                <a:cs typeface="+mn-cs"/>
              </a:rPr>
              <a:t> </a:t>
            </a:r>
            <a:r>
              <a:rPr lang="es-ES" sz="2400" b="1" dirty="0">
                <a:solidFill>
                  <a:srgbClr val="1D4F83"/>
                </a:solidFill>
                <a:latin typeface="Arial"/>
              </a:rPr>
              <a:t>DE PRÁCTICAS CURRICULARES</a:t>
            </a:r>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1145" y="617022"/>
            <a:ext cx="774558" cy="774558"/>
          </a:xfrm>
          <a:prstGeom prst="rect">
            <a:avLst/>
          </a:prstGeom>
          <a:solidFill>
            <a:schemeClr val="accent1"/>
          </a:solidFill>
        </p:spPr>
      </p:pic>
      <p:pic>
        <p:nvPicPr>
          <p:cNvPr id="2" name="Imagen 1">
            <a:hlinkClick r:id="rId7"/>
          </p:cNvPr>
          <p:cNvPicPr>
            <a:picLocks noChangeAspect="1"/>
          </p:cNvPicPr>
          <p:nvPr/>
        </p:nvPicPr>
        <p:blipFill rotWithShape="1">
          <a:blip r:embed="rId8" cstate="print">
            <a:extLst>
              <a:ext uri="{28A0092B-C50C-407E-A947-70E740481C1C}">
                <a14:useLocalDpi xmlns:a14="http://schemas.microsoft.com/office/drawing/2010/main" val="0"/>
              </a:ext>
            </a:extLst>
          </a:blip>
          <a:srcRect l="42018" t="12393" r="27212" b="10342"/>
          <a:stretch/>
        </p:blipFill>
        <p:spPr>
          <a:xfrm>
            <a:off x="3603790" y="2855314"/>
            <a:ext cx="2224452" cy="3142038"/>
          </a:xfrm>
          <a:prstGeom prst="rect">
            <a:avLst/>
          </a:prstGeom>
          <a:effectLst>
            <a:softEdge rad="31750"/>
          </a:effectLst>
        </p:spPr>
      </p:pic>
    </p:spTree>
    <p:extLst>
      <p:ext uri="{BB962C8B-B14F-4D97-AF65-F5344CB8AC3E}">
        <p14:creationId xmlns:p14="http://schemas.microsoft.com/office/powerpoint/2010/main" val="201942818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42216A0-C771-411F-8A94-D13A86608880}"/>
              </a:ext>
            </a:extLst>
          </p:cNvPr>
          <p:cNvSpPr>
            <a:spLocks noGrp="1"/>
          </p:cNvSpPr>
          <p:nvPr>
            <p:ph type="title"/>
          </p:nvPr>
        </p:nvSpPr>
        <p:spPr/>
        <p:txBody>
          <a:bodyPr/>
          <a:lstStyle/>
          <a:p>
            <a:r>
              <a:rPr lang="es-ES" dirty="0"/>
              <a:t>7</a:t>
            </a:r>
          </a:p>
        </p:txBody>
      </p:sp>
      <p:sp>
        <p:nvSpPr>
          <p:cNvPr id="3" name="Subtítulo 2">
            <a:extLst>
              <a:ext uri="{FF2B5EF4-FFF2-40B4-BE49-F238E27FC236}">
                <a16:creationId xmlns="" xmlns:a16="http://schemas.microsoft.com/office/drawing/2014/main" id="{6B939D73-917F-4B6E-875A-F8F4B1CC24F2}"/>
              </a:ext>
            </a:extLst>
          </p:cNvPr>
          <p:cNvSpPr>
            <a:spLocks noGrp="1"/>
          </p:cNvSpPr>
          <p:nvPr>
            <p:ph type="subTitle" idx="1"/>
          </p:nvPr>
        </p:nvSpPr>
        <p:spPr/>
        <p:txBody>
          <a:bodyPr>
            <a:normAutofit/>
          </a:bodyPr>
          <a:lstStyle/>
          <a:p>
            <a:pPr algn="ctr"/>
            <a:r>
              <a:rPr lang="es-ES" sz="2000" b="1" dirty="0"/>
              <a:t>CERTIFICADO DELITOS SEXUALES</a:t>
            </a:r>
          </a:p>
        </p:txBody>
      </p:sp>
    </p:spTree>
    <p:extLst>
      <p:ext uri="{BB962C8B-B14F-4D97-AF65-F5344CB8AC3E}">
        <p14:creationId xmlns:p14="http://schemas.microsoft.com/office/powerpoint/2010/main" val="66528074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979712" y="404664"/>
            <a:ext cx="46085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b="1" dirty="0">
                <a:solidFill>
                  <a:srgbClr val="1D4F83"/>
                </a:solidFill>
                <a:latin typeface="Arial"/>
              </a:rPr>
              <a:t>MUY IMPORTANTE</a:t>
            </a:r>
          </a:p>
        </p:txBody>
      </p:sp>
      <p:sp>
        <p:nvSpPr>
          <p:cNvPr id="3" name="2 CuadroTexto"/>
          <p:cNvSpPr txBox="1"/>
          <p:nvPr/>
        </p:nvSpPr>
        <p:spPr>
          <a:xfrm>
            <a:off x="709253" y="1366453"/>
            <a:ext cx="7560840"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600" dirty="0">
              <a:latin typeface="Arial" pitchFamily="34" charset="0"/>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effectLst/>
              <a:uLnTx/>
              <a:uFillTx/>
              <a:latin typeface="Arial" pitchFamily="34" charset="0"/>
              <a:ea typeface="+mn-ea"/>
              <a:cs typeface="Arial" pitchFamily="34" charset="0"/>
            </a:endParaRPr>
          </a:p>
          <a:p>
            <a:pPr lvl="1" algn="just" defTabSz="914400">
              <a:defRPr/>
            </a:pPr>
            <a:r>
              <a:rPr kumimoji="0" lang="es-ES" sz="2000" b="0" i="0" u="none" strike="noStrike" kern="1200" cap="none" spc="0" normalizeH="0" baseline="0" noProof="0" dirty="0">
                <a:ln>
                  <a:noFill/>
                </a:ln>
                <a:effectLst/>
                <a:uLnTx/>
                <a:uFillTx/>
                <a:latin typeface="Arial" pitchFamily="34" charset="0"/>
                <a:ea typeface="+mn-ea"/>
                <a:cs typeface="Arial" pitchFamily="34" charset="0"/>
              </a:rPr>
              <a:t>Aquellas personas que durante las prácticas vayan a tener contacto con menores, deben solicitar el certificado de no haber cometido delitos sexuales al  Ministerio de Justicia. Si tienes firma digital,  lo puedes solicitar en la siguiente dirección: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effectLst/>
              <a:uLnTx/>
              <a:uFillTx/>
              <a:latin typeface="Arial" pitchFamily="34" charset="0"/>
              <a:ea typeface="+mn-ea"/>
              <a:cs typeface="Arial" pitchFamily="34" charset="0"/>
            </a:endParaRPr>
          </a:p>
          <a:p>
            <a:pPr lvl="0" algn="ctr" defTabSz="914400">
              <a:defRPr/>
            </a:pPr>
            <a:r>
              <a:rPr lang="es-ES" sz="1600" dirty="0">
                <a:hlinkClick r:id="rId4"/>
              </a:rPr>
              <a:t>https://sede.mjusticia.gob.es/es/tramites/certificado-registro-central</a:t>
            </a:r>
            <a:endParaRPr lang="es-ES" sz="1600" dirty="0"/>
          </a:p>
          <a:p>
            <a:pPr lvl="0" algn="just" defTabSz="914400">
              <a:defRPr/>
            </a:pPr>
            <a:endParaRPr kumimoji="0" lang="es-ES" sz="1600" b="0" i="0" u="none" strike="noStrike" kern="1200" cap="none" spc="0" normalizeH="0" baseline="0" noProof="0" dirty="0">
              <a:ln>
                <a:noFill/>
              </a:ln>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effectLst/>
                <a:uLnTx/>
                <a:uFillTx/>
                <a:latin typeface="Arial"/>
                <a:ea typeface="+mn-ea"/>
                <a:cs typeface="+mn-cs"/>
              </a:rPr>
              <a:t/>
            </a:r>
            <a:br>
              <a:rPr kumimoji="0" lang="es-ES" sz="2000" b="0" i="0" u="none" strike="noStrike" kern="1200" cap="none" spc="0" normalizeH="0" baseline="0" noProof="0" dirty="0">
                <a:ln>
                  <a:noFill/>
                </a:ln>
                <a:effectLst/>
                <a:uLnTx/>
                <a:uFillTx/>
                <a:latin typeface="Arial"/>
                <a:ea typeface="+mn-ea"/>
                <a:cs typeface="+mn-cs"/>
              </a:rPr>
            </a:br>
            <a:endParaRPr kumimoji="0" lang="es-ES" sz="2000" b="0" i="0" u="none" strike="noStrike" kern="1200" cap="none" spc="0" normalizeH="0" baseline="0" noProof="0" dirty="0">
              <a:ln>
                <a:noFill/>
              </a:ln>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5"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4075" y="530443"/>
            <a:ext cx="507785" cy="507785"/>
          </a:xfrm>
          <a:prstGeom prst="rect">
            <a:avLst/>
          </a:prstGeom>
          <a:solidFill>
            <a:schemeClr val="accent1"/>
          </a:solidFill>
        </p:spPr>
      </p:pic>
    </p:spTree>
    <p:extLst>
      <p:ext uri="{BB962C8B-B14F-4D97-AF65-F5344CB8AC3E}">
        <p14:creationId xmlns:p14="http://schemas.microsoft.com/office/powerpoint/2010/main" val="351280654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1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8</a:t>
            </a:r>
          </a:p>
        </p:txBody>
      </p:sp>
      <p:sp>
        <p:nvSpPr>
          <p:cNvPr id="3" name="2 Subtítulo"/>
          <p:cNvSpPr>
            <a:spLocks noGrp="1"/>
          </p:cNvSpPr>
          <p:nvPr>
            <p:ph type="subTitle" idx="1"/>
          </p:nvPr>
        </p:nvSpPr>
        <p:spPr>
          <a:xfrm>
            <a:off x="4778717" y="3146231"/>
            <a:ext cx="4227717" cy="835219"/>
          </a:xfrm>
        </p:spPr>
        <p:txBody>
          <a:bodyPr>
            <a:normAutofit/>
          </a:bodyPr>
          <a:lstStyle/>
          <a:p>
            <a:pPr algn="ctr"/>
            <a:r>
              <a:rPr lang="es-ES" sz="2000" b="1" dirty="0"/>
              <a:t>CUESTIONES A TENER EN CUENTA</a:t>
            </a:r>
          </a:p>
        </p:txBody>
      </p:sp>
    </p:spTree>
    <p:extLst>
      <p:ext uri="{BB962C8B-B14F-4D97-AF65-F5344CB8AC3E}">
        <p14:creationId xmlns:p14="http://schemas.microsoft.com/office/powerpoint/2010/main" val="2036916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34075" y="230255"/>
            <a:ext cx="8132496" cy="6032421"/>
          </a:xfrm>
          <a:prstGeom prst="rect">
            <a:avLst/>
          </a:prstGeom>
          <a:noFill/>
        </p:spPr>
        <p:txBody>
          <a:bodyPr wrap="square" rtlCol="0">
            <a:spAutoFit/>
          </a:bodyPr>
          <a:lstStyle/>
          <a:p>
            <a:pPr algn="ctr"/>
            <a:r>
              <a:rPr lang="es-ES" sz="1600" b="1" u="sng" dirty="0"/>
              <a:t>IMPORTANTE</a:t>
            </a:r>
          </a:p>
          <a:p>
            <a:pPr marL="342900" indent="-342900" algn="just">
              <a:buFont typeface="+mj-lt"/>
              <a:buAutoNum type="arabicParenR"/>
            </a:pPr>
            <a:endParaRPr lang="es-ES" sz="1600" dirty="0"/>
          </a:p>
          <a:p>
            <a:pPr marL="342900" indent="-342900" algn="just">
              <a:buFont typeface="+mj-lt"/>
              <a:buAutoNum type="arabicParenR"/>
            </a:pPr>
            <a:r>
              <a:rPr lang="es-ES" sz="1600" dirty="0"/>
              <a:t>Debéis tener el cv en Ícaro totalmente cumplimentado y actualizado.</a:t>
            </a:r>
          </a:p>
          <a:p>
            <a:pPr marL="342900" indent="-342900" algn="just">
              <a:buFont typeface="+mj-lt"/>
              <a:buAutoNum type="arabicParenR"/>
            </a:pPr>
            <a:endParaRPr lang="es-ES" sz="1600" dirty="0"/>
          </a:p>
          <a:p>
            <a:pPr marL="342900" indent="-342900" algn="just">
              <a:buFont typeface="+mj-lt"/>
              <a:buAutoNum type="arabicParenR"/>
            </a:pPr>
            <a:r>
              <a:rPr lang="es-ES" sz="1600" dirty="0"/>
              <a:t>Se participa con la nota media del curso anterior.</a:t>
            </a:r>
          </a:p>
          <a:p>
            <a:pPr marL="342900" indent="-342900" algn="just">
              <a:buFont typeface="+mj-lt"/>
              <a:buAutoNum type="arabicParenR"/>
            </a:pPr>
            <a:endParaRPr lang="es-ES" sz="1600" dirty="0"/>
          </a:p>
          <a:p>
            <a:pPr marL="342900" indent="-342900" algn="just">
              <a:buFont typeface="+mj-lt"/>
              <a:buAutoNum type="arabicParenR"/>
            </a:pPr>
            <a:r>
              <a:rPr lang="es-ES" sz="1600" dirty="0"/>
              <a:t>No es aconsejable visualizar las ofertas en móvil.</a:t>
            </a:r>
          </a:p>
          <a:p>
            <a:pPr marL="342900" indent="-342900" algn="just">
              <a:buFont typeface="+mj-lt"/>
              <a:buAutoNum type="arabicParenR"/>
            </a:pPr>
            <a:endParaRPr lang="es-ES" sz="1600" dirty="0"/>
          </a:p>
          <a:p>
            <a:pPr marL="342900" indent="-342900" algn="just">
              <a:buFont typeface="+mj-lt"/>
              <a:buAutoNum type="arabicParenR"/>
            </a:pPr>
            <a:r>
              <a:rPr lang="es-ES" sz="1600" dirty="0"/>
              <a:t>Prestad atención a la localidad de realización de las prácticas.</a:t>
            </a:r>
          </a:p>
          <a:p>
            <a:pPr marL="342900" indent="-342900" algn="just">
              <a:buFont typeface="+mj-lt"/>
              <a:buAutoNum type="arabicParenR"/>
            </a:pPr>
            <a:endParaRPr lang="es-ES" sz="1600" dirty="0"/>
          </a:p>
          <a:p>
            <a:pPr marL="342900" indent="-342900" algn="just">
              <a:buFont typeface="+mj-lt"/>
              <a:buAutoNum type="arabicParenR"/>
            </a:pPr>
            <a:r>
              <a:rPr lang="es-ES" sz="1600" dirty="0"/>
              <a:t>Prestad atención al tipo de ofertas (existe la opción de prácticas telemáticas, semipresenciales y presenciales).</a:t>
            </a:r>
          </a:p>
          <a:p>
            <a:pPr marL="342900" indent="-342900" algn="just">
              <a:buFont typeface="+mj-lt"/>
              <a:buAutoNum type="arabicParenR"/>
            </a:pPr>
            <a:endParaRPr lang="es-ES" sz="1600" dirty="0"/>
          </a:p>
          <a:p>
            <a:pPr marL="342900" indent="-342900" algn="just">
              <a:buFont typeface="+mj-lt"/>
              <a:buAutoNum type="arabicParenR"/>
            </a:pPr>
            <a:r>
              <a:rPr lang="es-ES" sz="1600" dirty="0"/>
              <a:t>Debéis cumplimentar las horas de prácticas en el periodo que aparece en vuestro documento de aceptación;: nadie podrá excederse de ese periodo. </a:t>
            </a:r>
          </a:p>
          <a:p>
            <a:pPr marL="342900" indent="-342900" algn="just">
              <a:buFont typeface="+mj-lt"/>
              <a:buAutoNum type="arabicParenR"/>
            </a:pPr>
            <a:endParaRPr lang="es-ES" sz="1600" dirty="0"/>
          </a:p>
          <a:p>
            <a:pPr marL="342900" indent="-342900" algn="just">
              <a:buFont typeface="+mj-lt"/>
              <a:buAutoNum type="arabicParenR"/>
            </a:pPr>
            <a:r>
              <a:rPr lang="es-ES" sz="1600" dirty="0"/>
              <a:t>No se puede faltar a la empresa sin avisarles.</a:t>
            </a:r>
          </a:p>
          <a:p>
            <a:pPr marL="342900" indent="-342900" algn="just">
              <a:buFont typeface="+mj-lt"/>
              <a:buAutoNum type="arabicParenR"/>
            </a:pPr>
            <a:endParaRPr lang="es-ES" sz="1600" dirty="0"/>
          </a:p>
          <a:p>
            <a:pPr marL="342900" indent="-342900" algn="just">
              <a:buFont typeface="+mj-lt"/>
              <a:buAutoNum type="arabicParenR"/>
            </a:pPr>
            <a:r>
              <a:rPr lang="es-ES" sz="1600" dirty="0"/>
              <a:t>Se debe realizar todas las tareas con responsabilidad, con independencia de que sean básicas o de cierta importancia.</a:t>
            </a:r>
          </a:p>
          <a:p>
            <a:pPr marL="342900" indent="-342900" algn="just">
              <a:buFont typeface="+mj-lt"/>
              <a:buAutoNum type="arabicParenR"/>
            </a:pPr>
            <a:endParaRPr lang="es-ES" sz="1600" dirty="0"/>
          </a:p>
          <a:p>
            <a:pPr marL="342900" indent="-342900" algn="just">
              <a:buFont typeface="+mj-lt"/>
              <a:buAutoNum type="arabicParenR"/>
            </a:pPr>
            <a:r>
              <a:rPr lang="es-ES" sz="1600" dirty="0"/>
              <a:t>En general, hay que mantener las normas básicas de comportamiento, educación y profesionalidad.</a:t>
            </a:r>
          </a:p>
          <a:p>
            <a:pPr marL="342900" indent="-342900">
              <a:buFont typeface="+mj-lt"/>
              <a:buAutoNum type="arabicParenR"/>
            </a:pPr>
            <a:endParaRPr lang="es-ES" dirty="0"/>
          </a:p>
        </p:txBody>
      </p:sp>
    </p:spTree>
    <p:extLst>
      <p:ext uri="{BB962C8B-B14F-4D97-AF65-F5344CB8AC3E}">
        <p14:creationId xmlns:p14="http://schemas.microsoft.com/office/powerpoint/2010/main" val="7741827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9080" y="457200"/>
            <a:ext cx="8724900" cy="5334000"/>
          </a:xfrm>
          <a:prstGeom prst="rect">
            <a:avLst/>
          </a:prstGeom>
        </p:spPr>
        <p:txBody>
          <a:bodyPr wrap="square">
            <a:noAutofit/>
          </a:bodyPr>
          <a:lstStyle/>
          <a:p>
            <a:pPr algn="ctr"/>
            <a:r>
              <a:rPr lang="es-ES" sz="1600" b="1" u="sng" dirty="0"/>
              <a:t>PRÁCTICAS PERFILADAS</a:t>
            </a:r>
          </a:p>
          <a:p>
            <a:pPr algn="ctr"/>
            <a:endParaRPr lang="es-ES" b="1" u="sng" dirty="0" smtClean="0"/>
          </a:p>
          <a:p>
            <a:pPr algn="just"/>
            <a:r>
              <a:rPr lang="es-ES" dirty="0" smtClean="0"/>
              <a:t> </a:t>
            </a:r>
            <a:r>
              <a:rPr lang="es-ES" dirty="0"/>
              <a:t>▪ </a:t>
            </a:r>
            <a:r>
              <a:rPr lang="es-ES" sz="1600" dirty="0"/>
              <a:t>Recordad la fecha límite, indicada en el calendario de cada convocatoria, para presentar ofertas perfiladas. </a:t>
            </a:r>
            <a:endParaRPr lang="es-ES" sz="1600" dirty="0" smtClean="0"/>
          </a:p>
          <a:p>
            <a:pPr algn="just"/>
            <a:endParaRPr lang="es-ES" sz="1600" dirty="0" smtClean="0"/>
          </a:p>
          <a:p>
            <a:pPr algn="just"/>
            <a:r>
              <a:rPr lang="es-ES" sz="1600" dirty="0" smtClean="0"/>
              <a:t>▪ </a:t>
            </a:r>
            <a:r>
              <a:rPr lang="es-ES" sz="1600" dirty="0"/>
              <a:t>El alumnado con oferta perfilada, debe enviar un correo electrónico motivado a Diana Carrión García (dcarri@fundacionual.es), indicando en el asunto: Práctica curricular perfilada del grado en cuestión (indicar el grado). Código de Oferta (el que se haya generado al crear la oferta, son 6 dígitos) y nombre, apellidos y DNI o NIE del alumno o alumna a la que va destinada la oferta. </a:t>
            </a:r>
            <a:endParaRPr lang="es-ES" sz="1600" dirty="0" smtClean="0"/>
          </a:p>
          <a:p>
            <a:pPr algn="just"/>
            <a:endParaRPr lang="es-ES" sz="1600" dirty="0"/>
          </a:p>
          <a:p>
            <a:pPr algn="just"/>
            <a:r>
              <a:rPr lang="es-ES" sz="1600" i="1" dirty="0" smtClean="0">
                <a:solidFill>
                  <a:srgbClr val="FF0000"/>
                </a:solidFill>
              </a:rPr>
              <a:t>Ejemplo:</a:t>
            </a:r>
            <a:r>
              <a:rPr lang="es-ES" sz="1600" dirty="0" smtClean="0">
                <a:solidFill>
                  <a:srgbClr val="FF0000"/>
                </a:solidFill>
              </a:rPr>
              <a:t> </a:t>
            </a:r>
          </a:p>
          <a:p>
            <a:pPr algn="just"/>
            <a:r>
              <a:rPr lang="es-ES" sz="1600" dirty="0" smtClean="0"/>
              <a:t>Asunto </a:t>
            </a:r>
            <a:r>
              <a:rPr lang="es-ES" sz="1600" dirty="0"/>
              <a:t>correo: Práctica curricular perfilada ADE. Código de Oferta 396999. Diana Carrión García 45666999T. </a:t>
            </a:r>
            <a:endParaRPr lang="es-ES" sz="1600" dirty="0" smtClean="0"/>
          </a:p>
          <a:p>
            <a:pPr algn="just"/>
            <a:r>
              <a:rPr lang="es-ES" sz="1600" dirty="0" smtClean="0"/>
              <a:t>Cuerpo del mensaje: La justificación de por qué se solicita. </a:t>
            </a:r>
          </a:p>
          <a:p>
            <a:pPr algn="just"/>
            <a:endParaRPr lang="es-ES" sz="1600" dirty="0"/>
          </a:p>
          <a:p>
            <a:pPr algn="just"/>
            <a:r>
              <a:rPr lang="es-ES" sz="1600" dirty="0" smtClean="0">
                <a:solidFill>
                  <a:srgbClr val="FF0000"/>
                </a:solidFill>
              </a:rPr>
              <a:t>NOTA</a:t>
            </a:r>
            <a:r>
              <a:rPr lang="es-ES" sz="1600" dirty="0">
                <a:solidFill>
                  <a:srgbClr val="FF0000"/>
                </a:solidFill>
              </a:rPr>
              <a:t>: </a:t>
            </a:r>
            <a:r>
              <a:rPr lang="es-ES" sz="1600" dirty="0"/>
              <a:t>Ese correo, junto con la oferta, la Fundación de la UAL lo enviará a la facultad para el </a:t>
            </a:r>
            <a:r>
              <a:rPr lang="es-ES" sz="1600" dirty="0" err="1"/>
              <a:t>VºBº</a:t>
            </a:r>
            <a:r>
              <a:rPr lang="es-ES" sz="1600" dirty="0"/>
              <a:t>. En caso de no ser autorizada, el alumno o alumna en cuestión deberá participar de la convocatoria abierta. Por el contrario, si se da el </a:t>
            </a:r>
            <a:r>
              <a:rPr lang="es-ES" sz="1600" dirty="0" err="1"/>
              <a:t>VºBº</a:t>
            </a:r>
            <a:r>
              <a:rPr lang="es-ES" sz="1600" dirty="0"/>
              <a:t> a la oferta, no podrá participar en la elección de ofertas, ya que tiene una oferta perfilada.</a:t>
            </a:r>
          </a:p>
        </p:txBody>
      </p:sp>
    </p:spTree>
    <p:extLst>
      <p:ext uri="{BB962C8B-B14F-4D97-AF65-F5344CB8AC3E}">
        <p14:creationId xmlns:p14="http://schemas.microsoft.com/office/powerpoint/2010/main" val="3495911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47675" y="600075"/>
            <a:ext cx="8324850" cy="5067300"/>
          </a:xfrm>
          <a:prstGeom prst="rect">
            <a:avLst/>
          </a:prstGeom>
        </p:spPr>
        <p:txBody>
          <a:bodyPr wrap="square">
            <a:noAutofit/>
          </a:bodyPr>
          <a:lstStyle/>
          <a:p>
            <a:pPr algn="ctr"/>
            <a:r>
              <a:rPr lang="es-ES" sz="1600" b="1" u="sng" dirty="0"/>
              <a:t>EVALUACIÓN</a:t>
            </a:r>
            <a:r>
              <a:rPr lang="es-ES" u="sng" dirty="0"/>
              <a:t> </a:t>
            </a:r>
            <a:endParaRPr lang="es-ES" u="sng" dirty="0" smtClean="0"/>
          </a:p>
          <a:p>
            <a:endParaRPr lang="es-ES" dirty="0"/>
          </a:p>
          <a:p>
            <a:endParaRPr lang="es-ES" sz="1600" dirty="0" smtClean="0"/>
          </a:p>
          <a:p>
            <a:pPr algn="just"/>
            <a:r>
              <a:rPr lang="es-ES" sz="1600" dirty="0" smtClean="0"/>
              <a:t>1) El </a:t>
            </a:r>
            <a:r>
              <a:rPr lang="es-ES" sz="1600" dirty="0"/>
              <a:t>estudiante debe mandar 3 emails al tutor académico (se considera </a:t>
            </a:r>
            <a:r>
              <a:rPr lang="es-ES" sz="1600" dirty="0" smtClean="0"/>
              <a:t>para evaluación</a:t>
            </a:r>
            <a:r>
              <a:rPr lang="es-ES" sz="1600" dirty="0"/>
              <a:t>): </a:t>
            </a:r>
            <a:endParaRPr lang="es-ES" sz="1600" dirty="0" smtClean="0"/>
          </a:p>
          <a:p>
            <a:pPr algn="just"/>
            <a:r>
              <a:rPr lang="es-ES" sz="1600" dirty="0" smtClean="0"/>
              <a:t>	▪ </a:t>
            </a:r>
            <a:r>
              <a:rPr lang="es-ES" sz="1600" dirty="0"/>
              <a:t>Al inicio de las prácticas. </a:t>
            </a:r>
            <a:endParaRPr lang="es-ES" sz="1600" dirty="0" smtClean="0"/>
          </a:p>
          <a:p>
            <a:pPr algn="just"/>
            <a:r>
              <a:rPr lang="es-ES" sz="1600" dirty="0" smtClean="0"/>
              <a:t>	▪ </a:t>
            </a:r>
            <a:r>
              <a:rPr lang="es-ES" sz="1600" dirty="0"/>
              <a:t>Al cumplir 100 horas de realización. </a:t>
            </a:r>
            <a:endParaRPr lang="es-ES" sz="1600" dirty="0" smtClean="0"/>
          </a:p>
          <a:p>
            <a:pPr algn="just"/>
            <a:r>
              <a:rPr lang="es-ES" sz="1600" dirty="0" smtClean="0"/>
              <a:t>	▪ </a:t>
            </a:r>
            <a:r>
              <a:rPr lang="es-ES" sz="1600" dirty="0"/>
              <a:t>A la finalización. </a:t>
            </a:r>
            <a:endParaRPr lang="es-ES" sz="1600" dirty="0" smtClean="0"/>
          </a:p>
          <a:p>
            <a:pPr algn="just"/>
            <a:endParaRPr lang="es-ES" sz="1600" dirty="0"/>
          </a:p>
          <a:p>
            <a:pPr algn="just"/>
            <a:r>
              <a:rPr lang="es-ES" sz="1600" dirty="0" smtClean="0"/>
              <a:t>2</a:t>
            </a:r>
            <a:r>
              <a:rPr lang="es-ES" sz="1600" dirty="0"/>
              <a:t>) Al finalizar la práctica, el estudiante debe subir su informe final en ÍCARO y el/la tutor/a de empresa también (se activan </a:t>
            </a:r>
            <a:r>
              <a:rPr lang="es-ES" sz="1600" dirty="0" smtClean="0"/>
              <a:t>unos días antes de la finalización </a:t>
            </a:r>
            <a:r>
              <a:rPr lang="es-ES" sz="1600" dirty="0"/>
              <a:t>de las prácticas). </a:t>
            </a:r>
            <a:endParaRPr lang="es-ES" sz="1600" dirty="0" smtClean="0"/>
          </a:p>
          <a:p>
            <a:pPr algn="just"/>
            <a:endParaRPr lang="es-ES" sz="1600" dirty="0" smtClean="0"/>
          </a:p>
          <a:p>
            <a:pPr algn="just"/>
            <a:r>
              <a:rPr lang="es-ES" sz="1600" dirty="0" smtClean="0"/>
              <a:t>3) El/la </a:t>
            </a:r>
            <a:r>
              <a:rPr lang="es-ES" sz="1600" dirty="0"/>
              <a:t>tutor/a académico califica cuando ambos estén disponibles. </a:t>
            </a:r>
            <a:endParaRPr lang="es-ES" sz="1600" dirty="0" smtClean="0"/>
          </a:p>
          <a:p>
            <a:pPr algn="just"/>
            <a:endParaRPr lang="es-ES" sz="1600" dirty="0" smtClean="0"/>
          </a:p>
          <a:p>
            <a:pPr algn="just"/>
            <a:r>
              <a:rPr lang="es-ES" sz="1600" dirty="0" smtClean="0"/>
              <a:t>4) El/la </a:t>
            </a:r>
            <a:r>
              <a:rPr lang="es-ES" sz="1600" dirty="0"/>
              <a:t>coordinador/a de prácticas de empresa cumplimenta la nota en el acta en junio (</a:t>
            </a:r>
            <a:r>
              <a:rPr lang="es-ES" sz="1600" u="sng" dirty="0"/>
              <a:t>tanto las prácticas del 1Q y 2Q</a:t>
            </a:r>
            <a:r>
              <a:rPr lang="es-ES" sz="1600" dirty="0" smtClean="0"/>
              <a:t>).</a:t>
            </a:r>
          </a:p>
          <a:p>
            <a:pPr algn="just"/>
            <a:endParaRPr lang="es-ES" dirty="0"/>
          </a:p>
        </p:txBody>
      </p:sp>
    </p:spTree>
    <p:extLst>
      <p:ext uri="{BB962C8B-B14F-4D97-AF65-F5344CB8AC3E}">
        <p14:creationId xmlns:p14="http://schemas.microsoft.com/office/powerpoint/2010/main" val="10452448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3" name="Subtítulo 2">
            <a:extLst>
              <a:ext uri="{FF2B5EF4-FFF2-40B4-BE49-F238E27FC236}">
                <a16:creationId xmlns="" xmlns:a16="http://schemas.microsoft.com/office/drawing/2014/main" id="{6B939D73-917F-4B6E-875A-F8F4B1CC24F2}"/>
              </a:ext>
            </a:extLst>
          </p:cNvPr>
          <p:cNvSpPr>
            <a:spLocks noGrp="1"/>
          </p:cNvSpPr>
          <p:nvPr>
            <p:ph type="subTitle" idx="1"/>
          </p:nvPr>
        </p:nvSpPr>
        <p:spPr/>
        <p:txBody>
          <a:bodyPr>
            <a:normAutofit/>
          </a:bodyPr>
          <a:lstStyle/>
          <a:p>
            <a:pPr algn="ctr"/>
            <a:r>
              <a:rPr lang="es-ES" sz="2000" b="1" dirty="0"/>
              <a:t>RECONOCIMIENTO DE CRÉDITOS</a:t>
            </a:r>
          </a:p>
        </p:txBody>
      </p:sp>
      <p:sp>
        <p:nvSpPr>
          <p:cNvPr id="2" name="Título 1">
            <a:extLst>
              <a:ext uri="{FF2B5EF4-FFF2-40B4-BE49-F238E27FC236}">
                <a16:creationId xmlns="" xmlns:a16="http://schemas.microsoft.com/office/drawing/2014/main" id="{942216A0-C771-411F-8A94-D13A86608880}"/>
              </a:ext>
            </a:extLst>
          </p:cNvPr>
          <p:cNvSpPr>
            <a:spLocks noGrp="1"/>
          </p:cNvSpPr>
          <p:nvPr>
            <p:ph type="title"/>
          </p:nvPr>
        </p:nvSpPr>
        <p:spPr/>
        <p:txBody>
          <a:bodyPr/>
          <a:lstStyle/>
          <a:p>
            <a:r>
              <a:rPr lang="es-ES" dirty="0"/>
              <a:t>9</a:t>
            </a:r>
          </a:p>
        </p:txBody>
      </p:sp>
    </p:spTree>
    <p:extLst>
      <p:ext uri="{BB962C8B-B14F-4D97-AF65-F5344CB8AC3E}">
        <p14:creationId xmlns:p14="http://schemas.microsoft.com/office/powerpoint/2010/main" val="114767369"/>
      </p:ext>
    </p:extLst>
  </p:cSld>
  <p:clrMapOvr>
    <a:overrideClrMapping bg1="lt1" tx1="dk1" bg2="lt2" tx2="dk2" accent1="accent1" accent2="accent2" accent3="accent3" accent4="accent4" accent5="accent5" accent6="accent6" hlink="hlink" folHlink="folHlink"/>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20980" y="17010"/>
            <a:ext cx="8862060" cy="369332"/>
          </a:xfrm>
          <a:prstGeom prst="rect">
            <a:avLst/>
          </a:prstGeom>
          <a:noFill/>
        </p:spPr>
        <p:txBody>
          <a:bodyPr wrap="square" rtlCol="0">
            <a:spAutoFit/>
          </a:bodyPr>
          <a:lstStyle/>
          <a:p>
            <a:pPr lvl="0" algn="ctr" defTabSz="914400">
              <a:defRPr/>
            </a:pPr>
            <a:r>
              <a:rPr lang="es-ES" b="1" dirty="0" smtClean="0">
                <a:solidFill>
                  <a:srgbClr val="1D4F83"/>
                </a:solidFill>
                <a:latin typeface="+mj-lt"/>
              </a:rPr>
              <a:t>SERVICIO DE EMPLEABILIDAD, POLÍTICAS SOCIALES Y SOSTENIBILIDAD</a:t>
            </a:r>
            <a:endParaRPr lang="es-ES" b="1" dirty="0">
              <a:solidFill>
                <a:srgbClr val="1D4F83"/>
              </a:solidFill>
              <a:latin typeface="+mj-lt"/>
            </a:endParaRPr>
          </a:p>
        </p:txBody>
      </p:sp>
      <p:graphicFrame>
        <p:nvGraphicFramePr>
          <p:cNvPr id="8" name="7 Diagrama"/>
          <p:cNvGraphicFramePr/>
          <p:nvPr>
            <p:extLst>
              <p:ext uri="{D42A27DB-BD31-4B8C-83A1-F6EECF244321}">
                <p14:modId xmlns:p14="http://schemas.microsoft.com/office/powerpoint/2010/main" val="275997055"/>
              </p:ext>
            </p:extLst>
          </p:nvPr>
        </p:nvGraphicFramePr>
        <p:xfrm>
          <a:off x="1100799" y="723254"/>
          <a:ext cx="722446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0" name="29 CuadroTexto"/>
          <p:cNvSpPr txBox="1"/>
          <p:nvPr/>
        </p:nvSpPr>
        <p:spPr>
          <a:xfrm>
            <a:off x="3383824" y="5049669"/>
            <a:ext cx="4248472" cy="307777"/>
          </a:xfrm>
          <a:prstGeom prst="rect">
            <a:avLst/>
          </a:prstGeom>
          <a:solidFill>
            <a:schemeClr val="accent6">
              <a:lumMod val="60000"/>
              <a:lumOff val="40000"/>
            </a:schemeClr>
          </a:solidFill>
          <a:ln>
            <a:solidFill>
              <a:schemeClr val="bg1"/>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FFFFFF"/>
                </a:solidFill>
                <a:effectLst/>
                <a:uLnTx/>
                <a:uFillTx/>
                <a:latin typeface="+mj-lt"/>
                <a:ea typeface="+mn-ea"/>
                <a:cs typeface="+mn-cs"/>
              </a:rPr>
              <a:t>FUNDACIÓN UNIVERSIDAD DE ALMERÍA (FUAL)</a:t>
            </a:r>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78615" y="601785"/>
            <a:ext cx="697502" cy="697502"/>
          </a:xfrm>
          <a:prstGeom prst="rect">
            <a:avLst/>
          </a:prstGeom>
          <a:solidFill>
            <a:schemeClr val="accent1"/>
          </a:solidFill>
        </p:spPr>
      </p:pic>
    </p:spTree>
    <p:extLst>
      <p:ext uri="{BB962C8B-B14F-4D97-AF65-F5344CB8AC3E}">
        <p14:creationId xmlns:p14="http://schemas.microsoft.com/office/powerpoint/2010/main" val="16362704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8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699491" y="404664"/>
            <a:ext cx="56526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b="1" dirty="0">
                <a:solidFill>
                  <a:srgbClr val="1D4F83"/>
                </a:solidFill>
                <a:latin typeface="Arial"/>
              </a:rPr>
              <a:t>RECONOCIMIENTO DE CRÉDITOS</a:t>
            </a:r>
          </a:p>
        </p:txBody>
      </p:sp>
      <p:sp>
        <p:nvSpPr>
          <p:cNvPr id="3" name="2 CuadroTexto"/>
          <p:cNvSpPr txBox="1"/>
          <p:nvPr/>
        </p:nvSpPr>
        <p:spPr>
          <a:xfrm>
            <a:off x="641838" y="1266625"/>
            <a:ext cx="8176846" cy="4339650"/>
          </a:xfrm>
          <a:prstGeom prst="rect">
            <a:avLst/>
          </a:prstGeom>
          <a:solidFill>
            <a:schemeClr val="bg1"/>
          </a:solidFill>
        </p:spPr>
        <p:txBody>
          <a:bodyPr wrap="square" rtlCol="0">
            <a:spAutoFit/>
          </a:bodyPr>
          <a:lstStyle/>
          <a:p>
            <a:pPr lvl="0" algn="just" defTabSz="914400">
              <a:lnSpc>
                <a:spcPct val="150000"/>
              </a:lnSpc>
              <a:defRPr/>
            </a:pPr>
            <a:r>
              <a:rPr lang="es-ES" sz="2000" dirty="0"/>
              <a:t>Quienes hayan solicitado Beca al Ministerio de Educación y quieran solicitar el reconocimiento de créditos de las prácticas extracurriculares por las curriculares, </a:t>
            </a:r>
            <a:r>
              <a:rPr lang="es-ES" sz="2000" b="1" dirty="0"/>
              <a:t>pueden perder dicha beca</a:t>
            </a:r>
            <a:r>
              <a:rPr lang="es-ES" sz="2000" dirty="0"/>
              <a:t>.</a:t>
            </a:r>
          </a:p>
          <a:p>
            <a:pPr lvl="0" algn="just" defTabSz="914400">
              <a:lnSpc>
                <a:spcPct val="150000"/>
              </a:lnSpc>
              <a:defRPr/>
            </a:pPr>
            <a:endParaRPr lang="es-ES" sz="2000" dirty="0" smtClean="0"/>
          </a:p>
          <a:p>
            <a:pPr lvl="0" algn="just" defTabSz="914400">
              <a:lnSpc>
                <a:spcPct val="150000"/>
              </a:lnSpc>
              <a:defRPr/>
            </a:pPr>
            <a:r>
              <a:rPr lang="es-ES" sz="2000" dirty="0" smtClean="0"/>
              <a:t>Tras </a:t>
            </a:r>
            <a:r>
              <a:rPr lang="es-ES" sz="2000" dirty="0"/>
              <a:t>el reconocimiento de la asignatura de práctica en su expediente académico, hay que revocar la beca general del Ministerio de Educación, Formación Profesional y Deportes, por haber quedado matriculada de menos créditos de los exigidos en la convocatoria.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0242" name="Picture 2" descr="Información General del trámite de reconocimiento y transferencia de  créditos - Universidad de Almerí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0420" y="4558318"/>
            <a:ext cx="1913260" cy="1734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72800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18748" y="1275716"/>
            <a:ext cx="8018583" cy="4939814"/>
          </a:xfrm>
          <a:prstGeom prst="rect">
            <a:avLst/>
          </a:prstGeom>
          <a:noFill/>
          <a:ln>
            <a:solidFill>
              <a:srgbClr val="1D4F83"/>
            </a:solidFill>
          </a:ln>
        </p:spPr>
        <p:txBody>
          <a:bodyPr wrap="square" rtlCol="0">
            <a:spAutoFit/>
          </a:bodyPr>
          <a:lstStyle/>
          <a:p>
            <a:pPr lvl="0" algn="ctr" defTabSz="914400">
              <a:lnSpc>
                <a:spcPct val="150000"/>
              </a:lnSpc>
              <a:defRPr/>
            </a:pPr>
            <a:r>
              <a:rPr lang="es-ES" b="1" dirty="0">
                <a:latin typeface="Arial" charset="0"/>
                <a:cs typeface="Arial" charset="0"/>
              </a:rPr>
              <a:t>CAU: https://www.ual.es/contacta </a:t>
            </a:r>
          </a:p>
          <a:p>
            <a:pPr lvl="0" algn="ctr" defTabSz="914400">
              <a:lnSpc>
                <a:spcPct val="150000"/>
              </a:lnSpc>
              <a:defRPr/>
            </a:pPr>
            <a:r>
              <a:rPr kumimoji="0" lang="es-ES" b="1" i="0" u="none" strike="noStrike" kern="1200" cap="none" spc="0" normalizeH="0" baseline="0" noProof="0" dirty="0">
                <a:ln>
                  <a:noFill/>
                </a:ln>
                <a:effectLst/>
                <a:uLnTx/>
                <a:uFillTx/>
                <a:latin typeface="Arial" charset="0"/>
                <a:cs typeface="Arial" charset="0"/>
              </a:rPr>
              <a:t>  950 01 55 43</a:t>
            </a:r>
            <a:r>
              <a:rPr kumimoji="0" lang="es-ES" b="1" i="0" u="none" strike="noStrike" kern="1200" cap="none" spc="0" normalizeH="0" noProof="0" dirty="0">
                <a:ln>
                  <a:noFill/>
                </a:ln>
                <a:effectLst/>
                <a:uLnTx/>
                <a:uFillTx/>
                <a:latin typeface="Arial" charset="0"/>
                <a:cs typeface="Arial" charset="0"/>
              </a:rPr>
              <a:t>;</a:t>
            </a:r>
            <a:r>
              <a:rPr kumimoji="0" lang="es-ES" b="1" i="0" u="none" strike="noStrike" kern="1200" cap="none" spc="0" normalizeH="0" baseline="0" noProof="0" dirty="0">
                <a:ln>
                  <a:noFill/>
                </a:ln>
                <a:effectLst/>
                <a:uLnTx/>
                <a:uFillTx/>
                <a:latin typeface="Arial" charset="0"/>
                <a:cs typeface="Arial" charset="0"/>
              </a:rPr>
              <a:t> 950 01 50 06</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s-ES" b="1" i="0" u="none" strike="noStrike" kern="1200" cap="none" spc="0" normalizeH="0" baseline="0" noProof="0" dirty="0">
                <a:ln>
                  <a:noFill/>
                </a:ln>
                <a:effectLst/>
                <a:uLnTx/>
                <a:uFillTx/>
                <a:latin typeface="Arial" charset="0"/>
                <a:cs typeface="Arial" charset="0"/>
                <a:hlinkClick r:id="rId3"/>
              </a:rPr>
              <a:t>serviciodeempleo@ual.es</a:t>
            </a:r>
            <a:endParaRPr kumimoji="0" lang="es-ES" b="1" i="0" u="none" strike="noStrike" kern="1200" cap="none" spc="0" normalizeH="0" baseline="0" noProof="0" dirty="0">
              <a:ln>
                <a:noFill/>
              </a:ln>
              <a:effectLst/>
              <a:uLnTx/>
              <a:uFillTx/>
              <a:latin typeface="Arial" charset="0"/>
              <a:cs typeface="Arial"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s-ES" b="1" dirty="0">
                <a:latin typeface="Arial" charset="0"/>
                <a:cs typeface="Arial" charset="0"/>
                <a:hlinkClick r:id="rId4"/>
              </a:rPr>
              <a:t>mgarcia@ual.es</a:t>
            </a:r>
            <a:endParaRPr lang="es-ES" b="1" dirty="0">
              <a:latin typeface="Arial" charset="0"/>
              <a:cs typeface="Arial" charset="0"/>
            </a:endParaRPr>
          </a:p>
          <a:p>
            <a:pPr lvl="0" algn="ctr" defTabSz="914400">
              <a:lnSpc>
                <a:spcPct val="150000"/>
              </a:lnSpc>
              <a:defRPr/>
            </a:pPr>
            <a:r>
              <a:rPr lang="es-ES" b="1" u="sng" dirty="0">
                <a:latin typeface="Arial" charset="0"/>
                <a:cs typeface="Arial" charset="0"/>
                <a:hlinkClick r:id="rId5"/>
              </a:rPr>
              <a:t>dcarri@fundacionual.es</a:t>
            </a:r>
            <a:endParaRPr lang="es-ES" b="1" u="sng" dirty="0">
              <a:latin typeface="Arial" charset="0"/>
              <a:cs typeface="Arial"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s-ES" b="1" i="0" u="none" strike="noStrike" kern="1200" cap="none" spc="0" normalizeH="0" baseline="0" noProof="0" dirty="0">
                <a:ln>
                  <a:noFill/>
                </a:ln>
                <a:effectLst/>
                <a:uLnTx/>
                <a:uFillTx/>
                <a:latin typeface="Arial" charset="0"/>
                <a:cs typeface="Arial" charset="0"/>
                <a:hlinkClick r:id="rId6"/>
              </a:rPr>
              <a:t>practicas@fundacionual.es</a:t>
            </a:r>
            <a:endParaRPr kumimoji="0" lang="es-ES" b="1" i="0" u="none" strike="noStrike" kern="1200" cap="none" spc="0" normalizeH="0" baseline="0" noProof="0" dirty="0">
              <a:ln>
                <a:noFill/>
              </a:ln>
              <a:effectLst/>
              <a:uLnTx/>
              <a:uFillTx/>
              <a:latin typeface="Arial" charset="0"/>
              <a:cs typeface="Arial"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s-ES" b="1" i="0" u="none" strike="noStrike" kern="1200" cap="none" spc="0" normalizeH="0" baseline="0" noProof="0" dirty="0">
                <a:ln>
                  <a:noFill/>
                </a:ln>
                <a:effectLst/>
                <a:uLnTx/>
                <a:uFillTx/>
                <a:latin typeface="Arial" charset="0"/>
                <a:cs typeface="Arial" charset="0"/>
              </a:rPr>
              <a:t>Nos puedes encontrar en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s-ES" b="1" i="0" u="none" strike="noStrike" kern="1200" cap="none" spc="0" normalizeH="0" baseline="0" noProof="0" dirty="0">
                <a:ln>
                  <a:noFill/>
                </a:ln>
                <a:effectLst/>
                <a:uLnTx/>
                <a:uFillTx/>
                <a:latin typeface="Arial"/>
                <a:hlinkClick r:id="rId7"/>
              </a:rPr>
              <a:t>http://www.ual.es/empleo</a:t>
            </a:r>
            <a:endParaRPr kumimoji="0" lang="es-ES" b="1" i="0" u="none" strike="noStrike" kern="1200" cap="none" spc="0" normalizeH="0" baseline="0" noProof="0" dirty="0">
              <a:ln>
                <a:noFill/>
              </a:ln>
              <a:effectLst/>
              <a:uLnTx/>
              <a:uFillTx/>
              <a:latin typeface="Aria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s-ES" b="1" i="0" u="none" strike="noStrike" kern="1200" cap="none" spc="0" normalizeH="0" baseline="0" noProof="0" dirty="0">
                <a:ln>
                  <a:noFill/>
                </a:ln>
                <a:effectLst/>
                <a:uLnTx/>
                <a:uFillTx/>
                <a:latin typeface="Arial"/>
                <a:hlinkClick r:id="rId8"/>
              </a:rPr>
              <a:t>https://fundacionual.es/</a:t>
            </a:r>
            <a:endParaRPr kumimoji="0" lang="es-ES" b="1" i="0" u="none" strike="noStrike" kern="1200" cap="none" spc="0" normalizeH="0" baseline="0" noProof="0" dirty="0">
              <a:ln>
                <a:noFill/>
              </a:ln>
              <a:effectLst/>
              <a:uLnTx/>
              <a:uFillTx/>
              <a:latin typeface="Arial"/>
            </a:endParaRPr>
          </a:p>
          <a:p>
            <a:pPr lvl="0" algn="ctr" defTabSz="914400">
              <a:lnSpc>
                <a:spcPct val="150000"/>
              </a:lnSpc>
              <a:defRPr/>
            </a:pPr>
            <a:r>
              <a:rPr lang="es-ES" b="1" dirty="0">
                <a:latin typeface="Arial"/>
              </a:rPr>
              <a:t> </a:t>
            </a:r>
            <a:r>
              <a:rPr lang="es-ES" b="1" dirty="0">
                <a:latin typeface="Arial"/>
                <a:hlinkClick r:id="rId9"/>
              </a:rPr>
              <a:t>https://www.facebook.com/IcaroUAL</a:t>
            </a:r>
            <a:r>
              <a:rPr lang="es-ES" u="sng" dirty="0">
                <a:latin typeface="Times New Roman" panose="02020603050405020304" pitchFamily="18" charset="0"/>
                <a:ea typeface="Calibri" panose="020F0502020204030204" pitchFamily="34" charset="0"/>
                <a:hlinkClick r:id="rId9"/>
              </a:rPr>
              <a:t>/</a:t>
            </a:r>
            <a:endParaRPr kumimoji="0" lang="es-ES" b="1" i="0" u="none" strike="noStrike" kern="1200" cap="none" spc="0" normalizeH="0" baseline="0" noProof="0" dirty="0">
              <a:ln>
                <a:noFill/>
              </a:ln>
              <a:effectLst/>
              <a:uLnTx/>
              <a:uFillTx/>
              <a:latin typeface="Aria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s-ES" b="1" i="0" u="none" strike="noStrike" kern="1200" cap="none" spc="0" normalizeH="0" baseline="0" noProof="0" dirty="0">
                <a:ln>
                  <a:noFill/>
                </a:ln>
                <a:effectLst/>
                <a:uLnTx/>
                <a:uFillTx/>
                <a:latin typeface="Arial" charset="0"/>
                <a:cs typeface="Arial" charset="0"/>
                <a:hlinkClick r:id="rId10"/>
              </a:rPr>
              <a:t>https://www.facebook.com/sueual</a:t>
            </a:r>
            <a:endParaRPr kumimoji="0" lang="es-ES" b="1" i="0" u="none" strike="noStrike" kern="1200" cap="none" spc="0" normalizeH="0" baseline="0" noProof="0" dirty="0">
              <a:ln>
                <a:noFill/>
              </a:ln>
              <a:effectLst/>
              <a:uLnTx/>
              <a:uFillTx/>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CuadroTexto 2"/>
          <p:cNvSpPr txBox="1"/>
          <p:nvPr/>
        </p:nvSpPr>
        <p:spPr>
          <a:xfrm>
            <a:off x="657927" y="132534"/>
            <a:ext cx="7879404" cy="117410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b="1" dirty="0">
                <a:solidFill>
                  <a:srgbClr val="1D4F83"/>
                </a:solidFill>
                <a:latin typeface="Arial"/>
              </a:rPr>
              <a:t>CONTACTO</a:t>
            </a:r>
          </a:p>
          <a:p>
            <a:pPr algn="ctr">
              <a:defRPr/>
            </a:pPr>
            <a:r>
              <a:rPr lang="es-ES" sz="2000" b="1">
                <a:solidFill>
                  <a:schemeClr val="accent1"/>
                </a:solidFill>
                <a:latin typeface="Arial" charset="0"/>
                <a:cs typeface="Arial" charset="0"/>
              </a:rPr>
              <a:t>SERVICIO DE EMPLEABLILIDAD</a:t>
            </a:r>
            <a:endParaRPr lang="es-ES" sz="2000" b="1" dirty="0">
              <a:solidFill>
                <a:schemeClr val="accent1"/>
              </a:solidFill>
              <a:latin typeface="Arial" charset="0"/>
              <a:cs typeface="Arial" charset="0"/>
            </a:endParaRPr>
          </a:p>
          <a:p>
            <a:pPr algn="ctr" defTabSz="914400">
              <a:lnSpc>
                <a:spcPct val="150000"/>
              </a:lnSpc>
              <a:defRPr/>
            </a:pPr>
            <a:r>
              <a:rPr lang="es-ES" sz="2000" b="1" dirty="0">
                <a:solidFill>
                  <a:schemeClr val="accent1"/>
                </a:solidFill>
                <a:latin typeface="Arial" charset="0"/>
                <a:cs typeface="Arial" charset="0"/>
              </a:rPr>
              <a:t>FUNDACIÓN DE LA UNIVERSIDAD DE ALMERIA</a:t>
            </a:r>
          </a:p>
        </p:txBody>
      </p:sp>
    </p:spTree>
    <p:extLst>
      <p:ext uri="{BB962C8B-B14F-4D97-AF65-F5344CB8AC3E}">
        <p14:creationId xmlns:p14="http://schemas.microsoft.com/office/powerpoint/2010/main" val="323816050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La UAL se afianza en el prestigioso ranking THE: entre las 200 primeras de  toda Europa - UALNEWS"/>
          <p:cNvPicPr/>
          <p:nvPr/>
        </p:nvPicPr>
        <p:blipFill>
          <a:blip r:embed="rId3" cstate="print">
            <a:extLst>
              <a:ext uri="{BEBA8EAE-BF5A-486C-A8C5-ECC9F3942E4B}">
                <a14:imgProps xmlns:a14="http://schemas.microsoft.com/office/drawing/2010/main">
                  <a14:imgLayer r:embed="rId4">
                    <a14:imgEffect>
                      <a14:artisticCrisscrossEtching/>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6331" y="0"/>
            <a:ext cx="7743571" cy="6093069"/>
          </a:xfrm>
          <a:prstGeom prst="rect">
            <a:avLst/>
          </a:prstGeom>
          <a:noFill/>
          <a:ln>
            <a:noFill/>
          </a:ln>
          <a:effectLst>
            <a:softEdge rad="635000"/>
          </a:effectLst>
        </p:spPr>
      </p:pic>
      <p:sp>
        <p:nvSpPr>
          <p:cNvPr id="78851" name="Rectangle 1"/>
          <p:cNvSpPr>
            <a:spLocks noChangeArrowheads="1"/>
          </p:cNvSpPr>
          <p:nvPr/>
        </p:nvSpPr>
        <p:spPr bwMode="auto">
          <a:xfrm>
            <a:off x="175848" y="2868428"/>
            <a:ext cx="8686800" cy="830997"/>
          </a:xfrm>
          <a:prstGeom prst="rect">
            <a:avLst/>
          </a:prstGeom>
          <a:noFill/>
          <a:ln w="9525">
            <a:noFill/>
            <a:miter lim="800000"/>
            <a:headEnd/>
            <a:tailEnd/>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1" i="0" u="none" strike="noStrike" kern="1200" cap="none" spc="0" normalizeH="0" baseline="0" noProof="0" dirty="0">
                <a:ln>
                  <a:noFill/>
                </a:ln>
                <a:solidFill>
                  <a:srgbClr val="000000"/>
                </a:solidFill>
                <a:effectLst/>
                <a:uLnTx/>
                <a:uFillTx/>
                <a:latin typeface="Arial"/>
                <a:ea typeface="+mn-ea"/>
                <a:cs typeface="+mn-cs"/>
              </a:rPr>
              <a:t> </a:t>
            </a:r>
            <a:r>
              <a:rPr kumimoji="0" lang="es-ES" sz="4800" b="1" i="0" u="none" strike="noStrike" kern="1200" cap="none" spc="0" normalizeH="0" baseline="0" noProof="0" dirty="0">
                <a:ln>
                  <a:noFill/>
                </a:ln>
                <a:solidFill>
                  <a:srgbClr val="1D4F83"/>
                </a:solidFill>
                <a:effectLst/>
                <a:uLnTx/>
                <a:uFillTx/>
                <a:latin typeface="Arial"/>
                <a:ea typeface="+mn-ea"/>
                <a:cs typeface="+mn-cs"/>
              </a:rPr>
              <a:t>MUCHAS GRACIAS</a:t>
            </a:r>
          </a:p>
        </p:txBody>
      </p:sp>
    </p:spTree>
    <p:extLst>
      <p:ext uri="{BB962C8B-B14F-4D97-AF65-F5344CB8AC3E}">
        <p14:creationId xmlns:p14="http://schemas.microsoft.com/office/powerpoint/2010/main" val="110336727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idx="4294967295"/>
          </p:nvPr>
        </p:nvSpPr>
        <p:spPr>
          <a:xfrm>
            <a:off x="0" y="0"/>
            <a:ext cx="9144000" cy="1247226"/>
          </a:xfrm>
        </p:spPr>
        <p:txBody>
          <a:bodyPr/>
          <a:lstStyle/>
          <a:p>
            <a:pPr algn="ctr"/>
            <a:r>
              <a:rPr lang="es-ES" b="1" dirty="0"/>
              <a:t>Orientación profesional</a:t>
            </a:r>
          </a:p>
        </p:txBody>
      </p:sp>
      <p:sp>
        <p:nvSpPr>
          <p:cNvPr id="6" name="Marcador de texto 5"/>
          <p:cNvSpPr>
            <a:spLocks noGrp="1"/>
          </p:cNvSpPr>
          <p:nvPr>
            <p:ph type="body" sz="half" idx="4294967295"/>
          </p:nvPr>
        </p:nvSpPr>
        <p:spPr>
          <a:xfrm>
            <a:off x="6108192" y="1565031"/>
            <a:ext cx="2882939" cy="4364611"/>
          </a:xfrm>
        </p:spPr>
        <p:txBody>
          <a:bodyPr>
            <a:noAutofit/>
          </a:bodyPr>
          <a:lstStyle/>
          <a:p>
            <a:endParaRPr lang="es-ES" sz="1200" dirty="0">
              <a:latin typeface="Arial" panose="020B0604020202020204" pitchFamily="34" charset="0"/>
              <a:cs typeface="Arial" panose="020B0604020202020204" pitchFamily="34" charset="0"/>
            </a:endParaRPr>
          </a:p>
          <a:p>
            <a:pPr>
              <a:buFont typeface="Courier New" panose="02070309020205020404" pitchFamily="49" charset="0"/>
              <a:buChar char="o"/>
            </a:pPr>
            <a:r>
              <a:rPr lang="es-ES" sz="1600" dirty="0">
                <a:latin typeface="Arial" panose="020B0604020202020204" pitchFamily="34" charset="0"/>
                <a:cs typeface="Arial" panose="020B0604020202020204" pitchFamily="34" charset="0"/>
              </a:rPr>
              <a:t>Este programa se encarga de realizar una atención individualizada con el objetivo de ayudar a sus estudiantes en su proceso de búsqueda de empleo. </a:t>
            </a:r>
          </a:p>
          <a:p>
            <a:pPr marL="0" indent="0">
              <a:buNone/>
            </a:pPr>
            <a:endParaRPr lang="es-ES" sz="1600" dirty="0">
              <a:latin typeface="Arial" panose="020B0604020202020204" pitchFamily="34" charset="0"/>
              <a:cs typeface="Arial" panose="020B0604020202020204" pitchFamily="34" charset="0"/>
            </a:endParaRPr>
          </a:p>
          <a:p>
            <a:pPr>
              <a:buFont typeface="Courier New" panose="02070309020205020404" pitchFamily="49" charset="0"/>
              <a:buChar char="o"/>
            </a:pPr>
            <a:r>
              <a:rPr lang="es-ES" sz="1600" dirty="0">
                <a:latin typeface="Arial" panose="020B0604020202020204" pitchFamily="34" charset="0"/>
                <a:cs typeface="Arial" panose="020B0604020202020204" pitchFamily="34" charset="0"/>
              </a:rPr>
              <a:t>A través de un análisis de sus objetivos, intereses, expectativas y situación del mercado de trabajo. </a:t>
            </a:r>
          </a:p>
        </p:txBody>
      </p: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97715" y="415110"/>
            <a:ext cx="672211" cy="672211"/>
          </a:xfrm>
          <a:prstGeom prst="rect">
            <a:avLst/>
          </a:prstGeom>
          <a:solidFill>
            <a:schemeClr val="accent1"/>
          </a:solidFill>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341" y="1808871"/>
            <a:ext cx="4686300" cy="3124200"/>
          </a:xfrm>
          <a:prstGeom prst="rect">
            <a:avLst/>
          </a:prstGeom>
          <a:effectLst>
            <a:softEdge rad="635000"/>
          </a:effectLst>
        </p:spPr>
      </p:pic>
    </p:spTree>
    <p:extLst>
      <p:ext uri="{BB962C8B-B14F-4D97-AF65-F5344CB8AC3E}">
        <p14:creationId xmlns:p14="http://schemas.microsoft.com/office/powerpoint/2010/main" val="97549234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8C3C4E8-18B1-4252-B70E-0D647AC67842}"/>
              </a:ext>
            </a:extLst>
          </p:cNvPr>
          <p:cNvSpPr>
            <a:spLocks noGrp="1"/>
          </p:cNvSpPr>
          <p:nvPr>
            <p:ph type="ctrTitle"/>
          </p:nvPr>
        </p:nvSpPr>
        <p:spPr>
          <a:xfrm>
            <a:off x="0" y="153444"/>
            <a:ext cx="9144000" cy="678980"/>
          </a:xfrm>
        </p:spPr>
        <p:txBody>
          <a:bodyPr>
            <a:normAutofit/>
          </a:bodyPr>
          <a:lstStyle/>
          <a:p>
            <a:r>
              <a:rPr lang="es-ES" sz="2800" b="1" dirty="0"/>
              <a:t>Datos de contacto</a:t>
            </a:r>
          </a:p>
        </p:txBody>
      </p:sp>
      <p:sp>
        <p:nvSpPr>
          <p:cNvPr id="3" name="Marcador de contenido 2">
            <a:extLst>
              <a:ext uri="{FF2B5EF4-FFF2-40B4-BE49-F238E27FC236}">
                <a16:creationId xmlns="" xmlns:a16="http://schemas.microsoft.com/office/drawing/2014/main" id="{84BF023C-507A-494A-9B9C-B5E5830167FC}"/>
              </a:ext>
            </a:extLst>
          </p:cNvPr>
          <p:cNvSpPr>
            <a:spLocks noGrp="1"/>
          </p:cNvSpPr>
          <p:nvPr>
            <p:ph type="subTitle" idx="1"/>
          </p:nvPr>
        </p:nvSpPr>
        <p:spPr>
          <a:xfrm>
            <a:off x="85344" y="992776"/>
            <a:ext cx="4461718" cy="4859383"/>
          </a:xfrm>
        </p:spPr>
        <p:txBody>
          <a:bodyPr>
            <a:normAutofit fontScale="92500" lnSpcReduction="20000"/>
          </a:bodyPr>
          <a:lstStyle/>
          <a:p>
            <a:pPr lvl="0" eaLnBrk="0" fontAlgn="base" hangingPunct="0">
              <a:spcBef>
                <a:spcPct val="40000"/>
              </a:spcBef>
              <a:spcAft>
                <a:spcPct val="0"/>
              </a:spcAft>
              <a:buClr>
                <a:srgbClr val="1C4C74"/>
              </a:buClr>
              <a:defRPr/>
            </a:pPr>
            <a:r>
              <a:rPr lang="es-ES" sz="1900" b="1" dirty="0">
                <a:solidFill>
                  <a:schemeClr val="accent2"/>
                </a:solidFill>
                <a:latin typeface="Arial" panose="020B0604020202020204" pitchFamily="34" charset="0"/>
                <a:cs typeface="Arial" panose="020B0604020202020204" pitchFamily="34" charset="0"/>
              </a:rPr>
              <a:t>Cita previa Unidad de Orientación (Presencial u online)</a:t>
            </a:r>
            <a:endParaRPr lang="es-ES" sz="3500" b="1" dirty="0">
              <a:solidFill>
                <a:schemeClr val="accent2"/>
              </a:solidFill>
              <a:latin typeface="Arial" panose="020B0604020202020204" pitchFamily="34" charset="0"/>
              <a:cs typeface="Arial" panose="020B0604020202020204" pitchFamily="34" charset="0"/>
            </a:endParaRPr>
          </a:p>
          <a:p>
            <a:pPr lvl="0" eaLnBrk="0" fontAlgn="base" hangingPunct="0">
              <a:spcBef>
                <a:spcPct val="40000"/>
              </a:spcBef>
              <a:spcAft>
                <a:spcPct val="0"/>
              </a:spcAft>
              <a:buClr>
                <a:srgbClr val="1C4C74"/>
              </a:buClr>
              <a:defRPr/>
            </a:pPr>
            <a:r>
              <a:rPr lang="es-ES" sz="2800" dirty="0">
                <a:latin typeface="Arial" panose="020B0604020202020204" pitchFamily="34" charset="0"/>
                <a:cs typeface="Arial" panose="020B0604020202020204" pitchFamily="34" charset="0"/>
              </a:rPr>
              <a:t>         </a:t>
            </a:r>
          </a:p>
          <a:p>
            <a:pPr lvl="0" eaLnBrk="0" fontAlgn="base" hangingPunct="0">
              <a:spcBef>
                <a:spcPct val="40000"/>
              </a:spcBef>
              <a:spcAft>
                <a:spcPct val="0"/>
              </a:spcAft>
              <a:buClr>
                <a:srgbClr val="1C4C74"/>
              </a:buClr>
              <a:defRPr/>
            </a:pPr>
            <a:r>
              <a:rPr lang="es-ES" sz="2800" dirty="0">
                <a:latin typeface="Arial" panose="020B0604020202020204" pitchFamily="34" charset="0"/>
                <a:cs typeface="Arial" panose="020B0604020202020204" pitchFamily="34" charset="0"/>
              </a:rPr>
              <a:t>950 015 871</a:t>
            </a:r>
          </a:p>
          <a:p>
            <a:pPr lvl="0" eaLnBrk="0" fontAlgn="base" hangingPunct="0">
              <a:spcBef>
                <a:spcPct val="40000"/>
              </a:spcBef>
              <a:spcAft>
                <a:spcPct val="0"/>
              </a:spcAft>
              <a:buClr>
                <a:srgbClr val="1C4C74"/>
              </a:buClr>
              <a:defRPr/>
            </a:pPr>
            <a:r>
              <a:rPr lang="es-ES" sz="2800" dirty="0">
                <a:latin typeface="Arial" panose="020B0604020202020204" pitchFamily="34" charset="0"/>
                <a:cs typeface="Arial" panose="020B0604020202020204" pitchFamily="34" charset="0"/>
              </a:rPr>
              <a:t>950 015 604</a:t>
            </a:r>
          </a:p>
          <a:p>
            <a:pPr marL="192087" lvl="1" eaLnBrk="0" fontAlgn="base" hangingPunct="0">
              <a:spcBef>
                <a:spcPct val="40000"/>
              </a:spcBef>
              <a:spcAft>
                <a:spcPct val="0"/>
              </a:spcAft>
              <a:buClr>
                <a:srgbClr val="1C4C74"/>
              </a:buClr>
              <a:defRPr/>
            </a:pPr>
            <a:endParaRPr lang="es-ES" sz="2200" dirty="0">
              <a:solidFill>
                <a:srgbClr val="000000"/>
              </a:solidFill>
              <a:latin typeface="Arial" panose="020B0604020202020204" pitchFamily="34" charset="0"/>
              <a:cs typeface="Arial" panose="020B0604020202020204" pitchFamily="34" charset="0"/>
            </a:endParaRPr>
          </a:p>
          <a:p>
            <a:pPr marL="192087" lvl="1" eaLnBrk="0" fontAlgn="base" hangingPunct="0">
              <a:spcBef>
                <a:spcPct val="40000"/>
              </a:spcBef>
              <a:spcAft>
                <a:spcPct val="0"/>
              </a:spcAft>
              <a:buClr>
                <a:srgbClr val="1C4C74"/>
              </a:buClr>
              <a:defRPr/>
            </a:pPr>
            <a:r>
              <a:rPr lang="es-ES" sz="2200" dirty="0">
                <a:solidFill>
                  <a:srgbClr val="000000"/>
                </a:solidFill>
                <a:latin typeface="Arial" panose="020B0604020202020204" pitchFamily="34" charset="0"/>
                <a:cs typeface="Arial" panose="020B0604020202020204" pitchFamily="34" charset="0"/>
              </a:rPr>
              <a:t>Edificio Casa del Estudiante. 2ª planta.</a:t>
            </a:r>
          </a:p>
          <a:p>
            <a:pPr marL="192087" lvl="1" eaLnBrk="0" fontAlgn="base" hangingPunct="0">
              <a:spcBef>
                <a:spcPct val="40000"/>
              </a:spcBef>
              <a:spcAft>
                <a:spcPct val="0"/>
              </a:spcAft>
              <a:buClr>
                <a:srgbClr val="1C4C74"/>
              </a:buClr>
              <a:defRPr/>
            </a:pPr>
            <a:r>
              <a:rPr lang="es-ES" sz="2200" dirty="0">
                <a:solidFill>
                  <a:srgbClr val="000000"/>
                </a:solidFill>
                <a:latin typeface="Arial" panose="020B0604020202020204" pitchFamily="34" charset="0"/>
                <a:cs typeface="Arial" panose="020B0604020202020204" pitchFamily="34" charset="0"/>
              </a:rPr>
              <a:t>Universidad de Almería</a:t>
            </a:r>
          </a:p>
          <a:p>
            <a:pPr marL="192087" lvl="1" algn="just" eaLnBrk="0" fontAlgn="base" hangingPunct="0">
              <a:spcBef>
                <a:spcPct val="40000"/>
              </a:spcBef>
              <a:spcAft>
                <a:spcPct val="0"/>
              </a:spcAft>
              <a:buClr>
                <a:srgbClr val="1C4C74"/>
              </a:buClr>
              <a:defRPr/>
            </a:pPr>
            <a:endParaRPr lang="es-ES" sz="3500" dirty="0">
              <a:solidFill>
                <a:srgbClr val="000000"/>
              </a:solidFill>
              <a:latin typeface="Arial" panose="020B0604020202020204" pitchFamily="34" charset="0"/>
              <a:cs typeface="Arial" panose="020B0604020202020204" pitchFamily="34" charset="0"/>
            </a:endParaRPr>
          </a:p>
          <a:p>
            <a:pPr lvl="0" algn="just" eaLnBrk="0" fontAlgn="base" hangingPunct="0">
              <a:spcBef>
                <a:spcPct val="40000"/>
              </a:spcBef>
              <a:spcAft>
                <a:spcPct val="0"/>
              </a:spcAft>
              <a:buClr>
                <a:srgbClr val="1C4C74"/>
              </a:buClr>
              <a:defRPr/>
            </a:pPr>
            <a:r>
              <a:rPr lang="es-ES" sz="3500" dirty="0"/>
              <a:t> </a:t>
            </a:r>
            <a:r>
              <a:rPr lang="es-ES" sz="1900" dirty="0">
                <a:solidFill>
                  <a:prstClr val="black"/>
                </a:solidFill>
                <a:hlinkClick r:id="rId3"/>
              </a:rPr>
              <a:t>https://www.ual.es/universidad/serviciosgenerales/sue/orientacion</a:t>
            </a:r>
            <a:endParaRPr lang="es-ES" sz="3500" dirty="0"/>
          </a:p>
          <a:p>
            <a:pPr algn="l"/>
            <a:endParaRPr lang="es-ES" dirty="0"/>
          </a:p>
        </p:txBody>
      </p:sp>
      <p:sp>
        <p:nvSpPr>
          <p:cNvPr id="10" name="Rectángulo 9"/>
          <p:cNvSpPr/>
          <p:nvPr/>
        </p:nvSpPr>
        <p:spPr>
          <a:xfrm>
            <a:off x="4454434" y="992777"/>
            <a:ext cx="4532812" cy="4770537"/>
          </a:xfrm>
          <a:prstGeom prst="rect">
            <a:avLst/>
          </a:prstGeom>
        </p:spPr>
        <p:txBody>
          <a:bodyPr wrap="square">
            <a:spAutoFit/>
          </a:bodyPr>
          <a:lstStyle/>
          <a:p>
            <a:pPr lvl="1" algn="ctr" defTabSz="914400">
              <a:defRPr/>
            </a:pPr>
            <a:r>
              <a:rPr lang="es-ES" sz="1900" b="1" dirty="0">
                <a:solidFill>
                  <a:schemeClr val="accent2"/>
                </a:solidFill>
                <a:latin typeface="Arial"/>
              </a:rPr>
              <a:t>Personal técnico del Programa de Orientación de la Fundación de la UAL</a:t>
            </a:r>
          </a:p>
          <a:p>
            <a:pPr lvl="1" defTabSz="914400">
              <a:defRPr/>
            </a:pPr>
            <a:endParaRPr lang="es-ES" sz="1900" dirty="0">
              <a:solidFill>
                <a:srgbClr val="00B050"/>
              </a:solidFill>
              <a:latin typeface="Arial"/>
            </a:endParaRPr>
          </a:p>
          <a:p>
            <a:pPr lvl="1" algn="ctr" defTabSz="914400">
              <a:spcBef>
                <a:spcPts val="0"/>
              </a:spcBef>
              <a:spcAft>
                <a:spcPts val="0"/>
              </a:spcAft>
              <a:buClrTx/>
              <a:buSzTx/>
              <a:defRPr/>
            </a:pPr>
            <a:r>
              <a:rPr lang="es-ES" sz="1900" b="1" dirty="0">
                <a:solidFill>
                  <a:srgbClr val="005828"/>
                </a:solidFill>
                <a:latin typeface="Arial"/>
              </a:rPr>
              <a:t>Juan Manuel López López </a:t>
            </a:r>
            <a:r>
              <a:rPr lang="es-ES" sz="1900" dirty="0">
                <a:latin typeface="Arial"/>
              </a:rPr>
              <a:t>(</a:t>
            </a:r>
            <a:r>
              <a:rPr lang="es-ES" sz="1900" b="1" dirty="0">
                <a:solidFill>
                  <a:srgbClr val="000000"/>
                </a:solidFill>
                <a:latin typeface="Arial"/>
              </a:rPr>
              <a:t>@</a:t>
            </a:r>
            <a:r>
              <a:rPr lang="es-ES" sz="1900" u="sng" dirty="0">
                <a:solidFill>
                  <a:srgbClr val="000000"/>
                </a:solidFill>
                <a:latin typeface="Arial"/>
              </a:rPr>
              <a:t>Juanmalopez11</a:t>
            </a:r>
            <a:r>
              <a:rPr lang="es-ES" sz="1900" b="1" dirty="0">
                <a:latin typeface="Arial"/>
              </a:rPr>
              <a:t> </a:t>
            </a:r>
            <a:r>
              <a:rPr lang="es-ES" sz="1900" dirty="0">
                <a:latin typeface="Arial"/>
              </a:rPr>
              <a:t>). </a:t>
            </a:r>
          </a:p>
          <a:p>
            <a:pPr lvl="1" algn="ctr" defTabSz="914400">
              <a:defRPr/>
            </a:pPr>
            <a:endParaRPr lang="es-ES" sz="1900" dirty="0">
              <a:latin typeface="Arial"/>
            </a:endParaRPr>
          </a:p>
          <a:p>
            <a:pPr lvl="1" algn="ctr" defTabSz="914400">
              <a:defRPr/>
            </a:pPr>
            <a:r>
              <a:rPr lang="es-ES" sz="1900" dirty="0">
                <a:latin typeface="Arial"/>
              </a:rPr>
              <a:t> </a:t>
            </a:r>
            <a:r>
              <a:rPr lang="es-ES" sz="1900" dirty="0">
                <a:latin typeface="Arial"/>
                <a:hlinkClick r:id="rId4"/>
              </a:rPr>
              <a:t>jlopezm@fundacionual.es</a:t>
            </a:r>
            <a:r>
              <a:rPr lang="es-ES" sz="1900" dirty="0">
                <a:latin typeface="Arial"/>
              </a:rPr>
              <a:t> </a:t>
            </a:r>
          </a:p>
          <a:p>
            <a:pPr lvl="1" algn="ctr" defTabSz="914400">
              <a:defRPr/>
            </a:pPr>
            <a:r>
              <a:rPr lang="es-ES" sz="1900" dirty="0">
                <a:latin typeface="Arial"/>
              </a:rPr>
              <a:t>950 015 604</a:t>
            </a:r>
          </a:p>
          <a:p>
            <a:pPr lvl="1" algn="ctr" defTabSz="914400">
              <a:defRPr/>
            </a:pPr>
            <a:endParaRPr lang="es-ES" sz="1900" dirty="0">
              <a:latin typeface="Arial"/>
            </a:endParaRPr>
          </a:p>
          <a:p>
            <a:pPr lvl="1" algn="ctr" defTabSz="914400">
              <a:defRPr/>
            </a:pPr>
            <a:endParaRPr lang="es-ES" sz="1900" dirty="0">
              <a:latin typeface="Arial"/>
            </a:endParaRPr>
          </a:p>
          <a:p>
            <a:pPr lvl="1" algn="ctr" defTabSz="914400">
              <a:spcBef>
                <a:spcPts val="0"/>
              </a:spcBef>
              <a:spcAft>
                <a:spcPts val="0"/>
              </a:spcAft>
              <a:buClrTx/>
              <a:buSzTx/>
              <a:defRPr/>
            </a:pPr>
            <a:r>
              <a:rPr lang="es-ES" sz="1900" b="1" dirty="0">
                <a:solidFill>
                  <a:srgbClr val="005828"/>
                </a:solidFill>
                <a:latin typeface="Arial"/>
              </a:rPr>
              <a:t>Elena Crespo Martínez </a:t>
            </a:r>
          </a:p>
          <a:p>
            <a:pPr lvl="1" algn="ctr" defTabSz="914400">
              <a:spcBef>
                <a:spcPts val="0"/>
              </a:spcBef>
              <a:spcAft>
                <a:spcPts val="0"/>
              </a:spcAft>
              <a:buClrTx/>
              <a:buSzTx/>
              <a:defRPr/>
            </a:pPr>
            <a:r>
              <a:rPr lang="es-ES" sz="1900" dirty="0">
                <a:latin typeface="Arial"/>
              </a:rPr>
              <a:t>(</a:t>
            </a:r>
            <a:r>
              <a:rPr lang="es-ES" sz="1900" u="sng" dirty="0">
                <a:solidFill>
                  <a:schemeClr val="bg1"/>
                </a:solidFill>
                <a:latin typeface="Arial"/>
              </a:rPr>
              <a:t>@</a:t>
            </a:r>
            <a:r>
              <a:rPr lang="es-ES" sz="1900" u="sng" dirty="0">
                <a:solidFill>
                  <a:srgbClr val="000000"/>
                </a:solidFill>
                <a:latin typeface="Arial"/>
              </a:rPr>
              <a:t>Elena_Crespo_ </a:t>
            </a:r>
            <a:r>
              <a:rPr lang="es-ES" sz="1900" dirty="0">
                <a:latin typeface="Arial"/>
              </a:rPr>
              <a:t>).  </a:t>
            </a:r>
          </a:p>
          <a:p>
            <a:pPr lvl="1" algn="ctr" defTabSz="914400">
              <a:defRPr/>
            </a:pPr>
            <a:endParaRPr lang="es-ES" sz="1900" dirty="0">
              <a:latin typeface="Arial"/>
            </a:endParaRPr>
          </a:p>
          <a:p>
            <a:pPr lvl="1" algn="ctr" defTabSz="914400">
              <a:defRPr/>
            </a:pPr>
            <a:r>
              <a:rPr lang="es-ES" sz="1900" dirty="0">
                <a:latin typeface="Arial"/>
                <a:hlinkClick r:id="rId5"/>
              </a:rPr>
              <a:t>ecrespo@fundacionual.es</a:t>
            </a:r>
            <a:r>
              <a:rPr lang="es-ES" sz="1900" dirty="0">
                <a:latin typeface="Arial"/>
              </a:rPr>
              <a:t> </a:t>
            </a:r>
          </a:p>
          <a:p>
            <a:pPr lvl="1" algn="ctr" defTabSz="914400">
              <a:defRPr/>
            </a:pPr>
            <a:r>
              <a:rPr lang="es-ES" sz="1900" dirty="0">
                <a:latin typeface="Arial"/>
              </a:rPr>
              <a:t>950 015 871</a:t>
            </a:r>
          </a:p>
        </p:txBody>
      </p:sp>
      <p:sp>
        <p:nvSpPr>
          <p:cNvPr id="4" name="Rectángulo 3"/>
          <p:cNvSpPr/>
          <p:nvPr/>
        </p:nvSpPr>
        <p:spPr>
          <a:xfrm>
            <a:off x="4585122" y="871738"/>
            <a:ext cx="4547062" cy="5238916"/>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s-ES" dirty="0"/>
          </a:p>
        </p:txBody>
      </p:sp>
      <p:sp>
        <p:nvSpPr>
          <p:cNvPr id="6" name="Rectángulo 5"/>
          <p:cNvSpPr/>
          <p:nvPr/>
        </p:nvSpPr>
        <p:spPr>
          <a:xfrm>
            <a:off x="0" y="871738"/>
            <a:ext cx="4585122" cy="5238915"/>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s-ES" dirty="0"/>
          </a:p>
        </p:txBody>
      </p:sp>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031" y="2554870"/>
            <a:ext cx="560714" cy="560714"/>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322" y="2007070"/>
            <a:ext cx="560714" cy="560714"/>
          </a:xfrm>
          <a:prstGeom prst="rect">
            <a:avLst/>
          </a:prstGeom>
        </p:spPr>
      </p:pic>
      <p:sp>
        <p:nvSpPr>
          <p:cNvPr id="5" name="AutoShape 2" descr="Ubicación Icono Ilustraciones Svg, Vectoriales, Clip Art Vectorizado Libre  De Derechos. Image 6214428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7" name="AutoShape 4" descr="Ubicación Icono Ilustraciones Svg, Vectoriales, Clip Art Vectorizado Libre  De Derechos. Image 62144284."/>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pic>
        <p:nvPicPr>
          <p:cNvPr id="1030" name="Picture 6" descr="Ubicación - Iconos gratis de señal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5730" y="3721755"/>
            <a:ext cx="477045" cy="47704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cono De Correo Electrónico Ilustraciones Svg, Vectoriales, Clip Art  Vectorizado Libre De Derechos. Image 5715866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05158" y="3043516"/>
            <a:ext cx="293121" cy="293121"/>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2678" y="3340155"/>
            <a:ext cx="381600" cy="381600"/>
          </a:xfrm>
          <a:prstGeom prst="rect">
            <a:avLst/>
          </a:prstGeom>
        </p:spPr>
      </p:pic>
      <p:pic>
        <p:nvPicPr>
          <p:cNvPr id="17" name="Picture 10" descr="Icono De Correo Electrónico Ilustraciones Svg, Vectoriales, Clip Art  Vectorizado Libre De Derechos. Image 5715866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42167" y="5094255"/>
            <a:ext cx="290977" cy="290977"/>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0318" y="5385232"/>
            <a:ext cx="333960" cy="333960"/>
          </a:xfrm>
          <a:prstGeom prst="rect">
            <a:avLst/>
          </a:prstGeom>
        </p:spPr>
      </p:pic>
    </p:spTree>
    <p:extLst>
      <p:ext uri="{BB962C8B-B14F-4D97-AF65-F5344CB8AC3E}">
        <p14:creationId xmlns:p14="http://schemas.microsoft.com/office/powerpoint/2010/main" val="41205322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66799" y="294393"/>
            <a:ext cx="6315891" cy="471306"/>
          </a:xfrm>
        </p:spPr>
        <p:txBody>
          <a:bodyPr>
            <a:noAutofit/>
          </a:bodyPr>
          <a:lstStyle/>
          <a:p>
            <a:r>
              <a:rPr lang="es-ES" sz="2800" b="1" dirty="0"/>
              <a:t>Prácticas en Empresa</a:t>
            </a:r>
          </a:p>
        </p:txBody>
      </p:sp>
      <p:graphicFrame>
        <p:nvGraphicFramePr>
          <p:cNvPr id="4" name="Diagrama 3"/>
          <p:cNvGraphicFramePr/>
          <p:nvPr>
            <p:extLst>
              <p:ext uri="{D42A27DB-BD31-4B8C-83A1-F6EECF244321}">
                <p14:modId xmlns:p14="http://schemas.microsoft.com/office/powerpoint/2010/main" val="3141163114"/>
              </p:ext>
            </p:extLst>
          </p:nvPr>
        </p:nvGraphicFramePr>
        <p:xfrm>
          <a:off x="502920" y="1102289"/>
          <a:ext cx="8331646" cy="47299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4026" y="532942"/>
            <a:ext cx="487363" cy="487363"/>
          </a:xfrm>
          <a:prstGeom prst="rect">
            <a:avLst/>
          </a:prstGeom>
          <a:solidFill>
            <a:schemeClr val="accent1"/>
          </a:solidFill>
        </p:spPr>
      </p:pic>
    </p:spTree>
    <p:extLst>
      <p:ext uri="{BB962C8B-B14F-4D97-AF65-F5344CB8AC3E}">
        <p14:creationId xmlns:p14="http://schemas.microsoft.com/office/powerpoint/2010/main" val="282894332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63629" y="237995"/>
            <a:ext cx="6400800" cy="568389"/>
          </a:xfrm>
        </p:spPr>
        <p:txBody>
          <a:bodyPr/>
          <a:lstStyle/>
          <a:p>
            <a:pPr algn="ctr"/>
            <a:r>
              <a:rPr lang="es-ES" b="1" dirty="0"/>
              <a:t>Prácticas en Empresa</a:t>
            </a:r>
          </a:p>
        </p:txBody>
      </p:sp>
      <p:sp>
        <p:nvSpPr>
          <p:cNvPr id="3" name="Marcador de contenido 2"/>
          <p:cNvSpPr>
            <a:spLocks noGrp="1"/>
          </p:cNvSpPr>
          <p:nvPr>
            <p:ph idx="4294967295"/>
          </p:nvPr>
        </p:nvSpPr>
        <p:spPr>
          <a:xfrm>
            <a:off x="0" y="949569"/>
            <a:ext cx="8871438" cy="4133468"/>
          </a:xfrm>
        </p:spPr>
        <p:txBody>
          <a:bodyPr>
            <a:normAutofit/>
          </a:bodyPr>
          <a:lstStyle/>
          <a:p>
            <a:pPr marL="0" indent="0" algn="ctr">
              <a:buNone/>
            </a:pPr>
            <a:endParaRPr lang="es-ES" sz="2400" b="1" dirty="0">
              <a:latin typeface="Arial" panose="020B0604020202020204" pitchFamily="34" charset="0"/>
              <a:cs typeface="Arial" panose="020B0604020202020204" pitchFamily="34" charset="0"/>
            </a:endParaRPr>
          </a:p>
          <a:p>
            <a:pPr marL="0" indent="0" algn="ctr">
              <a:buNone/>
            </a:pPr>
            <a:r>
              <a:rPr lang="es-ES" sz="2400" b="1" dirty="0">
                <a:latin typeface="Arial" panose="020B0604020202020204" pitchFamily="34" charset="0"/>
                <a:cs typeface="Arial" panose="020B0604020202020204" pitchFamily="34" charset="0"/>
              </a:rPr>
              <a:t>PROCEDIMIENTO</a:t>
            </a:r>
          </a:p>
          <a:p>
            <a:pPr marL="0" indent="0" algn="just">
              <a:buNone/>
            </a:pPr>
            <a:r>
              <a:rPr lang="es-ES" sz="2400" dirty="0">
                <a:latin typeface="Arial" panose="020B0604020202020204" pitchFamily="34" charset="0"/>
                <a:cs typeface="Arial" panose="020B0604020202020204" pitchFamily="34" charset="0"/>
              </a:rPr>
              <a:t>Inscribirse través de Internet en la base de datos que para tal efecto dispone el Servicio de Empleabilidad, Políticas Sociales y </a:t>
            </a:r>
            <a:r>
              <a:rPr lang="es-ES" sz="2400" dirty="0" smtClean="0">
                <a:latin typeface="Arial" panose="020B0604020202020204" pitchFamily="34" charset="0"/>
                <a:cs typeface="Arial" panose="020B0604020202020204" pitchFamily="34" charset="0"/>
              </a:rPr>
              <a:t>Sostenibilidad </a:t>
            </a:r>
            <a:r>
              <a:rPr lang="es-ES" sz="2400" dirty="0">
                <a:latin typeface="Arial" panose="020B0604020202020204" pitchFamily="34" charset="0"/>
                <a:cs typeface="Arial" panose="020B0604020202020204" pitchFamily="34" charset="0"/>
              </a:rPr>
              <a:t>de la Universidad de Almería.</a:t>
            </a:r>
          </a:p>
          <a:p>
            <a:pPr marL="0" indent="0" algn="just">
              <a:buNone/>
            </a:pPr>
            <a:endParaRPr lang="es-ES" sz="2400" b="1" dirty="0">
              <a:latin typeface="Arial" panose="020B0604020202020204" pitchFamily="34" charset="0"/>
              <a:cs typeface="Arial" panose="020B0604020202020204" pitchFamily="34" charset="0"/>
            </a:endParaRPr>
          </a:p>
          <a:p>
            <a:pPr marL="0" indent="0" algn="ctr">
              <a:buNone/>
            </a:pPr>
            <a:r>
              <a:rPr lang="es-ES" sz="2400" b="1" dirty="0">
                <a:latin typeface="Arial" panose="020B0604020202020204" pitchFamily="34" charset="0"/>
                <a:cs typeface="Arial" panose="020B0604020202020204" pitchFamily="34" charset="0"/>
                <a:hlinkClick r:id="rId2"/>
              </a:rPr>
              <a:t>https://ual.portalicaro.es/</a:t>
            </a:r>
            <a:r>
              <a:rPr lang="es-ES" sz="2400" b="1" dirty="0">
                <a:latin typeface="Arial" panose="020B0604020202020204" pitchFamily="34" charset="0"/>
                <a:cs typeface="Arial" panose="020B0604020202020204" pitchFamily="34" charset="0"/>
              </a:rPr>
              <a:t> </a:t>
            </a:r>
          </a:p>
        </p:txBody>
      </p:sp>
      <p:pic>
        <p:nvPicPr>
          <p:cNvPr id="6" name="Imagen 5"/>
          <p:cNvPicPr>
            <a:picLocks noChangeAspect="1"/>
          </p:cNvPicPr>
          <p:nvPr/>
        </p:nvPicPr>
        <p:blipFill rotWithShape="1">
          <a:blip r:embed="rId3"/>
          <a:srcRect l="25965" t="10408" r="25761" b="36612"/>
          <a:stretch/>
        </p:blipFill>
        <p:spPr>
          <a:xfrm>
            <a:off x="2924896" y="3971699"/>
            <a:ext cx="3278265" cy="2025801"/>
          </a:xfrm>
          <a:prstGeom prst="rect">
            <a:avLst/>
          </a:prstGeom>
        </p:spPr>
      </p:pic>
      <p:pic>
        <p:nvPicPr>
          <p:cNvPr id="2050" name="Picture 2" descr="Url - Iconos gratis de we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2422" y="3321067"/>
            <a:ext cx="650631" cy="65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00809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ctrTitle"/>
          </p:nvPr>
        </p:nvSpPr>
        <p:spPr>
          <a:xfrm>
            <a:off x="587972" y="285041"/>
            <a:ext cx="7827277" cy="652713"/>
          </a:xfrm>
        </p:spPr>
        <p:txBody>
          <a:bodyPr>
            <a:noAutofit/>
          </a:bodyPr>
          <a:lstStyle/>
          <a:p>
            <a:r>
              <a:rPr lang="es-ES" sz="4000" b="1" dirty="0"/>
              <a:t>BECAS TALENTO –D-UAL</a:t>
            </a:r>
          </a:p>
        </p:txBody>
      </p:sp>
      <p:graphicFrame>
        <p:nvGraphicFramePr>
          <p:cNvPr id="15" name="Diagrama 14"/>
          <p:cNvGraphicFramePr/>
          <p:nvPr>
            <p:extLst>
              <p:ext uri="{D42A27DB-BD31-4B8C-83A1-F6EECF244321}">
                <p14:modId xmlns:p14="http://schemas.microsoft.com/office/powerpoint/2010/main" val="1031285931"/>
              </p:ext>
            </p:extLst>
          </p:nvPr>
        </p:nvGraphicFramePr>
        <p:xfrm>
          <a:off x="502966" y="962554"/>
          <a:ext cx="7723440" cy="4564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descr="La UAL concede 20 becas Talento D-UAL-Empresa - UALNEWS">
            <a:hlinkClick r:id="rId8"/>
          </p:cNvPr>
          <p:cNvPicPr/>
          <p:nvPr/>
        </p:nvPicPr>
        <p:blipFill>
          <a:blip r:embed="rId9" cstate="print">
            <a:extLst>
              <a:ext uri="{BEBA8EAE-BF5A-486C-A8C5-ECC9F3942E4B}">
                <a14:imgProps xmlns:a14="http://schemas.microsoft.com/office/drawing/2010/main">
                  <a14:imgLayer r:embed="rId10">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302698" y="937754"/>
            <a:ext cx="3112551" cy="2371042"/>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63500"/>
          </a:effectLst>
        </p:spPr>
      </p:pic>
      <p:sp>
        <p:nvSpPr>
          <p:cNvPr id="2" name="CuadroTexto 1">
            <a:extLst>
              <a:ext uri="{FF2B5EF4-FFF2-40B4-BE49-F238E27FC236}">
                <a16:creationId xmlns="" xmlns:a16="http://schemas.microsoft.com/office/drawing/2014/main" id="{79BD6C8D-309D-BD25-E22C-78C6DE7CD382}"/>
              </a:ext>
            </a:extLst>
          </p:cNvPr>
          <p:cNvSpPr txBox="1"/>
          <p:nvPr/>
        </p:nvSpPr>
        <p:spPr>
          <a:xfrm>
            <a:off x="728751" y="5552263"/>
            <a:ext cx="7497655" cy="646331"/>
          </a:xfrm>
          <a:prstGeom prst="rect">
            <a:avLst/>
          </a:prstGeom>
          <a:noFill/>
        </p:spPr>
        <p:txBody>
          <a:bodyPr wrap="square" rtlCol="0">
            <a:spAutoFit/>
          </a:bodyPr>
          <a:lstStyle/>
          <a:p>
            <a:pPr algn="ctr"/>
            <a:r>
              <a:rPr lang="es-ES" b="1" dirty="0"/>
              <a:t>QUIEN VAYA A PARTICIPAR EN ESTE PROGRAMA, QUE NO REALICE LAS P. CURRICULARES EN EL PRIMER CUATRIMESTRE</a:t>
            </a:r>
          </a:p>
        </p:txBody>
      </p:sp>
    </p:spTree>
    <p:extLst>
      <p:ext uri="{BB962C8B-B14F-4D97-AF65-F5344CB8AC3E}">
        <p14:creationId xmlns:p14="http://schemas.microsoft.com/office/powerpoint/2010/main" val="420351200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alizado 2">
      <a:majorFont>
        <a:latin typeface="Catamaran"/>
        <a:ea typeface=""/>
        <a:cs typeface=""/>
      </a:majorFont>
      <a:minorFont>
        <a:latin typeface="Catamaran"/>
        <a:ea typeface=""/>
        <a:cs typeface=""/>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2b449e3-c5ca-4082-a87b-7de523da81f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11EFCF7E409075418D93116C2B5F6284" ma:contentTypeVersion="18" ma:contentTypeDescription="Crear nuevo documento." ma:contentTypeScope="" ma:versionID="efb430f2094a9d04b9ea3cec8445a13b">
  <xsd:schema xmlns:xsd="http://www.w3.org/2001/XMLSchema" xmlns:xs="http://www.w3.org/2001/XMLSchema" xmlns:p="http://schemas.microsoft.com/office/2006/metadata/properties" xmlns:ns3="32b449e3-c5ca-4082-a87b-7de523da81f1" xmlns:ns4="372ac379-cdad-449d-95e2-422d0c8807d3" targetNamespace="http://schemas.microsoft.com/office/2006/metadata/properties" ma:root="true" ma:fieldsID="1564916519cf0e923d44e78d1f24a8d3" ns3:_="" ns4:_="">
    <xsd:import namespace="32b449e3-c5ca-4082-a87b-7de523da81f1"/>
    <xsd:import namespace="372ac379-cdad-449d-95e2-422d0c8807d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Location" minOccurs="0"/>
                <xsd:element ref="ns4:SharedWithUsers" minOccurs="0"/>
                <xsd:element ref="ns4:SharedWithDetails" minOccurs="0"/>
                <xsd:element ref="ns4:SharingHintHash" minOccurs="0"/>
                <xsd:element ref="ns3:MediaServiceObjectDetectorVersions" minOccurs="0"/>
                <xsd:element ref="ns3:_activity"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b449e3-c5ca-4082-a87b-7de523da81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_activity" ma:index="23" nillable="true" ma:displayName="_activity" ma:hidden="true" ma:internalName="_activity">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2ac379-cdad-449d-95e2-422d0c8807d3" elementFormDefault="qualified">
    <xsd:import namespace="http://schemas.microsoft.com/office/2006/documentManagement/types"/>
    <xsd:import namespace="http://schemas.microsoft.com/office/infopath/2007/PartnerControls"/>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element name="SharingHintHash" ma:index="21"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C4CC06-733D-480E-B90C-4B4F65A7A95B}">
  <ds:schemaRefs>
    <ds:schemaRef ds:uri="http://schemas.microsoft.com/office/infopath/2007/PartnerControls"/>
    <ds:schemaRef ds:uri="http://purl.org/dc/elements/1.1/"/>
    <ds:schemaRef ds:uri="http://schemas.microsoft.com/office/2006/metadata/properties"/>
    <ds:schemaRef ds:uri="http://purl.org/dc/terms/"/>
    <ds:schemaRef ds:uri="372ac379-cdad-449d-95e2-422d0c8807d3"/>
    <ds:schemaRef ds:uri="http://schemas.openxmlformats.org/package/2006/metadata/core-properties"/>
    <ds:schemaRef ds:uri="http://schemas.microsoft.com/office/2006/documentManagement/types"/>
    <ds:schemaRef ds:uri="32b449e3-c5ca-4082-a87b-7de523da81f1"/>
    <ds:schemaRef ds:uri="http://www.w3.org/XML/1998/namespace"/>
    <ds:schemaRef ds:uri="http://purl.org/dc/dcmitype/"/>
  </ds:schemaRefs>
</ds:datastoreItem>
</file>

<file path=customXml/itemProps2.xml><?xml version="1.0" encoding="utf-8"?>
<ds:datastoreItem xmlns:ds="http://schemas.openxmlformats.org/officeDocument/2006/customXml" ds:itemID="{B8DFD3FA-8A16-4C7F-8E58-25BAC70A556B}">
  <ds:schemaRefs>
    <ds:schemaRef ds:uri="http://schemas.microsoft.com/sharepoint/v3/contenttype/forms"/>
  </ds:schemaRefs>
</ds:datastoreItem>
</file>

<file path=customXml/itemProps3.xml><?xml version="1.0" encoding="utf-8"?>
<ds:datastoreItem xmlns:ds="http://schemas.openxmlformats.org/officeDocument/2006/customXml" ds:itemID="{573A2FA2-AFB7-4B31-A104-559701BD4B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b449e3-c5ca-4082-a87b-7de523da81f1"/>
    <ds:schemaRef ds:uri="372ac379-cdad-449d-95e2-422d0c8807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12348</TotalTime>
  <Words>2385</Words>
  <Application>Microsoft Office PowerPoint</Application>
  <PresentationFormat>Presentación en pantalla (4:3)</PresentationFormat>
  <Paragraphs>367</Paragraphs>
  <Slides>42</Slides>
  <Notes>6</Notes>
  <HiddenSlides>1</HiddenSlides>
  <MMClips>17</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42</vt:i4>
      </vt:variant>
    </vt:vector>
  </HeadingPairs>
  <TitlesOfParts>
    <vt:vector size="52" baseType="lpstr">
      <vt:lpstr>Arial</vt:lpstr>
      <vt:lpstr>Times New Roman</vt:lpstr>
      <vt:lpstr>Catamaran</vt:lpstr>
      <vt:lpstr>Calibri</vt:lpstr>
      <vt:lpstr>Courier New</vt:lpstr>
      <vt:lpstr>Aial</vt:lpstr>
      <vt:lpstr>Wingdings 3</vt:lpstr>
      <vt:lpstr>Century Gothic</vt:lpstr>
      <vt:lpstr>Wingdings</vt:lpstr>
      <vt:lpstr>Tema de Office</vt:lpstr>
      <vt:lpstr>Presentación de PowerPoint</vt:lpstr>
      <vt:lpstr>FACULTAD DE CIENCIAS ECONÓMICAS Y EMPRESARIALES</vt:lpstr>
      <vt:lpstr>1</vt:lpstr>
      <vt:lpstr>Presentación de PowerPoint</vt:lpstr>
      <vt:lpstr>Orientación profesional</vt:lpstr>
      <vt:lpstr>Datos de contacto</vt:lpstr>
      <vt:lpstr>Prácticas en Empresa</vt:lpstr>
      <vt:lpstr>Prácticas en Empresa</vt:lpstr>
      <vt:lpstr>BECAS TALENTO –D-UAL</vt:lpstr>
      <vt:lpstr>PRÁCTICAS EXTERNAS EN EL EXTRANJERO</vt:lpstr>
      <vt:lpstr>AGENCIA DE COLOCACIÓN</vt:lpstr>
      <vt:lpstr>EMPRENDIMIENTO</vt:lpstr>
      <vt:lpstr>PROGRAMA JUMP</vt:lpstr>
      <vt:lpstr>2</vt:lpstr>
      <vt:lpstr>Presentación de PowerPoint</vt:lpstr>
      <vt:lpstr>Presentación de PowerPoint</vt:lpstr>
      <vt:lpstr>Presentación de PowerPoint</vt:lpstr>
      <vt:lpstr>3</vt:lpstr>
      <vt:lpstr>Presentación de PowerPoint</vt:lpstr>
      <vt:lpstr>Presentación de PowerPoint</vt:lpstr>
      <vt:lpstr>Presentación de PowerPoint</vt:lpstr>
      <vt:lpstr>4</vt:lpstr>
      <vt:lpstr>Presentación de PowerPoint</vt:lpstr>
      <vt:lpstr>Presentación de PowerPoint</vt:lpstr>
      <vt:lpstr>Presentación de PowerPoint</vt:lpstr>
      <vt:lpstr>Presentación de PowerPoint</vt:lpstr>
      <vt:lpstr>5</vt:lpstr>
      <vt:lpstr>Presentación de PowerPoint</vt:lpstr>
      <vt:lpstr>Presentación de PowerPoint</vt:lpstr>
      <vt:lpstr>Presentación de PowerPoint</vt:lpstr>
      <vt:lpstr>6</vt:lpstr>
      <vt:lpstr>Presentación de PowerPoint</vt:lpstr>
      <vt:lpstr>7</vt:lpstr>
      <vt:lpstr>Presentación de PowerPoint</vt:lpstr>
      <vt:lpstr>8</vt:lpstr>
      <vt:lpstr>Presentación de PowerPoint</vt:lpstr>
      <vt:lpstr>Presentación de PowerPoint</vt:lpstr>
      <vt:lpstr>Presentación de PowerPoint</vt:lpstr>
      <vt:lpstr>9</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Kuka</dc:creator>
  <cp:lastModifiedBy>Diana Carrion Garcia</cp:lastModifiedBy>
  <cp:revision>329</cp:revision>
  <cp:lastPrinted>2024-09-05T11:33:41Z</cp:lastPrinted>
  <dcterms:created xsi:type="dcterms:W3CDTF">2018-03-07T11:18:53Z</dcterms:created>
  <dcterms:modified xsi:type="dcterms:W3CDTF">2024-09-09T10:27:31Z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0x01010011EFCF7E409075418D93116C2B5F6284</vt:lpwstr>
  </property>
</Properties>
</file>