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23"/>
  </p:notesMasterIdLst>
  <p:sldIdLst>
    <p:sldId id="256" r:id="rId2"/>
    <p:sldId id="259" r:id="rId3"/>
    <p:sldId id="260" r:id="rId4"/>
    <p:sldId id="293" r:id="rId5"/>
    <p:sldId id="276" r:id="rId6"/>
    <p:sldId id="290" r:id="rId7"/>
    <p:sldId id="307" r:id="rId8"/>
    <p:sldId id="304" r:id="rId9"/>
    <p:sldId id="305" r:id="rId10"/>
    <p:sldId id="306" r:id="rId11"/>
    <p:sldId id="302" r:id="rId12"/>
    <p:sldId id="263" r:id="rId13"/>
    <p:sldId id="264" r:id="rId14"/>
    <p:sldId id="294" r:id="rId15"/>
    <p:sldId id="296" r:id="rId16"/>
    <p:sldId id="299" r:id="rId17"/>
    <p:sldId id="295" r:id="rId18"/>
    <p:sldId id="301" r:id="rId19"/>
    <p:sldId id="303" r:id="rId20"/>
    <p:sldId id="298" r:id="rId21"/>
    <p:sldId id="292" r:id="rId22"/>
  </p:sldIdLst>
  <p:sldSz cx="9144000" cy="6858000" type="screen4x3"/>
  <p:notesSz cx="6797675" cy="9926638"/>
  <p:embeddedFontLst>
    <p:embeddedFont>
      <p:font typeface="Catamaran Light" panose="00000400000000000000" pitchFamily="2" charset="0"/>
      <p:regular r:id="rId24"/>
      <p:bold r:id="rId25"/>
    </p:embeddedFont>
    <p:embeddedFont>
      <p:font typeface="Catamaran Medium" panose="00000600000000000000" pitchFamily="2" charset="0"/>
      <p:regular r:id="rId26"/>
      <p:bold r:id="rId27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47" roundtripDataSignature="AMtx7mgWJ6k+APSryPRvM/pm68u/s4m7t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1" d="100"/>
          <a:sy n="101" d="100"/>
        </p:scale>
        <p:origin x="183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3.fntdata"/><Relationship Id="rId51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47" Type="http://customschemas.google.com/relationships/presentationmetadata" Target="metadata"/><Relationship Id="rId50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2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49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4.fntdata"/><Relationship Id="rId48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919163" y="744538"/>
            <a:ext cx="4960937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633533545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>
            <a:spLocks noGrp="1"/>
          </p:cNvSpPr>
          <p:nvPr>
            <p:ph type="body" idx="1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8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04016156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9:notes"/>
          <p:cNvSpPr txBox="1">
            <a:spLocks noGrp="1"/>
          </p:cNvSpPr>
          <p:nvPr>
            <p:ph type="body" idx="1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3" name="Google Shape;163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87488747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9:notes"/>
          <p:cNvSpPr txBox="1">
            <a:spLocks noGrp="1"/>
          </p:cNvSpPr>
          <p:nvPr>
            <p:ph type="body" idx="1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3" name="Google Shape;163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35336440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8:notes"/>
          <p:cNvSpPr txBox="1">
            <a:spLocks noGrp="1"/>
          </p:cNvSpPr>
          <p:nvPr>
            <p:ph type="body" idx="1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6" name="Google Shape;156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7439777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9:notes"/>
          <p:cNvSpPr txBox="1">
            <a:spLocks noGrp="1"/>
          </p:cNvSpPr>
          <p:nvPr>
            <p:ph type="body" idx="1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3" name="Google Shape;163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86979469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9:notes"/>
          <p:cNvSpPr txBox="1">
            <a:spLocks noGrp="1"/>
          </p:cNvSpPr>
          <p:nvPr>
            <p:ph type="body" idx="1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3" name="Google Shape;163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5810250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9:notes"/>
          <p:cNvSpPr txBox="1">
            <a:spLocks noGrp="1"/>
          </p:cNvSpPr>
          <p:nvPr>
            <p:ph type="body" idx="1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3" name="Google Shape;163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30604490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9:notes"/>
          <p:cNvSpPr txBox="1">
            <a:spLocks noGrp="1"/>
          </p:cNvSpPr>
          <p:nvPr>
            <p:ph type="body" idx="1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3" name="Google Shape;163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27771773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9:notes"/>
          <p:cNvSpPr txBox="1">
            <a:spLocks noGrp="1"/>
          </p:cNvSpPr>
          <p:nvPr>
            <p:ph type="body" idx="1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63" name="Google Shape;163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2974853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9:notes"/>
          <p:cNvSpPr txBox="1">
            <a:spLocks noGrp="1"/>
          </p:cNvSpPr>
          <p:nvPr>
            <p:ph type="body" idx="1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3" name="Google Shape;163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6903841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9:notes"/>
          <p:cNvSpPr txBox="1">
            <a:spLocks noGrp="1"/>
          </p:cNvSpPr>
          <p:nvPr>
            <p:ph type="body" idx="1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3" name="Google Shape;163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5990291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4:notes"/>
          <p:cNvSpPr txBox="1">
            <a:spLocks noGrp="1"/>
          </p:cNvSpPr>
          <p:nvPr>
            <p:ph type="body" idx="1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3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62311055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9:notes"/>
          <p:cNvSpPr txBox="1">
            <a:spLocks noGrp="1"/>
          </p:cNvSpPr>
          <p:nvPr>
            <p:ph type="body" idx="1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3" name="Google Shape;163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79265420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>
            <a:spLocks noGrp="1"/>
          </p:cNvSpPr>
          <p:nvPr>
            <p:ph type="body" idx="1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8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4745949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5:notes"/>
          <p:cNvSpPr txBox="1">
            <a:spLocks noGrp="1"/>
          </p:cNvSpPr>
          <p:nvPr>
            <p:ph type="body" idx="1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10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69070853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5:notes"/>
          <p:cNvSpPr txBox="1">
            <a:spLocks noGrp="1"/>
          </p:cNvSpPr>
          <p:nvPr>
            <p:ph type="body" idx="1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10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75808128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4" name="Google Shape;354;p21:notes"/>
          <p:cNvSpPr txBox="1">
            <a:spLocks noGrp="1"/>
          </p:cNvSpPr>
          <p:nvPr>
            <p:ph type="body" idx="1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5" name="Google Shape;355;p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76220098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9:notes"/>
          <p:cNvSpPr txBox="1">
            <a:spLocks noGrp="1"/>
          </p:cNvSpPr>
          <p:nvPr>
            <p:ph type="body" idx="1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3" name="Google Shape;163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7988476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9:notes"/>
          <p:cNvSpPr txBox="1">
            <a:spLocks noGrp="1"/>
          </p:cNvSpPr>
          <p:nvPr>
            <p:ph type="body" idx="1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3" name="Google Shape;163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51781775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9:notes"/>
          <p:cNvSpPr txBox="1">
            <a:spLocks noGrp="1"/>
          </p:cNvSpPr>
          <p:nvPr>
            <p:ph type="body" idx="1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3" name="Google Shape;163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01366195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9:notes"/>
          <p:cNvSpPr txBox="1">
            <a:spLocks noGrp="1"/>
          </p:cNvSpPr>
          <p:nvPr>
            <p:ph type="body" idx="1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3" name="Google Shape;163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6178813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iapositiva de título" type="title">
  <p:cSld name="TITL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36"/>
          <p:cNvSpPr txBox="1"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36"/>
          <p:cNvSpPr txBox="1"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4" name="Google Shape;14;p36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" name="Google Shape;15;p36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36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y texto vertical" type="vertTx">
  <p:cSld name="VERTICAL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45"/>
          <p:cNvSpPr txBox="1"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45"/>
          <p:cNvSpPr txBox="1">
            <a:spLocks noGrp="1"/>
          </p:cNvSpPr>
          <p:nvPr>
            <p:ph type="body" idx="1"/>
          </p:nvPr>
        </p:nvSpPr>
        <p:spPr>
          <a:xfrm rot="5400000">
            <a:off x="2396331" y="57944"/>
            <a:ext cx="4351338" cy="788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45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45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45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vertical y texto" type="vertTitleAndTx">
  <p:cSld name="VERTICAL_TITLE_AND_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46"/>
          <p:cNvSpPr txBox="1">
            <a:spLocks noGrp="1"/>
          </p:cNvSpPr>
          <p:nvPr>
            <p:ph type="title"/>
          </p:nvPr>
        </p:nvSpPr>
        <p:spPr>
          <a:xfrm rot="5400000">
            <a:off x="4623594" y="2285207"/>
            <a:ext cx="5811838" cy="19716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46"/>
          <p:cNvSpPr txBox="1">
            <a:spLocks noGrp="1"/>
          </p:cNvSpPr>
          <p:nvPr>
            <p:ph type="body" idx="1"/>
          </p:nvPr>
        </p:nvSpPr>
        <p:spPr>
          <a:xfrm rot="5400000">
            <a:off x="623094" y="370681"/>
            <a:ext cx="5811838" cy="5800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46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46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46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y objetos" type="obj">
  <p:cSld name="OBJECT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37"/>
          <p:cNvSpPr txBox="1"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37"/>
          <p:cNvSpPr txBox="1"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0" name="Google Shape;20;p37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37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37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ncabezado de sección" type="secHead">
  <p:cSld name="SECTION_HEADER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38"/>
          <p:cNvSpPr txBox="1"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38"/>
          <p:cNvSpPr txBox="1"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>
                <a:solidFill>
                  <a:schemeClr val="dk1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26" name="Google Shape;26;p38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38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38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os objetos" type="twoObj">
  <p:cSld name="TWO_OBJECTS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39"/>
          <p:cNvSpPr txBox="1"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39"/>
          <p:cNvSpPr txBox="1">
            <a:spLocks noGrp="1"/>
          </p:cNvSpPr>
          <p:nvPr>
            <p:ph type="body" idx="1"/>
          </p:nvPr>
        </p:nvSpPr>
        <p:spPr>
          <a:xfrm>
            <a:off x="628650" y="1825625"/>
            <a:ext cx="38862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2" name="Google Shape;32;p39"/>
          <p:cNvSpPr txBox="1">
            <a:spLocks noGrp="1"/>
          </p:cNvSpPr>
          <p:nvPr>
            <p:ph type="body" idx="2"/>
          </p:nvPr>
        </p:nvSpPr>
        <p:spPr>
          <a:xfrm>
            <a:off x="4629150" y="1825625"/>
            <a:ext cx="38862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3" name="Google Shape;33;p39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39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39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ación" type="twoTxTwoObj">
  <p:cSld name="TWO_OBJECTS_WITH_TEXT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40"/>
          <p:cNvSpPr txBox="1"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40"/>
          <p:cNvSpPr txBox="1"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39" name="Google Shape;39;p40"/>
          <p:cNvSpPr txBox="1">
            <a:spLocks noGrp="1"/>
          </p:cNvSpPr>
          <p:nvPr>
            <p:ph type="body" idx="2"/>
          </p:nvPr>
        </p:nvSpPr>
        <p:spPr>
          <a:xfrm>
            <a:off x="629842" y="2505075"/>
            <a:ext cx="3868340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0" name="Google Shape;40;p40"/>
          <p:cNvSpPr txBox="1">
            <a:spLocks noGrp="1"/>
          </p:cNvSpPr>
          <p:nvPr>
            <p:ph type="body" idx="3"/>
          </p:nvPr>
        </p:nvSpPr>
        <p:spPr>
          <a:xfrm>
            <a:off x="4629150" y="1681163"/>
            <a:ext cx="3887391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1" name="Google Shape;41;p40"/>
          <p:cNvSpPr txBox="1">
            <a:spLocks noGrp="1"/>
          </p:cNvSpPr>
          <p:nvPr>
            <p:ph type="body" idx="4"/>
          </p:nvPr>
        </p:nvSpPr>
        <p:spPr>
          <a:xfrm>
            <a:off x="4629150" y="2505075"/>
            <a:ext cx="3887391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2" name="Google Shape;42;p40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40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40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olo el título" type="titleOnly">
  <p:cSld name="TITLE_ONLY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41"/>
          <p:cNvSpPr txBox="1"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41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41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41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n blanco" type="blank">
  <p:cSld name="BLANK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42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42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42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ido con título" type="objTx">
  <p:cSld name="OBJECT_WITH_CAPTION_TEX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43"/>
          <p:cNvSpPr txBox="1"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43"/>
          <p:cNvSpPr txBox="1">
            <a:spLocks noGrp="1"/>
          </p:cNvSpPr>
          <p:nvPr>
            <p:ph type="body" idx="1"/>
          </p:nvPr>
        </p:nvSpPr>
        <p:spPr>
          <a:xfrm>
            <a:off x="3887391" y="987426"/>
            <a:ext cx="462915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57" name="Google Shape;57;p43"/>
          <p:cNvSpPr txBox="1">
            <a:spLocks noGrp="1"/>
          </p:cNvSpPr>
          <p:nvPr>
            <p:ph type="body" idx="2"/>
          </p:nvPr>
        </p:nvSpPr>
        <p:spPr>
          <a:xfrm>
            <a:off x="629841" y="2057400"/>
            <a:ext cx="2949178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58" name="Google Shape;58;p43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43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43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n con título" type="picTx">
  <p:cSld name="PICTURE_WITH_CAPTION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44"/>
          <p:cNvSpPr txBox="1"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44"/>
          <p:cNvSpPr>
            <a:spLocks noGrp="1"/>
          </p:cNvSpPr>
          <p:nvPr>
            <p:ph type="pic" idx="2"/>
          </p:nvPr>
        </p:nvSpPr>
        <p:spPr>
          <a:xfrm>
            <a:off x="3887391" y="987426"/>
            <a:ext cx="462915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44"/>
          <p:cNvSpPr txBox="1">
            <a:spLocks noGrp="1"/>
          </p:cNvSpPr>
          <p:nvPr>
            <p:ph type="body" idx="1"/>
          </p:nvPr>
        </p:nvSpPr>
        <p:spPr>
          <a:xfrm>
            <a:off x="629841" y="2057400"/>
            <a:ext cx="2949178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5" name="Google Shape;65;p44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44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44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‹Nº›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35"/>
          <p:cNvSpPr txBox="1"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35"/>
          <p:cNvSpPr txBox="1"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35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35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35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‹Nº›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ual.es/estudios/grados/presentacion/plandeestudios/trabajofinestudios/6410" TargetMode="External"/><Relationship Id="rId5" Type="http://schemas.openxmlformats.org/officeDocument/2006/relationships/hyperlink" Target="https://www.ual.es/universidad/centros/cienciaseconomicas" TargetMode="External"/><Relationship Id="rId4" Type="http://schemas.openxmlformats.org/officeDocument/2006/relationships/image" Target="../media/image1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hyperlink" Target="mailto:decaccee@ual.es" TargetMode="Externa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ual.es/universidad/centros/cienciaseconomicas/informacion/trabajos-fin-de-grado-facultad-ciencias-economicas-y-empresariales" TargetMode="External"/><Relationship Id="rId4" Type="http://schemas.openxmlformats.org/officeDocument/2006/relationships/image" Target="../media/image1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hyperlink" Target="https://www.ual.es/universidad/centros/cienciaseconomicas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hyperlink" Target="https://www.ual.es/estudios/grados/presentacion/plandeestudios/practicas/6319" TargetMode="External"/><Relationship Id="rId4" Type="http://schemas.openxmlformats.org/officeDocument/2006/relationships/hyperlink" Target="https://www.ual.es/universidad/centros/cienciaseconomicas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" name="Google Shape;84;p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85" name="Google Shape;85;p1"/>
          <p:cNvSpPr txBox="1"/>
          <p:nvPr/>
        </p:nvSpPr>
        <p:spPr>
          <a:xfrm>
            <a:off x="1890346" y="1083954"/>
            <a:ext cx="7198688" cy="9848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2400" b="0" i="0" u="none" strike="noStrike" cap="none" dirty="0">
                <a:solidFill>
                  <a:srgbClr val="1D4F83"/>
                </a:solidFill>
                <a:latin typeface="Catamaran Medium"/>
                <a:ea typeface="Catamaran Medium"/>
                <a:cs typeface="Catamaran Medium"/>
                <a:sym typeface="Catamaran Medium"/>
              </a:rPr>
              <a:t>Facultad de Ciencias Económicas y Empresariales</a:t>
            </a:r>
            <a:endParaRPr dirty="0"/>
          </a:p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2000" b="0" i="0" u="none" strike="noStrike" cap="none" dirty="0">
                <a:solidFill>
                  <a:srgbClr val="1D4F83"/>
                </a:solidFill>
                <a:latin typeface="Catamaran Light"/>
                <a:ea typeface="Catamaran Light"/>
                <a:cs typeface="Catamaran Light"/>
                <a:sym typeface="Catamaran Light"/>
              </a:rPr>
              <a:t>PRESENTACIÓN PARA LOS ESTUDIANTES DE ÚLTIMO CURSO</a:t>
            </a:r>
          </a:p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86;p1"/>
          <p:cNvSpPr txBox="1"/>
          <p:nvPr/>
        </p:nvSpPr>
        <p:spPr>
          <a:xfrm>
            <a:off x="133164" y="3217435"/>
            <a:ext cx="8894325" cy="25237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800" b="1" i="0" u="none" strike="noStrike" cap="none" dirty="0">
                <a:solidFill>
                  <a:schemeClr val="lt1"/>
                </a:solidFill>
                <a:latin typeface="Catamaran Light"/>
                <a:ea typeface="Catamaran Light"/>
                <a:cs typeface="Catamaran Light"/>
                <a:sym typeface="Catamaran Light"/>
              </a:rPr>
              <a:t>CONTENIDOS DE ESTA PRESENTACIÓN:</a:t>
            </a:r>
            <a:endParaRPr sz="1600" dirty="0"/>
          </a:p>
          <a:p>
            <a:pPr lvl="2">
              <a:spcBef>
                <a:spcPts val="1200"/>
              </a:spcBef>
              <a:buClr>
                <a:schemeClr val="lt1"/>
              </a:buClr>
              <a:buSzPts val="1400"/>
            </a:pPr>
            <a:r>
              <a:rPr lang="es-ES" sz="1600" b="0" i="0" u="none" strike="noStrike" cap="none" dirty="0">
                <a:solidFill>
                  <a:schemeClr val="lt1"/>
                </a:solidFill>
                <a:latin typeface="Catamaran Light"/>
                <a:ea typeface="Catamaran Light"/>
                <a:cs typeface="Catamaran Light"/>
                <a:sym typeface="Catamaran Light"/>
              </a:rPr>
              <a:t>	</a:t>
            </a:r>
            <a:r>
              <a:rPr lang="es-ES" sz="2800" b="0" i="0" u="none" strike="noStrike" cap="none" dirty="0">
                <a:solidFill>
                  <a:schemeClr val="lt1"/>
                </a:solidFill>
                <a:latin typeface="Catamaran Light"/>
                <a:ea typeface="Catamaran Light"/>
                <a:cs typeface="Catamaran Light"/>
                <a:sym typeface="Catamaran Light"/>
              </a:rPr>
              <a:t>1. </a:t>
            </a:r>
            <a:r>
              <a:rPr lang="es-ES" sz="1600" b="0" i="0" u="none" strike="noStrike" cap="none" dirty="0">
                <a:solidFill>
                  <a:schemeClr val="lt1"/>
                </a:solidFill>
                <a:latin typeface="Catamaran Light"/>
                <a:ea typeface="Catamaran Light"/>
                <a:cs typeface="Catamaran Light"/>
                <a:sym typeface="Catamaran Light"/>
              </a:rPr>
              <a:t>Página web de la Facultad y presencia en Instagram</a:t>
            </a:r>
          </a:p>
          <a:p>
            <a:pPr lvl="2">
              <a:spcBef>
                <a:spcPts val="1200"/>
              </a:spcBef>
              <a:buClr>
                <a:schemeClr val="lt1"/>
              </a:buClr>
              <a:buSzPts val="1400"/>
            </a:pPr>
            <a:r>
              <a:rPr lang="es-ES" sz="1600" dirty="0">
                <a:solidFill>
                  <a:schemeClr val="lt1"/>
                </a:solidFill>
                <a:latin typeface="Catamaran Light"/>
                <a:cs typeface="Catamaran Light"/>
                <a:sym typeface="Catamaran Light"/>
              </a:rPr>
              <a:t>	</a:t>
            </a:r>
            <a:r>
              <a:rPr lang="es-ES" sz="2800" dirty="0">
                <a:solidFill>
                  <a:schemeClr val="lt1"/>
                </a:solidFill>
                <a:latin typeface="Catamaran Light"/>
                <a:cs typeface="Catamaran Light"/>
                <a:sym typeface="Catamaran Light"/>
              </a:rPr>
              <a:t>2. </a:t>
            </a:r>
            <a:r>
              <a:rPr lang="es-ES" sz="1600" dirty="0">
                <a:solidFill>
                  <a:schemeClr val="lt1"/>
                </a:solidFill>
                <a:latin typeface="Catamaran Light"/>
                <a:cs typeface="Catamaran Light"/>
                <a:sym typeface="Catamaran Light"/>
              </a:rPr>
              <a:t>Prácticas en Empresas</a:t>
            </a:r>
          </a:p>
          <a:p>
            <a:pPr lvl="2">
              <a:spcBef>
                <a:spcPts val="1200"/>
              </a:spcBef>
              <a:buClr>
                <a:schemeClr val="lt1"/>
              </a:buClr>
              <a:buSzPts val="1400"/>
            </a:pPr>
            <a:r>
              <a:rPr lang="es-ES" sz="2800" dirty="0">
                <a:solidFill>
                  <a:schemeClr val="lt1"/>
                </a:solidFill>
                <a:latin typeface="Catamaran Light"/>
                <a:cs typeface="Catamaran Light"/>
                <a:sym typeface="Catamaran Light"/>
              </a:rPr>
              <a:t>	3. </a:t>
            </a:r>
            <a:r>
              <a:rPr lang="es-ES" sz="1600" dirty="0">
                <a:solidFill>
                  <a:schemeClr val="lt1"/>
                </a:solidFill>
                <a:latin typeface="Catamaran Light"/>
                <a:cs typeface="Catamaran Light"/>
                <a:sym typeface="Catamaran Light"/>
              </a:rPr>
              <a:t>Trabajos Fin de Grado</a:t>
            </a:r>
          </a:p>
          <a:p>
            <a:pPr lvl="2">
              <a:spcBef>
                <a:spcPts val="1200"/>
              </a:spcBef>
              <a:buClr>
                <a:schemeClr val="lt1"/>
              </a:buClr>
              <a:buSzPts val="1400"/>
            </a:pPr>
            <a:r>
              <a:rPr lang="es-ES" sz="1600" dirty="0">
                <a:solidFill>
                  <a:schemeClr val="lt1"/>
                </a:solidFill>
                <a:latin typeface="Catamaran Light"/>
                <a:cs typeface="Catamaran Light"/>
                <a:sym typeface="Catamaran Light"/>
              </a:rPr>
              <a:t>			</a:t>
            </a:r>
            <a:endParaRPr sz="16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5" name="Google Shape;165;p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08" y="0"/>
            <a:ext cx="9142984" cy="6857999"/>
          </a:xfrm>
          <a:prstGeom prst="rect">
            <a:avLst/>
          </a:prstGeom>
          <a:noFill/>
          <a:ln>
            <a:noFill/>
          </a:ln>
        </p:spPr>
      </p:pic>
      <p:sp>
        <p:nvSpPr>
          <p:cNvPr id="166" name="Google Shape;166;p9"/>
          <p:cNvSpPr txBox="1"/>
          <p:nvPr/>
        </p:nvSpPr>
        <p:spPr>
          <a:xfrm>
            <a:off x="643268" y="742950"/>
            <a:ext cx="7575698" cy="4962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2625" dirty="0">
                <a:solidFill>
                  <a:srgbClr val="1D4F83"/>
                </a:solidFill>
                <a:latin typeface="Catamaran Medium"/>
                <a:ea typeface="Catamaran Medium"/>
                <a:cs typeface="Catamaran Medium"/>
                <a:sym typeface="Catamaran Medium"/>
              </a:rPr>
              <a:t>2. Prácticas en Empresas</a:t>
            </a:r>
            <a:endParaRPr sz="2625" dirty="0">
              <a:solidFill>
                <a:srgbClr val="1D4F83"/>
              </a:solidFill>
              <a:latin typeface="Catamaran Medium"/>
              <a:ea typeface="Catamaran Medium"/>
              <a:cs typeface="Catamaran Medium"/>
              <a:sym typeface="Catamaran Medium"/>
            </a:endParaRPr>
          </a:p>
        </p:txBody>
      </p:sp>
      <p:sp>
        <p:nvSpPr>
          <p:cNvPr id="7" name="Google Shape;180;p10"/>
          <p:cNvSpPr txBox="1"/>
          <p:nvPr/>
        </p:nvSpPr>
        <p:spPr>
          <a:xfrm>
            <a:off x="842325" y="1332475"/>
            <a:ext cx="7795559" cy="3347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/>
            <a:r>
              <a:rPr lang="es-ES" sz="1575" b="1" dirty="0">
                <a:solidFill>
                  <a:srgbClr val="1D4F83"/>
                </a:solidFill>
                <a:latin typeface="Catamaran Light"/>
                <a:ea typeface="Catamaran Light"/>
                <a:cs typeface="Catamaran Light"/>
                <a:sym typeface="Catamaran Light"/>
              </a:rPr>
              <a:t>Fases y fechas relevantes (Grado en Turismo)</a:t>
            </a:r>
            <a:endParaRPr lang="es-ES" sz="1600" dirty="0"/>
          </a:p>
        </p:txBody>
      </p:sp>
      <p:sp>
        <p:nvSpPr>
          <p:cNvPr id="6" name="Google Shape;175;p10"/>
          <p:cNvSpPr txBox="1"/>
          <p:nvPr/>
        </p:nvSpPr>
        <p:spPr>
          <a:xfrm>
            <a:off x="-32723" y="1760417"/>
            <a:ext cx="1106907" cy="11079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algn="ctr">
              <a:defRPr/>
            </a:pPr>
            <a:r>
              <a:rPr lang="es-ES" sz="1100" b="1" dirty="0">
                <a:solidFill>
                  <a:srgbClr val="FF0000"/>
                </a:solidFill>
                <a:latin typeface="Catamaran Light"/>
                <a:cs typeface="Catamaran Light"/>
              </a:rPr>
              <a:t>TODA ESTA INFORMACIÓN ESTÁ INDICADA EN LA WEB DE LA FACULTAD</a:t>
            </a:r>
          </a:p>
        </p:txBody>
      </p:sp>
      <p:sp>
        <p:nvSpPr>
          <p:cNvPr id="4" name="Rectángulo 3"/>
          <p:cNvSpPr/>
          <p:nvPr/>
        </p:nvSpPr>
        <p:spPr>
          <a:xfrm>
            <a:off x="956200" y="5565325"/>
            <a:ext cx="7794513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1300" dirty="0"/>
              <a:t>* Además, el tutor académico realizará en Diciembre una presentación de la asignatura y en Abril una reunión de seguimiento de las prácticas. Ambas se anunciarán por correo electrónico o aula virtual. </a:t>
            </a:r>
          </a:p>
        </p:txBody>
      </p:sp>
      <p:pic>
        <p:nvPicPr>
          <p:cNvPr id="5" name="Imagen 4" descr="Tabla&#10;&#10;Descripción generada automáticamente">
            <a:extLst>
              <a:ext uri="{FF2B5EF4-FFF2-40B4-BE49-F238E27FC236}">
                <a16:creationId xmlns:a16="http://schemas.microsoft.com/office/drawing/2014/main" id="{29409FE3-0C4D-CA37-BD37-62BBF097165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95400" y="1619577"/>
            <a:ext cx="6210300" cy="3972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105331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5" name="Google Shape;165;p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08" y="0"/>
            <a:ext cx="9142984" cy="6857999"/>
          </a:xfrm>
          <a:prstGeom prst="rect">
            <a:avLst/>
          </a:prstGeom>
          <a:noFill/>
          <a:ln>
            <a:noFill/>
          </a:ln>
        </p:spPr>
      </p:pic>
      <p:sp>
        <p:nvSpPr>
          <p:cNvPr id="166" name="Google Shape;166;p9"/>
          <p:cNvSpPr txBox="1"/>
          <p:nvPr/>
        </p:nvSpPr>
        <p:spPr>
          <a:xfrm>
            <a:off x="643268" y="742950"/>
            <a:ext cx="7575698" cy="4962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2625" dirty="0">
                <a:solidFill>
                  <a:srgbClr val="1D4F83"/>
                </a:solidFill>
                <a:latin typeface="Catamaran Medium"/>
                <a:ea typeface="Catamaran Medium"/>
                <a:cs typeface="Catamaran Medium"/>
                <a:sym typeface="Catamaran Medium"/>
              </a:rPr>
              <a:t>2. Prácticas en Empresas</a:t>
            </a:r>
            <a:endParaRPr sz="2625" dirty="0">
              <a:solidFill>
                <a:srgbClr val="1D4F83"/>
              </a:solidFill>
              <a:latin typeface="Catamaran Medium"/>
              <a:ea typeface="Catamaran Medium"/>
              <a:cs typeface="Catamaran Medium"/>
              <a:sym typeface="Catamaran Medium"/>
            </a:endParaRPr>
          </a:p>
        </p:txBody>
      </p:sp>
      <p:sp>
        <p:nvSpPr>
          <p:cNvPr id="6" name="Google Shape;175;p10"/>
          <p:cNvSpPr txBox="1"/>
          <p:nvPr/>
        </p:nvSpPr>
        <p:spPr>
          <a:xfrm>
            <a:off x="643267" y="1738365"/>
            <a:ext cx="7795559" cy="35393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>
              <a:defRPr/>
            </a:pPr>
            <a:r>
              <a:rPr lang="es-ES" sz="1600" b="1" dirty="0">
                <a:solidFill>
                  <a:schemeClr val="dk1"/>
                </a:solidFill>
                <a:latin typeface="Catamaran Light"/>
                <a:cs typeface="Catamaran Light"/>
              </a:rPr>
              <a:t>El estudiante debe mandar 3 emails al tutor académico</a:t>
            </a:r>
            <a:r>
              <a:rPr lang="es-ES" sz="1600" dirty="0">
                <a:solidFill>
                  <a:schemeClr val="dk1"/>
                </a:solidFill>
                <a:latin typeface="Catamaran Light"/>
                <a:cs typeface="Catamaran Light"/>
              </a:rPr>
              <a:t> (se considera para evaluación): </a:t>
            </a:r>
          </a:p>
          <a:p>
            <a:pPr indent="-285750">
              <a:buFont typeface="Wingdings" panose="05000000000000000000" pitchFamily="2" charset="2"/>
              <a:buChar char="§"/>
              <a:defRPr/>
            </a:pPr>
            <a:r>
              <a:rPr lang="es-ES" sz="1600" dirty="0">
                <a:solidFill>
                  <a:schemeClr val="dk1"/>
                </a:solidFill>
                <a:latin typeface="Catamaran Light"/>
                <a:cs typeface="Catamaran Light"/>
              </a:rPr>
              <a:t>Al inicio de las prácticas (incorporación / datos tutor empresa / horario…).</a:t>
            </a:r>
          </a:p>
          <a:p>
            <a:pPr indent="-285750">
              <a:buFont typeface="Wingdings" panose="05000000000000000000" pitchFamily="2" charset="2"/>
              <a:buChar char="§"/>
              <a:defRPr/>
            </a:pPr>
            <a:r>
              <a:rPr lang="es-ES" sz="1600" dirty="0">
                <a:solidFill>
                  <a:schemeClr val="dk1"/>
                </a:solidFill>
                <a:latin typeface="Catamaran Light"/>
                <a:cs typeface="Catamaran Light"/>
              </a:rPr>
              <a:t>Al cumplir 100 horas de realización (primer informe de desarrollo).</a:t>
            </a:r>
          </a:p>
          <a:p>
            <a:pPr indent="-285750">
              <a:buFont typeface="Wingdings" panose="05000000000000000000" pitchFamily="2" charset="2"/>
              <a:buChar char="§"/>
              <a:defRPr/>
            </a:pPr>
            <a:r>
              <a:rPr lang="es-ES" sz="1600" dirty="0">
                <a:solidFill>
                  <a:schemeClr val="dk1"/>
                </a:solidFill>
                <a:latin typeface="Catamaran Light"/>
                <a:cs typeface="Catamaran Light"/>
              </a:rPr>
              <a:t>A la finalización (informando al tutor informalmente cómo se han desarrollado).</a:t>
            </a:r>
          </a:p>
          <a:p>
            <a:pPr>
              <a:defRPr/>
            </a:pPr>
            <a:endParaRPr lang="es-ES" sz="1600" dirty="0">
              <a:solidFill>
                <a:schemeClr val="dk1"/>
              </a:solidFill>
              <a:latin typeface="Catamaran Light"/>
              <a:cs typeface="Catamaran Light"/>
            </a:endParaRPr>
          </a:p>
          <a:p>
            <a:pPr>
              <a:defRPr/>
            </a:pPr>
            <a:r>
              <a:rPr lang="es-ES" sz="1600" dirty="0">
                <a:solidFill>
                  <a:schemeClr val="dk1"/>
                </a:solidFill>
                <a:latin typeface="Catamaran Light"/>
                <a:cs typeface="Catamaran Light"/>
              </a:rPr>
              <a:t>Al finalizar la práctica, </a:t>
            </a:r>
            <a:r>
              <a:rPr lang="es-ES" sz="1600" b="1" dirty="0">
                <a:solidFill>
                  <a:schemeClr val="tx1"/>
                </a:solidFill>
                <a:latin typeface="Catamaran Light"/>
                <a:cs typeface="Catamaran Light"/>
              </a:rPr>
              <a:t>el estudiante debe subir su informe final en ICARO</a:t>
            </a:r>
            <a:r>
              <a:rPr lang="es-ES" sz="1600" dirty="0">
                <a:solidFill>
                  <a:schemeClr val="tx1"/>
                </a:solidFill>
                <a:latin typeface="Catamaran Light"/>
                <a:cs typeface="Catamaran Light"/>
              </a:rPr>
              <a:t> (modelo en la web de la Facultad) y </a:t>
            </a:r>
            <a:r>
              <a:rPr lang="es-ES" sz="1600" b="1" dirty="0">
                <a:solidFill>
                  <a:schemeClr val="tx1"/>
                </a:solidFill>
                <a:latin typeface="Catamaran Light"/>
                <a:cs typeface="Catamaran Light"/>
              </a:rPr>
              <a:t>el/la tutor/a de empresa también</a:t>
            </a:r>
            <a:r>
              <a:rPr lang="es-ES" sz="1600" dirty="0">
                <a:solidFill>
                  <a:schemeClr val="tx1"/>
                </a:solidFill>
                <a:latin typeface="Catamaran Light"/>
                <a:cs typeface="Catamaran Light"/>
              </a:rPr>
              <a:t>  (se activan la semana de finalización de las prácticas). </a:t>
            </a:r>
          </a:p>
          <a:p>
            <a:pPr>
              <a:defRPr/>
            </a:pPr>
            <a:endParaRPr lang="es-ES" sz="1600" dirty="0">
              <a:solidFill>
                <a:schemeClr val="dk1"/>
              </a:solidFill>
              <a:latin typeface="Catamaran Light"/>
              <a:cs typeface="Catamaran Light"/>
            </a:endParaRPr>
          </a:p>
          <a:p>
            <a:pPr>
              <a:defRPr/>
            </a:pPr>
            <a:r>
              <a:rPr lang="es-ES" sz="1600" b="1" dirty="0">
                <a:solidFill>
                  <a:schemeClr val="dk1"/>
                </a:solidFill>
                <a:latin typeface="Catamaran Light"/>
                <a:cs typeface="Catamaran Light"/>
              </a:rPr>
              <a:t>El/la tutor/a académico califica</a:t>
            </a:r>
            <a:r>
              <a:rPr lang="es-ES" sz="1600" dirty="0">
                <a:solidFill>
                  <a:schemeClr val="dk1"/>
                </a:solidFill>
                <a:latin typeface="Catamaran Light"/>
                <a:cs typeface="Catamaran Light"/>
              </a:rPr>
              <a:t> (cuando estén disponibles la memoria del estudiante y el  informe del tutor/a de empresa). </a:t>
            </a:r>
          </a:p>
          <a:p>
            <a:pPr>
              <a:defRPr/>
            </a:pPr>
            <a:endParaRPr lang="es-ES" sz="1600" dirty="0">
              <a:solidFill>
                <a:schemeClr val="dk1"/>
              </a:solidFill>
              <a:latin typeface="Catamaran Light"/>
              <a:cs typeface="Catamaran Light"/>
            </a:endParaRPr>
          </a:p>
          <a:p>
            <a:pPr>
              <a:defRPr/>
            </a:pPr>
            <a:r>
              <a:rPr lang="es-ES" sz="1600" b="1" dirty="0">
                <a:solidFill>
                  <a:schemeClr val="dk1"/>
                </a:solidFill>
                <a:latin typeface="Catamaran Light"/>
                <a:cs typeface="Catamaran Light"/>
              </a:rPr>
              <a:t>El/la coordinador/a de prácticas de empresa cumplimenta la nota en el acta</a:t>
            </a:r>
            <a:r>
              <a:rPr lang="es-ES" sz="1600" dirty="0">
                <a:solidFill>
                  <a:schemeClr val="dk1"/>
                </a:solidFill>
                <a:latin typeface="Catamaran Light"/>
                <a:cs typeface="Catamaran Light"/>
              </a:rPr>
              <a:t> (hasta el 01/07/2025, tanto las prácticas del 1Q y 2Q).</a:t>
            </a:r>
          </a:p>
        </p:txBody>
      </p:sp>
      <p:sp>
        <p:nvSpPr>
          <p:cNvPr id="7" name="Google Shape;180;p10"/>
          <p:cNvSpPr txBox="1"/>
          <p:nvPr/>
        </p:nvSpPr>
        <p:spPr>
          <a:xfrm>
            <a:off x="842325" y="1332475"/>
            <a:ext cx="7795559" cy="3347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575" b="1" dirty="0">
                <a:solidFill>
                  <a:srgbClr val="1D4F83"/>
                </a:solidFill>
                <a:latin typeface="Catamaran Light"/>
                <a:ea typeface="Catamaran Light"/>
                <a:cs typeface="Catamaran Light"/>
                <a:sym typeface="Catamaran Light"/>
              </a:rPr>
              <a:t>Cuestiones a tener en cuenta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37909316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8" name="Google Shape;158;p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08" y="0"/>
            <a:ext cx="9142984" cy="6857999"/>
          </a:xfrm>
          <a:prstGeom prst="rect">
            <a:avLst/>
          </a:prstGeom>
          <a:noFill/>
          <a:ln>
            <a:noFill/>
          </a:ln>
        </p:spPr>
      </p:pic>
      <p:sp>
        <p:nvSpPr>
          <p:cNvPr id="159" name="Google Shape;159;p8"/>
          <p:cNvSpPr txBox="1"/>
          <p:nvPr/>
        </p:nvSpPr>
        <p:spPr>
          <a:xfrm>
            <a:off x="3475619" y="2239030"/>
            <a:ext cx="1057275" cy="27468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7250" dirty="0">
                <a:solidFill>
                  <a:srgbClr val="1D4F83"/>
                </a:solidFill>
                <a:latin typeface="Catamaran Medium"/>
                <a:cs typeface="Catamaran Medium"/>
                <a:sym typeface="Catamaran Medium"/>
              </a:rPr>
              <a:t>3</a:t>
            </a:r>
            <a:endParaRPr dirty="0"/>
          </a:p>
        </p:txBody>
      </p:sp>
      <p:sp>
        <p:nvSpPr>
          <p:cNvPr id="160" name="Google Shape;160;p8"/>
          <p:cNvSpPr txBox="1"/>
          <p:nvPr/>
        </p:nvSpPr>
        <p:spPr>
          <a:xfrm>
            <a:off x="4807744" y="3146230"/>
            <a:ext cx="3957638" cy="3808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875" dirty="0">
                <a:solidFill>
                  <a:srgbClr val="1D4F83"/>
                </a:solidFill>
                <a:latin typeface="Catamaran Medium"/>
                <a:ea typeface="Catamaran Medium"/>
                <a:cs typeface="Catamaran Medium"/>
                <a:sym typeface="Catamaran Medium"/>
              </a:rPr>
              <a:t>Trabajos Fin de Grado</a:t>
            </a:r>
            <a:endParaRPr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5" name="Google Shape;165;p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08" y="0"/>
            <a:ext cx="9142984" cy="6857999"/>
          </a:xfrm>
          <a:prstGeom prst="rect">
            <a:avLst/>
          </a:prstGeom>
          <a:noFill/>
          <a:ln>
            <a:noFill/>
          </a:ln>
        </p:spPr>
      </p:pic>
      <p:sp>
        <p:nvSpPr>
          <p:cNvPr id="166" name="Google Shape;166;p9"/>
          <p:cNvSpPr txBox="1"/>
          <p:nvPr/>
        </p:nvSpPr>
        <p:spPr>
          <a:xfrm>
            <a:off x="643268" y="742950"/>
            <a:ext cx="7575698" cy="4962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2625" dirty="0">
                <a:solidFill>
                  <a:srgbClr val="1D4F83"/>
                </a:solidFill>
                <a:latin typeface="Catamaran Medium"/>
                <a:ea typeface="Catamaran Medium"/>
                <a:cs typeface="Catamaran Medium"/>
                <a:sym typeface="Catamaran Medium"/>
              </a:rPr>
              <a:t>3. Trabajos Fin de Grado</a:t>
            </a:r>
            <a:endParaRPr sz="2625" dirty="0">
              <a:solidFill>
                <a:srgbClr val="1D4F83"/>
              </a:solidFill>
              <a:latin typeface="Catamaran Medium"/>
              <a:ea typeface="Catamaran Medium"/>
              <a:cs typeface="Catamaran Medium"/>
              <a:sym typeface="Catamaran Medium"/>
            </a:endParaRPr>
          </a:p>
        </p:txBody>
      </p:sp>
      <p:sp>
        <p:nvSpPr>
          <p:cNvPr id="6" name="Google Shape;175;p10"/>
          <p:cNvSpPr txBox="1"/>
          <p:nvPr/>
        </p:nvSpPr>
        <p:spPr>
          <a:xfrm>
            <a:off x="643268" y="1869905"/>
            <a:ext cx="4133250" cy="34585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575" dirty="0">
                <a:solidFill>
                  <a:schemeClr val="dk1"/>
                </a:solidFill>
                <a:latin typeface="Catamaran Light"/>
                <a:ea typeface="Catamaran Light"/>
                <a:cs typeface="Catamaran Light"/>
                <a:sym typeface="Catamaran Light"/>
              </a:rPr>
              <a:t>A través de dos </a:t>
            </a:r>
            <a:r>
              <a:rPr lang="es-ES" sz="1575" dirty="0" err="1">
                <a:solidFill>
                  <a:schemeClr val="dk1"/>
                </a:solidFill>
                <a:latin typeface="Catamaran Light"/>
                <a:ea typeface="Catamaran Light"/>
                <a:cs typeface="Catamaran Light"/>
                <a:sym typeface="Catamaran Light"/>
              </a:rPr>
              <a:t>sub-sitios</a:t>
            </a:r>
            <a:r>
              <a:rPr lang="es-ES" sz="1575" dirty="0">
                <a:solidFill>
                  <a:schemeClr val="dk1"/>
                </a:solidFill>
                <a:latin typeface="Catamaran Light"/>
                <a:ea typeface="Catamaran Light"/>
                <a:cs typeface="Catamaran Light"/>
                <a:sym typeface="Catamaran Light"/>
              </a:rPr>
              <a:t>: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s-ES" sz="1575" dirty="0">
              <a:solidFill>
                <a:schemeClr val="dk1"/>
              </a:solidFill>
              <a:latin typeface="Catamaran Light"/>
              <a:ea typeface="Catamaran Light"/>
              <a:cs typeface="Catamaran Light"/>
              <a:sym typeface="Catamaran Light"/>
            </a:endParaRPr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es-ES" sz="1575" dirty="0">
                <a:solidFill>
                  <a:schemeClr val="dk1"/>
                </a:solidFill>
                <a:latin typeface="Catamaran Light"/>
                <a:ea typeface="Catamaran Light"/>
                <a:cs typeface="Catamaran Light"/>
                <a:sym typeface="Catamaran Light"/>
              </a:rPr>
              <a:t>Web de la Facultad &gt; pestaña inicio &gt; hacemos </a:t>
            </a:r>
            <a:r>
              <a:rPr lang="es-ES" sz="1575" i="1" dirty="0" err="1">
                <a:solidFill>
                  <a:schemeClr val="dk1"/>
                </a:solidFill>
                <a:latin typeface="Catamaran Light"/>
                <a:ea typeface="Catamaran Light"/>
                <a:cs typeface="Catamaran Light"/>
                <a:sym typeface="Catamaran Light"/>
              </a:rPr>
              <a:t>scroll</a:t>
            </a:r>
            <a:r>
              <a:rPr lang="es-ES" sz="1575" i="1" dirty="0">
                <a:solidFill>
                  <a:schemeClr val="dk1"/>
                </a:solidFill>
                <a:latin typeface="Catamaran Light"/>
                <a:ea typeface="Catamaran Light"/>
                <a:cs typeface="Catamaran Light"/>
                <a:sym typeface="Catamaran Light"/>
              </a:rPr>
              <a:t> </a:t>
            </a:r>
            <a:r>
              <a:rPr lang="es-ES" sz="1575" i="1" dirty="0" err="1">
                <a:solidFill>
                  <a:schemeClr val="dk1"/>
                </a:solidFill>
                <a:latin typeface="Catamaran Light"/>
                <a:ea typeface="Catamaran Light"/>
                <a:cs typeface="Catamaran Light"/>
                <a:sym typeface="Catamaran Light"/>
              </a:rPr>
              <a:t>down</a:t>
            </a:r>
            <a:r>
              <a:rPr lang="es-ES" sz="1575" dirty="0">
                <a:solidFill>
                  <a:schemeClr val="dk1"/>
                </a:solidFill>
                <a:latin typeface="Catamaran Light"/>
                <a:ea typeface="Catamaran Light"/>
                <a:cs typeface="Catamaran Light"/>
                <a:sym typeface="Catamaran Light"/>
              </a:rPr>
              <a:t> y llegamos al siguiente menú:</a:t>
            </a:r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endParaRPr lang="es-ES" sz="1575" dirty="0">
              <a:solidFill>
                <a:schemeClr val="dk1"/>
              </a:solidFill>
              <a:latin typeface="Catamaran Light"/>
              <a:ea typeface="Catamaran Light"/>
              <a:cs typeface="Catamaran Light"/>
              <a:sym typeface="Catamaran Light"/>
            </a:endParaRPr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endParaRPr lang="es-ES" sz="1575" dirty="0">
              <a:solidFill>
                <a:schemeClr val="dk1"/>
              </a:solidFill>
              <a:latin typeface="Catamaran Light"/>
              <a:ea typeface="Catamaran Light"/>
              <a:cs typeface="Catamaran Light"/>
              <a:sym typeface="Catamaran Light"/>
            </a:endParaRPr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endParaRPr lang="es-ES" sz="1575" dirty="0">
              <a:solidFill>
                <a:schemeClr val="dk1"/>
              </a:solidFill>
              <a:latin typeface="Catamaran Light"/>
              <a:ea typeface="Catamaran Light"/>
              <a:cs typeface="Catamaran Light"/>
              <a:sym typeface="Catamaran Light"/>
            </a:endParaRPr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endParaRPr lang="es-ES" sz="1575" dirty="0">
              <a:solidFill>
                <a:schemeClr val="dk1"/>
              </a:solidFill>
              <a:latin typeface="Catamaran Light"/>
              <a:ea typeface="Catamaran Light"/>
              <a:cs typeface="Catamaran Light"/>
              <a:sym typeface="Catamaran Light"/>
            </a:endParaRPr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endParaRPr lang="es-ES" sz="1575" dirty="0">
              <a:solidFill>
                <a:schemeClr val="dk1"/>
              </a:solidFill>
              <a:latin typeface="Catamaran Light"/>
              <a:ea typeface="Catamaran Light"/>
              <a:cs typeface="Catamaran Light"/>
              <a:sym typeface="Catamaran Light"/>
            </a:endParaRPr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endParaRPr lang="es-ES" sz="1575" dirty="0">
              <a:solidFill>
                <a:schemeClr val="dk1"/>
              </a:solidFill>
              <a:latin typeface="Catamaran Light"/>
              <a:ea typeface="Catamaran Light"/>
              <a:cs typeface="Catamaran Light"/>
              <a:sym typeface="Catamaran Light"/>
            </a:endParaRPr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es-ES" sz="1575" dirty="0">
                <a:solidFill>
                  <a:schemeClr val="dk1"/>
                </a:solidFill>
                <a:latin typeface="Catamaran Light"/>
                <a:ea typeface="Catamaran Light"/>
                <a:cs typeface="Catamaran Light"/>
                <a:sym typeface="Catamaran Light"/>
              </a:rPr>
              <a:t>Web de cada titulación (ejemplo: Grado en Turismo):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" name="Google Shape;180;p10"/>
          <p:cNvSpPr txBox="1"/>
          <p:nvPr/>
        </p:nvSpPr>
        <p:spPr>
          <a:xfrm>
            <a:off x="842325" y="1332475"/>
            <a:ext cx="7795559" cy="3347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575" b="1" dirty="0">
                <a:solidFill>
                  <a:srgbClr val="1D4F83"/>
                </a:solidFill>
                <a:latin typeface="Catamaran Light"/>
                <a:ea typeface="Catamaran Light"/>
                <a:cs typeface="Catamaran Light"/>
                <a:sym typeface="Catamaran Light"/>
              </a:rPr>
              <a:t>¿Dónde encontrar toda la información que necesito saber sobre el TFG?</a:t>
            </a:r>
            <a:endParaRPr dirty="0"/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922B40C2-CA46-726B-FEE6-1878F910BC0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09169" y="3935058"/>
            <a:ext cx="3600119" cy="197970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8" name="Google Shape;175;p10"/>
          <p:cNvSpPr txBox="1"/>
          <p:nvPr/>
        </p:nvSpPr>
        <p:spPr>
          <a:xfrm>
            <a:off x="1002257" y="3150165"/>
            <a:ext cx="4133250" cy="2538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/>
            <a:r>
              <a:rPr lang="es-ES" sz="1050" dirty="0">
                <a:solidFill>
                  <a:schemeClr val="dk1"/>
                </a:solidFill>
                <a:latin typeface="Catamaran Light"/>
                <a:ea typeface="Catamaran Light"/>
                <a:cs typeface="Catamaran Light"/>
                <a:sym typeface="Catamaran Light"/>
                <a:hlinkClick r:id="rId5"/>
              </a:rPr>
              <a:t>https://www.ual.es/universidad/centros/cienciaseconomicas</a:t>
            </a:r>
            <a:endParaRPr lang="es-ES" sz="1050" dirty="0">
              <a:solidFill>
                <a:schemeClr val="dk1"/>
              </a:solidFill>
              <a:latin typeface="Catamaran Light"/>
              <a:ea typeface="Catamaran Light"/>
              <a:cs typeface="Catamaran Light"/>
              <a:sym typeface="Catamaran Light"/>
            </a:endParaRPr>
          </a:p>
        </p:txBody>
      </p:sp>
      <p:sp>
        <p:nvSpPr>
          <p:cNvPr id="10" name="Google Shape;175;p10"/>
          <p:cNvSpPr txBox="1"/>
          <p:nvPr/>
        </p:nvSpPr>
        <p:spPr>
          <a:xfrm>
            <a:off x="413747" y="5048490"/>
            <a:ext cx="5170167" cy="4385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/>
            <a:r>
              <a:rPr lang="es-ES" sz="1050" dirty="0">
                <a:solidFill>
                  <a:schemeClr val="dk1"/>
                </a:solidFill>
                <a:latin typeface="Catamaran Light"/>
                <a:ea typeface="Catamaran Light"/>
                <a:cs typeface="Catamaran Light"/>
                <a:sym typeface="Catamaran Light"/>
                <a:hlinkClick r:id="rId6"/>
              </a:rPr>
              <a:t>https://www.ual.es/estudios/grados/presentacion/plandeestudios/trabajofinestudios/6410</a:t>
            </a:r>
            <a:endParaRPr lang="es-ES" sz="1050" dirty="0">
              <a:solidFill>
                <a:schemeClr val="dk1"/>
              </a:solidFill>
              <a:latin typeface="Catamaran Light"/>
              <a:ea typeface="Catamaran Light"/>
              <a:cs typeface="Catamaran Light"/>
              <a:sym typeface="Catamaran Light"/>
            </a:endParaRPr>
          </a:p>
          <a:p>
            <a:pPr lvl="0"/>
            <a:endParaRPr lang="es-ES" sz="1200" dirty="0">
              <a:solidFill>
                <a:schemeClr val="dk1"/>
              </a:solidFill>
              <a:latin typeface="Catamaran Light"/>
              <a:ea typeface="Catamaran Light"/>
              <a:cs typeface="Catamaran Light"/>
              <a:sym typeface="Catamaran Light"/>
            </a:endParaRPr>
          </a:p>
        </p:txBody>
      </p:sp>
      <p:pic>
        <p:nvPicPr>
          <p:cNvPr id="4" name="Imagen 3" descr="Interfaz de usuario gráfica&#10;&#10;Descripción generada automáticamente">
            <a:extLst>
              <a:ext uri="{FF2B5EF4-FFF2-40B4-BE49-F238E27FC236}">
                <a16:creationId xmlns:a16="http://schemas.microsoft.com/office/drawing/2014/main" id="{06E9A4FD-8531-3770-2959-8454CD1D943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938443" y="1640018"/>
            <a:ext cx="4088300" cy="1979707"/>
          </a:xfrm>
          <a:prstGeom prst="rect">
            <a:avLst/>
          </a:prstGeom>
        </p:spPr>
      </p:pic>
      <p:sp>
        <p:nvSpPr>
          <p:cNvPr id="5" name="Rectángulo 4">
            <a:extLst>
              <a:ext uri="{FF2B5EF4-FFF2-40B4-BE49-F238E27FC236}">
                <a16:creationId xmlns:a16="http://schemas.microsoft.com/office/drawing/2014/main" id="{AF788471-3756-9992-8787-7DC07915EE18}"/>
              </a:ext>
            </a:extLst>
          </p:cNvPr>
          <p:cNvSpPr/>
          <p:nvPr/>
        </p:nvSpPr>
        <p:spPr>
          <a:xfrm>
            <a:off x="7058025" y="2381247"/>
            <a:ext cx="1579859" cy="219043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5" name="Google Shape;165;p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08" y="0"/>
            <a:ext cx="9142984" cy="6857999"/>
          </a:xfrm>
          <a:prstGeom prst="rect">
            <a:avLst/>
          </a:prstGeom>
          <a:noFill/>
          <a:ln>
            <a:noFill/>
          </a:ln>
        </p:spPr>
      </p:pic>
      <p:sp>
        <p:nvSpPr>
          <p:cNvPr id="166" name="Google Shape;166;p9"/>
          <p:cNvSpPr txBox="1"/>
          <p:nvPr/>
        </p:nvSpPr>
        <p:spPr>
          <a:xfrm>
            <a:off x="643268" y="742950"/>
            <a:ext cx="7575698" cy="4962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2625" dirty="0">
                <a:solidFill>
                  <a:srgbClr val="1D4F83"/>
                </a:solidFill>
                <a:latin typeface="Catamaran Medium"/>
                <a:ea typeface="Catamaran Medium"/>
                <a:cs typeface="Catamaran Medium"/>
                <a:sym typeface="Catamaran Medium"/>
              </a:rPr>
              <a:t>3. Trabajos Fin de Grado</a:t>
            </a:r>
            <a:endParaRPr sz="2625" dirty="0">
              <a:solidFill>
                <a:srgbClr val="1D4F83"/>
              </a:solidFill>
              <a:latin typeface="Catamaran Medium"/>
              <a:ea typeface="Catamaran Medium"/>
              <a:cs typeface="Catamaran Medium"/>
              <a:sym typeface="Catamaran Medium"/>
            </a:endParaRPr>
          </a:p>
        </p:txBody>
      </p:sp>
      <p:sp>
        <p:nvSpPr>
          <p:cNvPr id="6" name="Google Shape;175;p10"/>
          <p:cNvSpPr txBox="1"/>
          <p:nvPr/>
        </p:nvSpPr>
        <p:spPr>
          <a:xfrm>
            <a:off x="643268" y="1736046"/>
            <a:ext cx="7994616" cy="44280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R="0" lvl="0" algn="l" rtl="0">
              <a:spcBef>
                <a:spcPts val="0"/>
              </a:spcBef>
              <a:spcAft>
                <a:spcPts val="0"/>
              </a:spcAft>
            </a:pPr>
            <a:r>
              <a:rPr lang="es-ES" sz="1575" dirty="0">
                <a:solidFill>
                  <a:schemeClr val="dk1"/>
                </a:solidFill>
                <a:latin typeface="Catamaran Light"/>
                <a:ea typeface="Catamaran Light"/>
                <a:cs typeface="Catamaran Light"/>
                <a:sym typeface="Catamaran Light"/>
              </a:rPr>
              <a:t>A finales de septiembre se publicará en la web de la Facultad el </a:t>
            </a:r>
            <a:r>
              <a:rPr lang="es-ES" sz="1575" dirty="0">
                <a:solidFill>
                  <a:schemeClr val="dk1"/>
                </a:solidFill>
                <a:highlight>
                  <a:srgbClr val="00FFFF"/>
                </a:highlight>
                <a:latin typeface="Catamaran Light"/>
                <a:ea typeface="Catamaran Light"/>
                <a:cs typeface="Catamaran Light"/>
                <a:sym typeface="Catamaran Light"/>
              </a:rPr>
              <a:t>listado de temas y tutores/as</a:t>
            </a:r>
            <a:r>
              <a:rPr lang="es-ES" sz="1575" dirty="0">
                <a:solidFill>
                  <a:schemeClr val="dk1"/>
                </a:solidFill>
                <a:latin typeface="Catamaran Light"/>
                <a:ea typeface="Catamaran Light"/>
                <a:cs typeface="Catamaran Light"/>
                <a:sym typeface="Catamaran Light"/>
              </a:rPr>
              <a:t> por Titulación: </a:t>
            </a:r>
            <a:br>
              <a:rPr lang="es-ES" sz="1575" dirty="0">
                <a:solidFill>
                  <a:schemeClr val="dk1"/>
                </a:solidFill>
                <a:latin typeface="Catamaran Light"/>
                <a:ea typeface="Catamaran Light"/>
                <a:cs typeface="Catamaran Light"/>
                <a:sym typeface="Catamaran Light"/>
              </a:rPr>
            </a:br>
            <a:endParaRPr lang="es-ES" sz="1575" dirty="0">
              <a:solidFill>
                <a:schemeClr val="dk1"/>
              </a:solidFill>
              <a:latin typeface="Catamaran Light"/>
              <a:ea typeface="Catamaran Light"/>
              <a:cs typeface="Catamaran Light"/>
              <a:sym typeface="Catamaran Light"/>
            </a:endParaRPr>
          </a:p>
          <a:p>
            <a:pPr marR="0" lvl="0" algn="l" rtl="0">
              <a:spcBef>
                <a:spcPts val="0"/>
              </a:spcBef>
              <a:spcAft>
                <a:spcPts val="0"/>
              </a:spcAft>
            </a:pPr>
            <a:endParaRPr lang="es-ES" sz="1575" dirty="0">
              <a:solidFill>
                <a:schemeClr val="dk1"/>
              </a:solidFill>
              <a:latin typeface="Catamaran Light"/>
              <a:ea typeface="Catamaran Light"/>
              <a:cs typeface="Catamaran Light"/>
              <a:sym typeface="Catamaran Light"/>
            </a:endParaRPr>
          </a:p>
          <a:p>
            <a:pPr marR="0" lvl="0" algn="l" rtl="0">
              <a:spcBef>
                <a:spcPts val="0"/>
              </a:spcBef>
              <a:spcAft>
                <a:spcPts val="0"/>
              </a:spcAft>
            </a:pPr>
            <a:r>
              <a:rPr lang="es-ES" sz="1575" dirty="0">
                <a:solidFill>
                  <a:schemeClr val="dk1"/>
                </a:solidFill>
                <a:highlight>
                  <a:srgbClr val="00FFFF"/>
                </a:highlight>
                <a:latin typeface="Catamaran Light"/>
                <a:ea typeface="Catamaran Light"/>
                <a:cs typeface="Catamaran Light"/>
                <a:sym typeface="Catamaran Light"/>
              </a:rPr>
              <a:t>Solicitud de los estudiantes de asignación de tema y tutor/a</a:t>
            </a:r>
            <a:r>
              <a:rPr lang="es-ES" sz="1575" dirty="0">
                <a:solidFill>
                  <a:schemeClr val="dk1"/>
                </a:solidFill>
                <a:latin typeface="Catamaran Light"/>
                <a:ea typeface="Catamaran Light"/>
                <a:cs typeface="Catamaran Light"/>
                <a:sym typeface="Catamaran Light"/>
              </a:rPr>
              <a:t>: cada estudiante a través de su campus virtual </a:t>
            </a:r>
            <a:r>
              <a:rPr lang="es-ES" sz="1575" b="1" dirty="0">
                <a:solidFill>
                  <a:schemeClr val="tx1"/>
                </a:solidFill>
                <a:latin typeface="Catamaran Light"/>
                <a:ea typeface="Catamaran Light"/>
                <a:cs typeface="Catamaran Light"/>
                <a:sym typeface="Catamaran Light"/>
              </a:rPr>
              <a:t>del 7 al 21 de octubre de 2024, ambos inclusive</a:t>
            </a:r>
            <a:r>
              <a:rPr lang="es-ES" sz="1575" dirty="0">
                <a:solidFill>
                  <a:schemeClr val="tx1"/>
                </a:solidFill>
                <a:latin typeface="Catamaran Light"/>
                <a:ea typeface="Catamaran Light"/>
                <a:cs typeface="Catamaran Light"/>
                <a:sym typeface="Catamaran Light"/>
              </a:rPr>
              <a:t>.</a:t>
            </a:r>
          </a:p>
          <a:p>
            <a:pPr marR="0" lvl="0" algn="l" rtl="0">
              <a:spcBef>
                <a:spcPts val="0"/>
              </a:spcBef>
              <a:spcAft>
                <a:spcPts val="0"/>
              </a:spcAft>
            </a:pPr>
            <a:endParaRPr lang="es-ES" sz="1575" dirty="0">
              <a:solidFill>
                <a:schemeClr val="dk1"/>
              </a:solidFill>
              <a:latin typeface="Catamaran Light"/>
              <a:ea typeface="Catamaran Light"/>
              <a:cs typeface="Catamaran Light"/>
              <a:sym typeface="Catamaran Light"/>
            </a:endParaRPr>
          </a:p>
          <a:p>
            <a:pPr marR="0" lvl="0" algn="l" rtl="0">
              <a:spcBef>
                <a:spcPts val="0"/>
              </a:spcBef>
              <a:spcAft>
                <a:spcPts val="0"/>
              </a:spcAft>
            </a:pPr>
            <a:endParaRPr lang="es-ES" sz="1575" dirty="0">
              <a:solidFill>
                <a:schemeClr val="dk1"/>
              </a:solidFill>
              <a:latin typeface="Catamaran Light"/>
              <a:ea typeface="Catamaran Light"/>
              <a:cs typeface="Catamaran Light"/>
              <a:sym typeface="Catamaran Light"/>
            </a:endParaRPr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AutoNum type="arabicPeriod"/>
            </a:pPr>
            <a:endParaRPr lang="es-ES" sz="1575" dirty="0">
              <a:solidFill>
                <a:schemeClr val="dk1"/>
              </a:solidFill>
              <a:latin typeface="Catamaran Light"/>
              <a:ea typeface="Catamaran Light"/>
              <a:cs typeface="Catamaran Light"/>
              <a:sym typeface="Catamaran Light"/>
            </a:endParaRPr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AutoNum type="arabicPeriod"/>
            </a:pPr>
            <a:endParaRPr lang="es-ES" sz="1575" dirty="0">
              <a:solidFill>
                <a:schemeClr val="dk1"/>
              </a:solidFill>
              <a:latin typeface="Catamaran Light"/>
              <a:ea typeface="Catamaran Light"/>
              <a:cs typeface="Catamaran Light"/>
              <a:sym typeface="Catamaran Light"/>
            </a:endParaRPr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AutoNum type="arabicPeriod"/>
            </a:pPr>
            <a:endParaRPr lang="es-ES" sz="1575" dirty="0">
              <a:solidFill>
                <a:schemeClr val="dk1"/>
              </a:solidFill>
              <a:latin typeface="Catamaran Light"/>
              <a:ea typeface="Catamaran Light"/>
              <a:cs typeface="Catamaran Light"/>
              <a:sym typeface="Catamaran Light"/>
            </a:endParaRPr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AutoNum type="arabicPeriod"/>
            </a:pPr>
            <a:endParaRPr lang="es-ES" sz="1575" dirty="0">
              <a:solidFill>
                <a:schemeClr val="dk1"/>
              </a:solidFill>
              <a:latin typeface="Catamaran Light"/>
              <a:ea typeface="Catamaran Light"/>
              <a:cs typeface="Catamaran Light"/>
              <a:sym typeface="Catamaran Light"/>
            </a:endParaRPr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AutoNum type="arabicPeriod"/>
            </a:pPr>
            <a:endParaRPr lang="es-ES" sz="1575" dirty="0">
              <a:solidFill>
                <a:schemeClr val="dk1"/>
              </a:solidFill>
              <a:latin typeface="Catamaran Light"/>
              <a:ea typeface="Catamaran Light"/>
              <a:cs typeface="Catamaran Light"/>
              <a:sym typeface="Catamaran Light"/>
            </a:endParaRPr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AutoNum type="arabicPeriod"/>
            </a:pPr>
            <a:endParaRPr lang="es-ES" sz="1575" dirty="0">
              <a:solidFill>
                <a:schemeClr val="dk1"/>
              </a:solidFill>
              <a:latin typeface="Catamaran Light"/>
              <a:ea typeface="Catamaran Light"/>
              <a:cs typeface="Catamaran Light"/>
              <a:sym typeface="Catamaran Light"/>
            </a:endParaRPr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AutoNum type="arabicPeriod"/>
            </a:pPr>
            <a:endParaRPr lang="es-ES" sz="1575" dirty="0">
              <a:solidFill>
                <a:schemeClr val="dk1"/>
              </a:solidFill>
              <a:latin typeface="Catamaran Light"/>
              <a:ea typeface="Catamaran Light"/>
              <a:cs typeface="Catamaran Light"/>
              <a:sym typeface="Catamaran Light"/>
            </a:endParaRPr>
          </a:p>
          <a:p>
            <a:pPr marR="0" lvl="0" algn="l" rtl="0">
              <a:spcBef>
                <a:spcPts val="0"/>
              </a:spcBef>
              <a:spcAft>
                <a:spcPts val="0"/>
              </a:spcAft>
            </a:pPr>
            <a:r>
              <a:rPr lang="es-ES" sz="1575" dirty="0">
                <a:solidFill>
                  <a:schemeClr val="dk1"/>
                </a:solidFill>
                <a:highlight>
                  <a:srgbClr val="00FFFF"/>
                </a:highlight>
                <a:latin typeface="Catamaran Light"/>
                <a:ea typeface="Catamaran Light"/>
                <a:cs typeface="Catamaran Light"/>
                <a:sym typeface="Catamaran Light"/>
              </a:rPr>
              <a:t>Para ampliación de matrícula en 2ºQ</a:t>
            </a:r>
            <a:r>
              <a:rPr lang="es-ES" sz="1575" dirty="0">
                <a:solidFill>
                  <a:schemeClr val="dk1"/>
                </a:solidFill>
                <a:latin typeface="Catamaran Light"/>
                <a:ea typeface="Catamaran Light"/>
                <a:cs typeface="Catamaran Light"/>
                <a:sym typeface="Catamaran Light"/>
              </a:rPr>
              <a:t>: Elección de tema cada estudiante a través de su campus virtual </a:t>
            </a:r>
            <a:r>
              <a:rPr lang="es-ES" sz="1575" b="1" dirty="0">
                <a:solidFill>
                  <a:schemeClr val="tx1"/>
                </a:solidFill>
                <a:latin typeface="Catamaran Light"/>
                <a:ea typeface="Catamaran Light"/>
                <a:cs typeface="Catamaran Light"/>
                <a:sym typeface="Catamaran Light"/>
              </a:rPr>
              <a:t>del 6 al 14 de febrero de 2025</a:t>
            </a:r>
            <a:r>
              <a:rPr lang="es-ES" sz="1575" dirty="0">
                <a:solidFill>
                  <a:schemeClr val="dk1"/>
                </a:solidFill>
                <a:latin typeface="Catamaran Light"/>
                <a:ea typeface="Catamaran Light"/>
                <a:cs typeface="Catamaran Light"/>
                <a:sym typeface="Catamaran Light"/>
              </a:rPr>
              <a:t>. Proceso adjudicación a tutores/as con plazas libres.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" name="Google Shape;180;p10"/>
          <p:cNvSpPr txBox="1"/>
          <p:nvPr/>
        </p:nvSpPr>
        <p:spPr>
          <a:xfrm>
            <a:off x="842325" y="1332475"/>
            <a:ext cx="7795559" cy="3347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575" b="1" dirty="0">
                <a:solidFill>
                  <a:srgbClr val="1D4F83"/>
                </a:solidFill>
                <a:latin typeface="Catamaran Light"/>
                <a:ea typeface="Catamaran Light"/>
                <a:cs typeface="Catamaran Light"/>
                <a:sym typeface="Catamaran Light"/>
              </a:rPr>
              <a:t>Elección de tema y tutor/a</a:t>
            </a:r>
            <a:endParaRPr dirty="0"/>
          </a:p>
        </p:txBody>
      </p:sp>
      <p:sp>
        <p:nvSpPr>
          <p:cNvPr id="8" name="Google Shape;175;p10"/>
          <p:cNvSpPr txBox="1"/>
          <p:nvPr/>
        </p:nvSpPr>
        <p:spPr>
          <a:xfrm>
            <a:off x="850638" y="3307281"/>
            <a:ext cx="7078182" cy="1842772"/>
          </a:xfrm>
          <a:prstGeom prst="rect">
            <a:avLst/>
          </a:prstGeom>
          <a:noFill/>
          <a:ln w="9525">
            <a:solidFill>
              <a:schemeClr val="tx1"/>
            </a:solidFill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R="0" lvl="0" algn="l" rtl="0">
              <a:spcBef>
                <a:spcPts val="0"/>
              </a:spcBef>
              <a:spcAft>
                <a:spcPts val="0"/>
              </a:spcAft>
            </a:pPr>
            <a:r>
              <a:rPr lang="es-ES" sz="1575" dirty="0">
                <a:solidFill>
                  <a:schemeClr val="dk1"/>
                </a:solidFill>
                <a:latin typeface="Catamaran Light"/>
                <a:ea typeface="Catamaran Light"/>
                <a:cs typeface="Catamaran Light"/>
                <a:sym typeface="Catamaran Light"/>
              </a:rPr>
              <a:t>PROCESO DE ADJUDICACIÓN DE TEMAS Y TUTORES:</a:t>
            </a:r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FontTx/>
              <a:buChar char="-"/>
            </a:pPr>
            <a:r>
              <a:rPr lang="es-ES" dirty="0">
                <a:solidFill>
                  <a:schemeClr val="dk1"/>
                </a:solidFill>
                <a:latin typeface="Catamaran Light"/>
                <a:ea typeface="Catamaran Light"/>
                <a:cs typeface="Catamaran Light"/>
                <a:sym typeface="Catamaran Light"/>
              </a:rPr>
              <a:t>Adjudicación FASE 1 AUTOMÁTICA: La Facultad asigna tema y tutor/a a los estudiantes de forma automática (según nota de expediente).</a:t>
            </a:r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FontTx/>
              <a:buChar char="-"/>
            </a:pPr>
            <a:r>
              <a:rPr lang="es-ES" dirty="0">
                <a:solidFill>
                  <a:schemeClr val="dk1"/>
                </a:solidFill>
                <a:latin typeface="Catamaran Light"/>
                <a:ea typeface="Catamaran Light"/>
                <a:cs typeface="Catamaran Light"/>
                <a:sym typeface="Catamaran Light"/>
              </a:rPr>
              <a:t>Adjudicación FASE 2 MANUAL: La Facultad contacta con los estudiantes que no han conseguido plaza con el/los tutor/es elegido/s para que elijan entre los profesores que tienen plazas libres.</a:t>
            </a:r>
          </a:p>
          <a:p>
            <a:pPr marR="0" lvl="0" algn="l" rtl="0">
              <a:spcBef>
                <a:spcPts val="0"/>
              </a:spcBef>
              <a:spcAft>
                <a:spcPts val="0"/>
              </a:spcAft>
            </a:pPr>
            <a:r>
              <a:rPr lang="es-ES" dirty="0">
                <a:solidFill>
                  <a:schemeClr val="dk1"/>
                </a:solidFill>
                <a:latin typeface="Catamaran Light"/>
                <a:ea typeface="Catamaran Light"/>
                <a:cs typeface="Catamaran Light"/>
                <a:sym typeface="Catamaran Light"/>
              </a:rPr>
              <a:t>Publicación de los resultados de la asignación (web de cada grado) y comunicación al Servicio responsable de la gestión de los </a:t>
            </a:r>
            <a:r>
              <a:rPr lang="es-ES" dirty="0" err="1">
                <a:solidFill>
                  <a:schemeClr val="dk1"/>
                </a:solidFill>
                <a:latin typeface="Catamaran Light"/>
                <a:ea typeface="Catamaran Light"/>
                <a:cs typeface="Catamaran Light"/>
                <a:sym typeface="Catamaran Light"/>
              </a:rPr>
              <a:t>TFGs</a:t>
            </a:r>
            <a:r>
              <a:rPr lang="es-ES" dirty="0">
                <a:solidFill>
                  <a:schemeClr val="dk1"/>
                </a:solidFill>
                <a:latin typeface="Catamaran Light"/>
                <a:ea typeface="Catamaran Light"/>
                <a:cs typeface="Catamaran Light"/>
                <a:sym typeface="Catamaran Light"/>
              </a:rPr>
              <a:t>.</a:t>
            </a:r>
          </a:p>
        </p:txBody>
      </p:sp>
      <p:sp>
        <p:nvSpPr>
          <p:cNvPr id="9" name="Google Shape;175;p10"/>
          <p:cNvSpPr txBox="1"/>
          <p:nvPr/>
        </p:nvSpPr>
        <p:spPr>
          <a:xfrm>
            <a:off x="1611676" y="1984298"/>
            <a:ext cx="7531816" cy="5770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R="0" lvl="0" algn="l" rtl="0">
              <a:spcBef>
                <a:spcPts val="0"/>
              </a:spcBef>
              <a:spcAft>
                <a:spcPts val="0"/>
              </a:spcAft>
            </a:pPr>
            <a:r>
              <a:rPr lang="es-ES" sz="1575" b="1" dirty="0">
                <a:solidFill>
                  <a:schemeClr val="dk1"/>
                </a:solidFill>
                <a:latin typeface="Catamaran Light"/>
                <a:ea typeface="Catamaran Light"/>
                <a:cs typeface="Catamaran Light"/>
                <a:sym typeface="Catamaran Light"/>
              </a:rPr>
              <a:t>Dos modalidades</a:t>
            </a:r>
            <a:r>
              <a:rPr lang="es-ES" sz="1575" dirty="0">
                <a:solidFill>
                  <a:schemeClr val="dk1"/>
                </a:solidFill>
                <a:latin typeface="Catamaran Light"/>
                <a:ea typeface="Catamaran Light"/>
                <a:cs typeface="Catamaran Light"/>
                <a:sym typeface="Catamaran Light"/>
              </a:rPr>
              <a:t>: TFG individual y grupal (los profesores pueden organizar sesiones grupales con todos sus estudiantes de TFG).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11961603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5" name="Google Shape;165;p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08" y="0"/>
            <a:ext cx="9142984" cy="6857999"/>
          </a:xfrm>
          <a:prstGeom prst="rect">
            <a:avLst/>
          </a:prstGeom>
          <a:noFill/>
          <a:ln>
            <a:noFill/>
          </a:ln>
        </p:spPr>
      </p:pic>
      <p:sp>
        <p:nvSpPr>
          <p:cNvPr id="166" name="Google Shape;166;p9"/>
          <p:cNvSpPr txBox="1"/>
          <p:nvPr/>
        </p:nvSpPr>
        <p:spPr>
          <a:xfrm>
            <a:off x="643268" y="742950"/>
            <a:ext cx="7575698" cy="4962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2625" dirty="0">
                <a:solidFill>
                  <a:srgbClr val="1D4F83"/>
                </a:solidFill>
                <a:latin typeface="Catamaran Medium"/>
                <a:ea typeface="Catamaran Medium"/>
                <a:cs typeface="Catamaran Medium"/>
                <a:sym typeface="Catamaran Medium"/>
              </a:rPr>
              <a:t>3. Trabajos Fin de Grado</a:t>
            </a:r>
            <a:endParaRPr sz="2625" dirty="0">
              <a:solidFill>
                <a:srgbClr val="1D4F83"/>
              </a:solidFill>
              <a:latin typeface="Catamaran Medium"/>
              <a:ea typeface="Catamaran Medium"/>
              <a:cs typeface="Catamaran Medium"/>
              <a:sym typeface="Catamaran Medium"/>
            </a:endParaRPr>
          </a:p>
        </p:txBody>
      </p:sp>
      <p:sp>
        <p:nvSpPr>
          <p:cNvPr id="6" name="Google Shape;175;p10"/>
          <p:cNvSpPr txBox="1"/>
          <p:nvPr/>
        </p:nvSpPr>
        <p:spPr>
          <a:xfrm>
            <a:off x="643268" y="1702856"/>
            <a:ext cx="7994616" cy="33277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R="0" lvl="0" algn="just" rtl="0">
              <a:spcBef>
                <a:spcPts val="0"/>
              </a:spcBef>
              <a:spcAft>
                <a:spcPts val="0"/>
              </a:spcAft>
            </a:pPr>
            <a:r>
              <a:rPr lang="es-ES" sz="2000" b="1" dirty="0">
                <a:solidFill>
                  <a:schemeClr val="dk1"/>
                </a:solidFill>
                <a:latin typeface="Catamaran Light"/>
                <a:ea typeface="Catamaran Light"/>
                <a:cs typeface="Catamaran Light"/>
                <a:sym typeface="Catamaran Light"/>
              </a:rPr>
              <a:t>Pre-requisitos para poder defender el TFG</a:t>
            </a:r>
            <a:r>
              <a:rPr lang="es-ES" sz="2000" dirty="0">
                <a:solidFill>
                  <a:schemeClr val="dk1"/>
                </a:solidFill>
                <a:latin typeface="Catamaran Light"/>
                <a:ea typeface="Catamaran Light"/>
                <a:cs typeface="Catamaran Light"/>
                <a:sym typeface="Catamaran Light"/>
              </a:rPr>
              <a:t> </a:t>
            </a:r>
            <a:r>
              <a:rPr lang="es-ES" sz="2000" dirty="0">
                <a:solidFill>
                  <a:srgbClr val="FF0000"/>
                </a:solidFill>
                <a:latin typeface="Catamaran Light"/>
                <a:ea typeface="Catamaran Light"/>
                <a:cs typeface="Catamaran Light"/>
                <a:sym typeface="Catamaran Light"/>
              </a:rPr>
              <a:t>(DEBEN FIGURAR EN EL EXPEDIENTE DEL ESTUDIANTE AL MENOS 24 HORAS ANTES DE LA DEFENSA)</a:t>
            </a:r>
            <a:r>
              <a:rPr lang="es-ES" sz="2000" dirty="0">
                <a:solidFill>
                  <a:schemeClr val="dk1"/>
                </a:solidFill>
                <a:latin typeface="Catamaran Light"/>
                <a:ea typeface="Catamaran Light"/>
                <a:cs typeface="Catamaran Light"/>
                <a:sym typeface="Catamaran Light"/>
              </a:rPr>
              <a:t>: </a:t>
            </a:r>
            <a:r>
              <a:rPr lang="es-ES" sz="2000" dirty="0">
                <a:solidFill>
                  <a:schemeClr val="dk1"/>
                </a:solidFill>
                <a:highlight>
                  <a:srgbClr val="00FFFF"/>
                </a:highlight>
                <a:latin typeface="Catamaran Light"/>
                <a:ea typeface="Catamaran Light"/>
                <a:cs typeface="Catamaran Light"/>
                <a:sym typeface="Catamaran Light"/>
              </a:rPr>
              <a:t>Tener superados 210 ECTS, incluyendo todas las materias básicas, excepto para el Doble Grado que son 323 ECTS</a:t>
            </a:r>
            <a:r>
              <a:rPr lang="es-ES" sz="2000" dirty="0">
                <a:solidFill>
                  <a:schemeClr val="dk1"/>
                </a:solidFill>
                <a:latin typeface="Catamaran Light"/>
                <a:ea typeface="Catamaran Light"/>
                <a:cs typeface="Catamaran Light"/>
                <a:sym typeface="Catamaran Light"/>
              </a:rPr>
              <a:t>.</a:t>
            </a:r>
          </a:p>
          <a:p>
            <a:pPr marR="0" lvl="0" algn="just" rtl="0">
              <a:spcBef>
                <a:spcPts val="0"/>
              </a:spcBef>
              <a:spcAft>
                <a:spcPts val="0"/>
              </a:spcAft>
            </a:pPr>
            <a:endParaRPr lang="es-ES" sz="2000" dirty="0">
              <a:solidFill>
                <a:schemeClr val="dk1"/>
              </a:solidFill>
              <a:latin typeface="Catamaran Light"/>
              <a:ea typeface="Catamaran Light"/>
              <a:cs typeface="Catamaran Light"/>
              <a:sym typeface="Catamaran Light"/>
            </a:endParaRPr>
          </a:p>
          <a:p>
            <a:pPr marR="0" lvl="0" algn="just" rtl="0">
              <a:spcBef>
                <a:spcPts val="0"/>
              </a:spcBef>
              <a:spcAft>
                <a:spcPts val="0"/>
              </a:spcAft>
            </a:pPr>
            <a:r>
              <a:rPr lang="es-ES" sz="1575" b="1" dirty="0">
                <a:solidFill>
                  <a:schemeClr val="dk1"/>
                </a:solidFill>
                <a:latin typeface="Catamaran Light"/>
                <a:ea typeface="Catamaran Light"/>
                <a:cs typeface="Catamaran Light"/>
                <a:sym typeface="Catamaran Light"/>
              </a:rPr>
              <a:t>El/la tutor/a debe dar el visto bueno oficial al trabajo </a:t>
            </a:r>
            <a:r>
              <a:rPr lang="es-ES" sz="1575" dirty="0">
                <a:solidFill>
                  <a:schemeClr val="dk1"/>
                </a:solidFill>
                <a:latin typeface="Catamaran Light"/>
                <a:ea typeface="Catamaran Light"/>
                <a:cs typeface="Catamaran Light"/>
                <a:sym typeface="Catamaran Light"/>
              </a:rPr>
              <a:t>(a través de su campus virtual) y </a:t>
            </a:r>
            <a:r>
              <a:rPr lang="es-ES" sz="1575" b="1" dirty="0">
                <a:solidFill>
                  <a:schemeClr val="dk1"/>
                </a:solidFill>
                <a:latin typeface="Catamaran Light"/>
                <a:ea typeface="Catamaran Light"/>
                <a:cs typeface="Catamaran Light"/>
                <a:sym typeface="Catamaran Light"/>
              </a:rPr>
              <a:t>entregar el Informe de valoración en la Facultad</a:t>
            </a:r>
            <a:r>
              <a:rPr lang="es-ES" sz="1575" dirty="0">
                <a:solidFill>
                  <a:schemeClr val="dk1"/>
                </a:solidFill>
                <a:latin typeface="Catamaran Light"/>
                <a:ea typeface="Catamaran Light"/>
                <a:cs typeface="Catamaran Light"/>
                <a:sym typeface="Catamaran Light"/>
              </a:rPr>
              <a:t>. Sin el visto bueno del tutor/a no se puede defender el TFG.</a:t>
            </a:r>
          </a:p>
          <a:p>
            <a:pPr marR="0" lvl="0" algn="just" rtl="0">
              <a:spcBef>
                <a:spcPts val="0"/>
              </a:spcBef>
              <a:spcAft>
                <a:spcPts val="0"/>
              </a:spcAft>
            </a:pPr>
            <a:endParaRPr lang="es-ES" sz="1575" dirty="0">
              <a:solidFill>
                <a:schemeClr val="dk1"/>
              </a:solidFill>
              <a:latin typeface="Catamaran Light"/>
              <a:ea typeface="Catamaran Light"/>
              <a:cs typeface="Catamaran Light"/>
              <a:sym typeface="Catamaran Light"/>
            </a:endParaRPr>
          </a:p>
          <a:p>
            <a:pPr marR="0" lvl="0" algn="just" rtl="0">
              <a:spcBef>
                <a:spcPts val="0"/>
              </a:spcBef>
              <a:spcAft>
                <a:spcPts val="0"/>
              </a:spcAft>
            </a:pPr>
            <a:r>
              <a:rPr lang="es-ES" sz="1575" dirty="0">
                <a:solidFill>
                  <a:schemeClr val="dk1"/>
                </a:solidFill>
                <a:latin typeface="Catamaran Light"/>
                <a:ea typeface="Catamaran Light"/>
                <a:cs typeface="Catamaran Light"/>
                <a:sym typeface="Catamaran Light"/>
              </a:rPr>
              <a:t>La Facultad constituye las </a:t>
            </a:r>
            <a:r>
              <a:rPr lang="es-ES" sz="1575" b="1" dirty="0">
                <a:solidFill>
                  <a:schemeClr val="dk1"/>
                </a:solidFill>
                <a:latin typeface="Catamaran Light"/>
                <a:ea typeface="Catamaran Light"/>
                <a:cs typeface="Catamaran Light"/>
                <a:sym typeface="Catamaran Light"/>
              </a:rPr>
              <a:t>Comisiones Evaluadoras de los TFG </a:t>
            </a:r>
            <a:r>
              <a:rPr lang="es-ES" sz="1575" dirty="0">
                <a:solidFill>
                  <a:schemeClr val="dk1"/>
                </a:solidFill>
                <a:latin typeface="Catamaran Light"/>
                <a:ea typeface="Catamaran Light"/>
                <a:cs typeface="Catamaran Light"/>
                <a:sym typeface="Catamaran Light"/>
              </a:rPr>
              <a:t>para cada convocatoria, les asigna los estudiantes que van a presentar su TFG y convoca a cada estudiante en lugar, fecha y hora de Defensa concretas. </a:t>
            </a:r>
            <a:r>
              <a:rPr lang="es-ES" sz="1575" dirty="0">
                <a:solidFill>
                  <a:srgbClr val="FF0000"/>
                </a:solidFill>
                <a:latin typeface="Catamaran Light"/>
                <a:ea typeface="Catamaran Light"/>
                <a:cs typeface="Catamaran Light"/>
                <a:sym typeface="Catamaran Light"/>
              </a:rPr>
              <a:t>LOS PLAZOS SON SIEMPRE AJUSTADOS, LOS ESTUDIANTES DEBEN ESTAR PENDIENTES A LA PUBLICACIÓN DE LOS TRIBUNALES EN LA WEB DE CADA TÍTULO</a:t>
            </a:r>
            <a:r>
              <a:rPr lang="es-ES" sz="1575" dirty="0">
                <a:solidFill>
                  <a:schemeClr val="dk1"/>
                </a:solidFill>
                <a:latin typeface="Catamaran Light"/>
                <a:ea typeface="Catamaran Light"/>
                <a:cs typeface="Catamaran Light"/>
                <a:sym typeface="Catamaran Light"/>
              </a:rPr>
              <a:t>.</a:t>
            </a:r>
          </a:p>
        </p:txBody>
      </p:sp>
      <p:sp>
        <p:nvSpPr>
          <p:cNvPr id="7" name="Google Shape;180;p10"/>
          <p:cNvSpPr txBox="1"/>
          <p:nvPr/>
        </p:nvSpPr>
        <p:spPr>
          <a:xfrm>
            <a:off x="842325" y="1332475"/>
            <a:ext cx="7795559" cy="3346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575" b="1" dirty="0">
                <a:solidFill>
                  <a:srgbClr val="1D4F83"/>
                </a:solidFill>
                <a:latin typeface="Catamaran Light"/>
                <a:cs typeface="Catamaran Light"/>
                <a:sym typeface="Catamaran Light"/>
              </a:rPr>
              <a:t>Defensa del TFG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28064195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5" name="Google Shape;165;p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16" y="1"/>
            <a:ext cx="9142984" cy="6857999"/>
          </a:xfrm>
          <a:prstGeom prst="rect">
            <a:avLst/>
          </a:prstGeom>
          <a:noFill/>
          <a:ln>
            <a:noFill/>
          </a:ln>
        </p:spPr>
      </p:pic>
      <p:sp>
        <p:nvSpPr>
          <p:cNvPr id="166" name="Google Shape;166;p9"/>
          <p:cNvSpPr txBox="1"/>
          <p:nvPr/>
        </p:nvSpPr>
        <p:spPr>
          <a:xfrm>
            <a:off x="643268" y="742950"/>
            <a:ext cx="7575698" cy="4962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2625" dirty="0">
                <a:solidFill>
                  <a:srgbClr val="1D4F83"/>
                </a:solidFill>
                <a:latin typeface="Catamaran Medium"/>
                <a:ea typeface="Catamaran Medium"/>
                <a:cs typeface="Catamaran Medium"/>
                <a:sym typeface="Catamaran Medium"/>
              </a:rPr>
              <a:t>3. Trabajos Fin de Grado</a:t>
            </a:r>
            <a:endParaRPr sz="2625" dirty="0">
              <a:solidFill>
                <a:srgbClr val="1D4F83"/>
              </a:solidFill>
              <a:latin typeface="Catamaran Medium"/>
              <a:ea typeface="Catamaran Medium"/>
              <a:cs typeface="Catamaran Medium"/>
              <a:sym typeface="Catamaran Medium"/>
            </a:endParaRPr>
          </a:p>
        </p:txBody>
      </p:sp>
      <p:sp>
        <p:nvSpPr>
          <p:cNvPr id="7" name="Google Shape;180;p10"/>
          <p:cNvSpPr txBox="1"/>
          <p:nvPr/>
        </p:nvSpPr>
        <p:spPr>
          <a:xfrm>
            <a:off x="842325" y="1332475"/>
            <a:ext cx="7795559" cy="3346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575" b="1" dirty="0">
                <a:solidFill>
                  <a:srgbClr val="1D4F83"/>
                </a:solidFill>
                <a:latin typeface="Catamaran Light"/>
                <a:cs typeface="Catamaran Light"/>
                <a:sym typeface="Catamaran Light"/>
              </a:rPr>
              <a:t>Modalidades de Defensa del TFG</a:t>
            </a:r>
            <a:endParaRPr dirty="0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3C2BECF5-B1FE-80F9-A46A-0BE1DD652CA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88064" y="1760377"/>
            <a:ext cx="5149820" cy="4028139"/>
          </a:xfrm>
          <a:prstGeom prst="rect">
            <a:avLst/>
          </a:prstGeom>
        </p:spPr>
      </p:pic>
      <p:sp>
        <p:nvSpPr>
          <p:cNvPr id="5" name="Google Shape;175;p10">
            <a:extLst>
              <a:ext uri="{FF2B5EF4-FFF2-40B4-BE49-F238E27FC236}">
                <a16:creationId xmlns:a16="http://schemas.microsoft.com/office/drawing/2014/main" id="{5D81FF77-7024-CB42-BBD8-692D402A1561}"/>
              </a:ext>
            </a:extLst>
          </p:cNvPr>
          <p:cNvSpPr txBox="1"/>
          <p:nvPr/>
        </p:nvSpPr>
        <p:spPr>
          <a:xfrm>
            <a:off x="643268" y="1827144"/>
            <a:ext cx="2952188" cy="20312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R="0" lvl="0" algn="ctr" rtl="0">
              <a:spcBef>
                <a:spcPts val="0"/>
              </a:spcBef>
              <a:spcAft>
                <a:spcPts val="0"/>
              </a:spcAft>
            </a:pPr>
            <a:r>
              <a:rPr lang="es-ES" sz="1575" b="1" dirty="0">
                <a:solidFill>
                  <a:schemeClr val="dk1"/>
                </a:solidFill>
                <a:latin typeface="Catamaran Light"/>
                <a:ea typeface="Catamaran Light"/>
                <a:cs typeface="Catamaran Light"/>
                <a:sym typeface="Catamaran Light"/>
              </a:rPr>
              <a:t>NORMATIVA DE DESARROLLO DE LOS TRABAJOS DE FIN DE GRADO PARA LOS ESTUDIOS DE GRADO DE LA FACULTAD DE CIENCIAS ECONÓMICAS Y EMPRESARIALES</a:t>
            </a:r>
            <a:r>
              <a:rPr lang="es-ES" sz="1575" dirty="0">
                <a:solidFill>
                  <a:schemeClr val="dk1"/>
                </a:solidFill>
                <a:latin typeface="Catamaran Light"/>
                <a:ea typeface="Catamaran Light"/>
                <a:cs typeface="Catamaran Light"/>
                <a:sym typeface="Catamaran Light"/>
              </a:rPr>
              <a:t> - Mayo de 2022</a:t>
            </a:r>
          </a:p>
          <a:p>
            <a:pPr marR="0" lvl="0" algn="ctr" rtl="0">
              <a:spcBef>
                <a:spcPts val="0"/>
              </a:spcBef>
              <a:spcAft>
                <a:spcPts val="0"/>
              </a:spcAft>
            </a:pPr>
            <a:endParaRPr lang="es-ES" sz="1575" dirty="0">
              <a:solidFill>
                <a:schemeClr val="dk1"/>
              </a:solidFill>
              <a:latin typeface="Catamaran Light"/>
              <a:ea typeface="Catamaran Light"/>
              <a:cs typeface="Catamaran Light"/>
              <a:sym typeface="Catamaran Light"/>
            </a:endParaRPr>
          </a:p>
          <a:p>
            <a:pPr marR="0" lvl="0" algn="ctr" rtl="0">
              <a:spcBef>
                <a:spcPts val="0"/>
              </a:spcBef>
              <a:spcAft>
                <a:spcPts val="0"/>
              </a:spcAft>
            </a:pPr>
            <a:r>
              <a:rPr lang="es-ES" sz="1575" dirty="0">
                <a:solidFill>
                  <a:schemeClr val="dk1"/>
                </a:solidFill>
                <a:latin typeface="Catamaran Light"/>
                <a:ea typeface="Catamaran Light"/>
                <a:cs typeface="Catamaran Light"/>
                <a:sym typeface="Catamaran Light"/>
              </a:rPr>
              <a:t>Art. 6-2 (página 4)</a:t>
            </a:r>
          </a:p>
        </p:txBody>
      </p:sp>
    </p:spTree>
    <p:extLst>
      <p:ext uri="{BB962C8B-B14F-4D97-AF65-F5344CB8AC3E}">
        <p14:creationId xmlns:p14="http://schemas.microsoft.com/office/powerpoint/2010/main" val="276499834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5" name="Google Shape;165;p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08" y="0"/>
            <a:ext cx="9142984" cy="6857999"/>
          </a:xfrm>
          <a:prstGeom prst="rect">
            <a:avLst/>
          </a:prstGeom>
          <a:noFill/>
          <a:ln>
            <a:noFill/>
          </a:ln>
        </p:spPr>
      </p:pic>
      <p:sp>
        <p:nvSpPr>
          <p:cNvPr id="166" name="Google Shape;166;p9"/>
          <p:cNvSpPr txBox="1"/>
          <p:nvPr/>
        </p:nvSpPr>
        <p:spPr>
          <a:xfrm>
            <a:off x="643268" y="742950"/>
            <a:ext cx="7575698" cy="4962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2625" dirty="0">
                <a:solidFill>
                  <a:srgbClr val="1D4F83"/>
                </a:solidFill>
                <a:latin typeface="Catamaran Medium"/>
                <a:ea typeface="Catamaran Medium"/>
                <a:cs typeface="Catamaran Medium"/>
                <a:sym typeface="Catamaran Medium"/>
              </a:rPr>
              <a:t>3. Trabajos Fin de Grado</a:t>
            </a:r>
            <a:endParaRPr sz="2625" dirty="0">
              <a:solidFill>
                <a:srgbClr val="1D4F83"/>
              </a:solidFill>
              <a:latin typeface="Catamaran Medium"/>
              <a:ea typeface="Catamaran Medium"/>
              <a:cs typeface="Catamaran Medium"/>
              <a:sym typeface="Catamaran Medium"/>
            </a:endParaRPr>
          </a:p>
        </p:txBody>
      </p:sp>
      <p:sp>
        <p:nvSpPr>
          <p:cNvPr id="6" name="Google Shape;175;p10"/>
          <p:cNvSpPr txBox="1"/>
          <p:nvPr/>
        </p:nvSpPr>
        <p:spPr>
          <a:xfrm>
            <a:off x="5684108" y="1613874"/>
            <a:ext cx="3326724" cy="18158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b="1" dirty="0">
                <a:solidFill>
                  <a:schemeClr val="dk1"/>
                </a:solidFill>
                <a:latin typeface="Catamaran Light"/>
                <a:ea typeface="Catamaran Light"/>
                <a:cs typeface="Catamaran Light"/>
                <a:sym typeface="Catamaran Light"/>
              </a:rPr>
              <a:t>Convocatoria de Finalización de Estudios </a:t>
            </a:r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FontTx/>
              <a:buChar char="-"/>
            </a:pPr>
            <a:r>
              <a:rPr lang="es-ES" dirty="0">
                <a:solidFill>
                  <a:schemeClr val="dk1"/>
                </a:solidFill>
                <a:latin typeface="Catamaran Light"/>
                <a:ea typeface="Catamaran Light"/>
                <a:cs typeface="Catamaran Light"/>
                <a:sym typeface="Catamaran Light"/>
              </a:rPr>
              <a:t>Requisitos: pendientes máximo 3 asignaturas/24 créditos INCLUYENDO TFG y prácticas en empresa.</a:t>
            </a:r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FontTx/>
              <a:buChar char="-"/>
            </a:pPr>
            <a:r>
              <a:rPr lang="es-ES" dirty="0">
                <a:solidFill>
                  <a:schemeClr val="dk1"/>
                </a:solidFill>
                <a:latin typeface="Catamaran Light"/>
                <a:ea typeface="Catamaran Light"/>
                <a:cs typeface="Catamaran Light"/>
                <a:sym typeface="Catamaran Light"/>
              </a:rPr>
              <a:t>Plazo de solicitud: </a:t>
            </a:r>
            <a:r>
              <a:rPr lang="es-ES" b="1" dirty="0">
                <a:solidFill>
                  <a:schemeClr val="tx1"/>
                </a:solidFill>
                <a:latin typeface="Catamaran Light"/>
                <a:ea typeface="Catamaran Light"/>
                <a:cs typeface="Catamaran Light"/>
                <a:sym typeface="Catamaran Light"/>
              </a:rPr>
              <a:t>del 15 septiembre al 16 octubre 2024</a:t>
            </a:r>
            <a:r>
              <a:rPr lang="es-ES" dirty="0">
                <a:solidFill>
                  <a:schemeClr val="tx1"/>
                </a:solidFill>
                <a:latin typeface="Catamaran Light"/>
                <a:ea typeface="Catamaran Light"/>
                <a:cs typeface="Catamaran Light"/>
                <a:sym typeface="Catamaran Light"/>
              </a:rPr>
              <a:t>.</a:t>
            </a:r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FontTx/>
              <a:buChar char="-"/>
            </a:pPr>
            <a:r>
              <a:rPr lang="es-ES" dirty="0">
                <a:solidFill>
                  <a:schemeClr val="dk1"/>
                </a:solidFill>
                <a:latin typeface="Catamaran Light"/>
                <a:ea typeface="Catamaran Light"/>
                <a:cs typeface="Catamaran Light"/>
                <a:sym typeface="Catamaran Light"/>
              </a:rPr>
              <a:t>¿Cómo solicitarla? Procedimiento - CAU a Mi Secretaria.</a:t>
            </a:r>
            <a:endParaRPr sz="1200" dirty="0"/>
          </a:p>
        </p:txBody>
      </p:sp>
      <p:sp>
        <p:nvSpPr>
          <p:cNvPr id="7" name="Google Shape;180;p10"/>
          <p:cNvSpPr txBox="1"/>
          <p:nvPr/>
        </p:nvSpPr>
        <p:spPr>
          <a:xfrm>
            <a:off x="842325" y="1332475"/>
            <a:ext cx="7795559" cy="3346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575" b="1" dirty="0">
                <a:solidFill>
                  <a:srgbClr val="1D4F83"/>
                </a:solidFill>
                <a:latin typeface="Catamaran Light"/>
                <a:cs typeface="Catamaran Light"/>
                <a:sym typeface="Catamaran Light"/>
              </a:rPr>
              <a:t>Convocatorias y plazos de entrega del TFG</a:t>
            </a:r>
            <a:endParaRPr dirty="0"/>
          </a:p>
        </p:txBody>
      </p:sp>
      <p:sp>
        <p:nvSpPr>
          <p:cNvPr id="4" name="Rectángulo 3">
            <a:extLst>
              <a:ext uri="{FF2B5EF4-FFF2-40B4-BE49-F238E27FC236}">
                <a16:creationId xmlns:a16="http://schemas.microsoft.com/office/drawing/2014/main" id="{8228D56D-9FBB-AC50-55E8-044E9802D3FC}"/>
              </a:ext>
            </a:extLst>
          </p:cNvPr>
          <p:cNvSpPr/>
          <p:nvPr/>
        </p:nvSpPr>
        <p:spPr>
          <a:xfrm>
            <a:off x="710514" y="1667143"/>
            <a:ext cx="4689389" cy="215025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cxnSp>
        <p:nvCxnSpPr>
          <p:cNvPr id="8" name="Conector recto de flecha 7">
            <a:extLst>
              <a:ext uri="{FF2B5EF4-FFF2-40B4-BE49-F238E27FC236}">
                <a16:creationId xmlns:a16="http://schemas.microsoft.com/office/drawing/2014/main" id="{E40850F3-DABC-7480-A194-965F829EB5DC}"/>
              </a:ext>
            </a:extLst>
          </p:cNvPr>
          <p:cNvCxnSpPr>
            <a:cxnSpLocks/>
          </p:cNvCxnSpPr>
          <p:nvPr/>
        </p:nvCxnSpPr>
        <p:spPr>
          <a:xfrm flipV="1">
            <a:off x="5412259" y="1782213"/>
            <a:ext cx="376377" cy="1001829"/>
          </a:xfrm>
          <a:prstGeom prst="straightConnector1">
            <a:avLst/>
          </a:prstGeom>
          <a:noFill/>
          <a:ln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10" name="Rectángulo 9">
            <a:extLst>
              <a:ext uri="{FF2B5EF4-FFF2-40B4-BE49-F238E27FC236}">
                <a16:creationId xmlns:a16="http://schemas.microsoft.com/office/drawing/2014/main" id="{11FF5240-9354-28B3-01B4-7C0023C6811D}"/>
              </a:ext>
            </a:extLst>
          </p:cNvPr>
          <p:cNvSpPr/>
          <p:nvPr/>
        </p:nvSpPr>
        <p:spPr>
          <a:xfrm>
            <a:off x="710514" y="3924319"/>
            <a:ext cx="4689389" cy="922889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1" name="Rectángulo 10">
            <a:extLst>
              <a:ext uri="{FF2B5EF4-FFF2-40B4-BE49-F238E27FC236}">
                <a16:creationId xmlns:a16="http://schemas.microsoft.com/office/drawing/2014/main" id="{C8353063-C405-27E4-64C9-BFE332CA2E0F}"/>
              </a:ext>
            </a:extLst>
          </p:cNvPr>
          <p:cNvSpPr/>
          <p:nvPr/>
        </p:nvSpPr>
        <p:spPr>
          <a:xfrm>
            <a:off x="710514" y="4975965"/>
            <a:ext cx="4689389" cy="922889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cxnSp>
        <p:nvCxnSpPr>
          <p:cNvPr id="12" name="Conector recto de flecha 11">
            <a:extLst>
              <a:ext uri="{FF2B5EF4-FFF2-40B4-BE49-F238E27FC236}">
                <a16:creationId xmlns:a16="http://schemas.microsoft.com/office/drawing/2014/main" id="{8C5CD9AA-2A1F-5860-268A-7C632B3CFBAE}"/>
              </a:ext>
            </a:extLst>
          </p:cNvPr>
          <p:cNvCxnSpPr>
            <a:cxnSpLocks/>
          </p:cNvCxnSpPr>
          <p:nvPr/>
        </p:nvCxnSpPr>
        <p:spPr>
          <a:xfrm flipV="1">
            <a:off x="5399903" y="3995809"/>
            <a:ext cx="388733" cy="464981"/>
          </a:xfrm>
          <a:prstGeom prst="straightConnector1">
            <a:avLst/>
          </a:prstGeom>
          <a:noFill/>
          <a:ln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15" name="Conector recto de flecha 14">
            <a:extLst>
              <a:ext uri="{FF2B5EF4-FFF2-40B4-BE49-F238E27FC236}">
                <a16:creationId xmlns:a16="http://schemas.microsoft.com/office/drawing/2014/main" id="{B288C108-6825-4071-78AB-73477B0C5310}"/>
              </a:ext>
            </a:extLst>
          </p:cNvPr>
          <p:cNvCxnSpPr>
            <a:cxnSpLocks/>
            <a:stCxn id="11" idx="3"/>
          </p:cNvCxnSpPr>
          <p:nvPr/>
        </p:nvCxnSpPr>
        <p:spPr>
          <a:xfrm flipV="1">
            <a:off x="5399903" y="5093134"/>
            <a:ext cx="388733" cy="344276"/>
          </a:xfrm>
          <a:prstGeom prst="straightConnector1">
            <a:avLst/>
          </a:prstGeom>
          <a:noFill/>
          <a:ln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18" name="Google Shape;175;p10">
            <a:extLst>
              <a:ext uri="{FF2B5EF4-FFF2-40B4-BE49-F238E27FC236}">
                <a16:creationId xmlns:a16="http://schemas.microsoft.com/office/drawing/2014/main" id="{66E5E488-336A-6472-0BA7-FB5F7FE5149B}"/>
              </a:ext>
            </a:extLst>
          </p:cNvPr>
          <p:cNvSpPr txBox="1"/>
          <p:nvPr/>
        </p:nvSpPr>
        <p:spPr>
          <a:xfrm>
            <a:off x="5684108" y="3793363"/>
            <a:ext cx="3326723" cy="3077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b="1" dirty="0">
                <a:solidFill>
                  <a:schemeClr val="dk1"/>
                </a:solidFill>
                <a:latin typeface="Catamaran Light"/>
                <a:ea typeface="Catamaran Light"/>
                <a:cs typeface="Catamaran Light"/>
                <a:sym typeface="Catamaran Light"/>
              </a:rPr>
              <a:t>Convocatoria Ordinaria</a:t>
            </a:r>
            <a:endParaRPr sz="1200" dirty="0"/>
          </a:p>
        </p:txBody>
      </p:sp>
      <p:sp>
        <p:nvSpPr>
          <p:cNvPr id="21" name="Google Shape;175;p10">
            <a:extLst>
              <a:ext uri="{FF2B5EF4-FFF2-40B4-BE49-F238E27FC236}">
                <a16:creationId xmlns:a16="http://schemas.microsoft.com/office/drawing/2014/main" id="{05E12B8B-CDCE-2624-1CD4-1BF249BA35F1}"/>
              </a:ext>
            </a:extLst>
          </p:cNvPr>
          <p:cNvSpPr txBox="1"/>
          <p:nvPr/>
        </p:nvSpPr>
        <p:spPr>
          <a:xfrm>
            <a:off x="5684108" y="4889721"/>
            <a:ext cx="3326722" cy="3077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b="1" dirty="0">
                <a:solidFill>
                  <a:schemeClr val="dk1"/>
                </a:solidFill>
                <a:latin typeface="Catamaran Light"/>
                <a:ea typeface="Catamaran Light"/>
                <a:cs typeface="Catamaran Light"/>
                <a:sym typeface="Catamaran Light"/>
              </a:rPr>
              <a:t>Convocatoria Extraordinaria</a:t>
            </a:r>
            <a:endParaRPr sz="1200" dirty="0"/>
          </a:p>
        </p:txBody>
      </p:sp>
      <p:pic>
        <p:nvPicPr>
          <p:cNvPr id="3" name="Imagen 2" descr="Interfaz de usuario gráfica, Texto, Aplicación&#10;&#10;Descripción generada automáticamente">
            <a:extLst>
              <a:ext uri="{FF2B5EF4-FFF2-40B4-BE49-F238E27FC236}">
                <a16:creationId xmlns:a16="http://schemas.microsoft.com/office/drawing/2014/main" id="{6D454A69-3E8B-A62D-5FB9-446287CBEEB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3617" y="1688306"/>
            <a:ext cx="4591706" cy="2133631"/>
          </a:xfrm>
          <a:prstGeom prst="rect">
            <a:avLst/>
          </a:prstGeom>
        </p:spPr>
      </p:pic>
      <p:pic>
        <p:nvPicPr>
          <p:cNvPr id="9" name="Imagen 8" descr="Texto&#10;&#10;Descripción generada automáticamente">
            <a:extLst>
              <a:ext uri="{FF2B5EF4-FFF2-40B4-BE49-F238E27FC236}">
                <a16:creationId xmlns:a16="http://schemas.microsoft.com/office/drawing/2014/main" id="{E33D72EB-07BA-3C9C-EABF-C83CD14CE75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74787" y="3957146"/>
            <a:ext cx="4465723" cy="857234"/>
          </a:xfrm>
          <a:prstGeom prst="rect">
            <a:avLst/>
          </a:prstGeom>
        </p:spPr>
      </p:pic>
      <p:pic>
        <p:nvPicPr>
          <p:cNvPr id="14" name="Imagen 13" descr="Texto&#10;&#10;Descripción generada automáticamente">
            <a:extLst>
              <a:ext uri="{FF2B5EF4-FFF2-40B4-BE49-F238E27FC236}">
                <a16:creationId xmlns:a16="http://schemas.microsoft.com/office/drawing/2014/main" id="{10661587-880A-5BB5-8FDD-C2BEB3B0960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83260" y="5004540"/>
            <a:ext cx="4494728" cy="8547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109984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5" name="Google Shape;165;p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08" y="0"/>
            <a:ext cx="9142984" cy="6857999"/>
          </a:xfrm>
          <a:prstGeom prst="rect">
            <a:avLst/>
          </a:prstGeom>
          <a:noFill/>
          <a:ln>
            <a:noFill/>
          </a:ln>
        </p:spPr>
      </p:pic>
      <p:sp>
        <p:nvSpPr>
          <p:cNvPr id="166" name="Google Shape;166;p9"/>
          <p:cNvSpPr txBox="1"/>
          <p:nvPr/>
        </p:nvSpPr>
        <p:spPr>
          <a:xfrm>
            <a:off x="643268" y="742950"/>
            <a:ext cx="7575698" cy="4962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2625" dirty="0">
                <a:solidFill>
                  <a:srgbClr val="1D4F83"/>
                </a:solidFill>
                <a:latin typeface="Catamaran Medium"/>
                <a:ea typeface="Catamaran Medium"/>
                <a:cs typeface="Catamaran Medium"/>
                <a:sym typeface="Catamaran Medium"/>
              </a:rPr>
              <a:t>3. Trabajos Fin de Grado</a:t>
            </a:r>
            <a:endParaRPr sz="2625" dirty="0">
              <a:solidFill>
                <a:srgbClr val="1D4F83"/>
              </a:solidFill>
              <a:latin typeface="Catamaran Medium"/>
              <a:ea typeface="Catamaran Medium"/>
              <a:cs typeface="Catamaran Medium"/>
              <a:sym typeface="Catamaran Medium"/>
            </a:endParaRPr>
          </a:p>
        </p:txBody>
      </p:sp>
      <p:sp>
        <p:nvSpPr>
          <p:cNvPr id="6" name="Google Shape;175;p10"/>
          <p:cNvSpPr txBox="1"/>
          <p:nvPr/>
        </p:nvSpPr>
        <p:spPr>
          <a:xfrm>
            <a:off x="733919" y="1869470"/>
            <a:ext cx="7994616" cy="37279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AutoNum type="arabicPeriod"/>
            </a:pPr>
            <a:r>
              <a:rPr lang="es-ES" sz="1575" dirty="0">
                <a:solidFill>
                  <a:schemeClr val="dk1"/>
                </a:solidFill>
                <a:latin typeface="Catamaran Light"/>
                <a:ea typeface="Catamaran Light"/>
                <a:cs typeface="Catamaran Light"/>
                <a:sym typeface="Catamaran Light"/>
              </a:rPr>
              <a:t>El </a:t>
            </a:r>
            <a:r>
              <a:rPr lang="es-ES" sz="1575" b="1" dirty="0">
                <a:solidFill>
                  <a:schemeClr val="dk1"/>
                </a:solidFill>
                <a:latin typeface="Catamaran Light"/>
                <a:ea typeface="Catamaran Light"/>
                <a:cs typeface="Catamaran Light"/>
                <a:sym typeface="Catamaran Light"/>
              </a:rPr>
              <a:t>TFG</a:t>
            </a:r>
            <a:r>
              <a:rPr lang="es-ES" sz="1575" dirty="0">
                <a:solidFill>
                  <a:schemeClr val="dk1"/>
                </a:solidFill>
                <a:latin typeface="Catamaran Light"/>
                <a:ea typeface="Catamaran Light"/>
                <a:cs typeface="Catamaran Light"/>
                <a:sym typeface="Catamaran Light"/>
              </a:rPr>
              <a:t> a través de la plataforma de </a:t>
            </a:r>
            <a:r>
              <a:rPr lang="es-ES" sz="1575" dirty="0" err="1">
                <a:solidFill>
                  <a:schemeClr val="dk1"/>
                </a:solidFill>
                <a:latin typeface="Catamaran Light"/>
                <a:ea typeface="Catamaran Light"/>
                <a:cs typeface="Catamaran Light"/>
                <a:sym typeface="Catamaran Light"/>
              </a:rPr>
              <a:t>TFEs</a:t>
            </a:r>
            <a:r>
              <a:rPr lang="es-ES" sz="1575" dirty="0">
                <a:solidFill>
                  <a:schemeClr val="dk1"/>
                </a:solidFill>
                <a:latin typeface="Catamaran Light"/>
                <a:ea typeface="Catamaran Light"/>
                <a:cs typeface="Catamaran Light"/>
                <a:sym typeface="Catamaran Light"/>
              </a:rPr>
              <a:t> de campus virtual, </a:t>
            </a:r>
            <a:r>
              <a:rPr lang="es-ES" sz="1575" b="1" dirty="0">
                <a:solidFill>
                  <a:srgbClr val="FF0000"/>
                </a:solidFill>
                <a:latin typeface="Catamaran Light"/>
                <a:ea typeface="Catamaran Light"/>
                <a:cs typeface="Catamaran Light"/>
                <a:sym typeface="Catamaran Light"/>
              </a:rPr>
              <a:t>plazos según convocatoria (consultar web de la Facultad).</a:t>
            </a:r>
            <a:endParaRPr lang="es-ES" sz="1575" dirty="0">
              <a:solidFill>
                <a:schemeClr val="dk1"/>
              </a:solidFill>
              <a:latin typeface="Catamaran Light"/>
              <a:ea typeface="Catamaran Light"/>
              <a:cs typeface="Catamaran Light"/>
              <a:sym typeface="Catamaran Light"/>
            </a:endParaRPr>
          </a:p>
          <a:p>
            <a:pPr marL="342900" indent="-342900">
              <a:buFont typeface="Arial"/>
              <a:buAutoNum type="arabicPeriod"/>
            </a:pPr>
            <a:r>
              <a:rPr lang="es-ES" sz="1575" dirty="0">
                <a:solidFill>
                  <a:schemeClr val="dk1"/>
                </a:solidFill>
                <a:latin typeface="Catamaran Light"/>
                <a:ea typeface="Catamaran Light"/>
                <a:cs typeface="Catamaran Light"/>
                <a:sym typeface="Catamaran Light"/>
              </a:rPr>
              <a:t>El </a:t>
            </a:r>
            <a:r>
              <a:rPr lang="es-ES" sz="1575" b="1" dirty="0">
                <a:solidFill>
                  <a:schemeClr val="dk1"/>
                </a:solidFill>
                <a:latin typeface="Catamaran Light"/>
                <a:ea typeface="Catamaran Light"/>
                <a:cs typeface="Catamaran Light"/>
                <a:sym typeface="Catamaran Light"/>
              </a:rPr>
              <a:t>archivo para defensa </a:t>
            </a:r>
            <a:r>
              <a:rPr lang="es-ES" sz="1575" dirty="0">
                <a:solidFill>
                  <a:schemeClr val="dk1"/>
                </a:solidFill>
                <a:latin typeface="Catamaran Light"/>
                <a:ea typeface="Catamaran Light"/>
                <a:cs typeface="Catamaran Light"/>
                <a:sym typeface="Catamaran Light"/>
              </a:rPr>
              <a:t>(PÓSTER o PRESENTACIÓN EXTENDIDA): debe enviarse a la Facultad por email (</a:t>
            </a:r>
            <a:r>
              <a:rPr lang="es-ES" sz="1575" dirty="0">
                <a:solidFill>
                  <a:schemeClr val="dk1"/>
                </a:solidFill>
                <a:latin typeface="Catamaran Light"/>
                <a:ea typeface="Catamaran Light"/>
                <a:cs typeface="Catamaran Light"/>
                <a:sym typeface="Catamaran Light"/>
                <a:hlinkClick r:id="rId4"/>
              </a:rPr>
              <a:t>decaccee@ual.es</a:t>
            </a:r>
            <a:r>
              <a:rPr lang="es-ES" sz="1575" dirty="0">
                <a:solidFill>
                  <a:schemeClr val="dk1"/>
                </a:solidFill>
                <a:latin typeface="Catamaran Light"/>
                <a:ea typeface="Catamaran Light"/>
                <a:cs typeface="Catamaran Light"/>
                <a:sym typeface="Catamaran Light"/>
              </a:rPr>
              <a:t>), en los </a:t>
            </a:r>
            <a:r>
              <a:rPr lang="es-ES" sz="1575" b="1" dirty="0">
                <a:solidFill>
                  <a:srgbClr val="FF0000"/>
                </a:solidFill>
                <a:latin typeface="Catamaran Light"/>
                <a:ea typeface="Catamaran Light"/>
                <a:cs typeface="Catamaran Light"/>
                <a:sym typeface="Catamaran Light"/>
              </a:rPr>
              <a:t>plazos según convocatoria (consultar web de la Facultad).</a:t>
            </a:r>
            <a:endParaRPr lang="es-ES" sz="1575" dirty="0">
              <a:solidFill>
                <a:schemeClr val="dk1"/>
              </a:solidFill>
              <a:latin typeface="Catamaran Light"/>
              <a:ea typeface="Catamaran Light"/>
              <a:cs typeface="Catamaran Light"/>
              <a:sym typeface="Catamaran Light"/>
            </a:endParaRPr>
          </a:p>
          <a:p>
            <a:pPr marL="342900" lvl="0" indent="-342900">
              <a:buAutoNum type="arabicPeriod"/>
            </a:pPr>
            <a:r>
              <a:rPr lang="es-ES" sz="1575" dirty="0">
                <a:solidFill>
                  <a:schemeClr val="dk1"/>
                </a:solidFill>
                <a:latin typeface="Catamaran Light"/>
                <a:ea typeface="Catamaran Light"/>
                <a:cs typeface="Catamaran Light"/>
                <a:sym typeface="Catamaran Light"/>
              </a:rPr>
              <a:t>En el caso de PRESENTACIÓN EXTENDIDA: debe enviarse a la Facultad por email (</a:t>
            </a:r>
            <a:r>
              <a:rPr lang="es-ES" sz="1575" dirty="0">
                <a:solidFill>
                  <a:schemeClr val="dk1"/>
                </a:solidFill>
                <a:latin typeface="Catamaran Light"/>
                <a:ea typeface="Catamaran Light"/>
                <a:cs typeface="Catamaran Light"/>
                <a:sym typeface="Catamaran Light"/>
                <a:hlinkClick r:id="rId4"/>
              </a:rPr>
              <a:t>decaccee@ual.es</a:t>
            </a:r>
            <a:r>
              <a:rPr lang="es-ES" sz="1575" dirty="0">
                <a:solidFill>
                  <a:schemeClr val="dk1"/>
                </a:solidFill>
                <a:latin typeface="Catamaran Light"/>
                <a:ea typeface="Catamaran Light"/>
                <a:cs typeface="Catamaran Light"/>
                <a:sym typeface="Catamaran Light"/>
              </a:rPr>
              <a:t>), </a:t>
            </a:r>
            <a:r>
              <a:rPr lang="es-ES" sz="1575" b="1" dirty="0">
                <a:solidFill>
                  <a:schemeClr val="dk1"/>
                </a:solidFill>
                <a:latin typeface="Catamaran Light"/>
                <a:ea typeface="Catamaran Light"/>
                <a:cs typeface="Catamaran Light"/>
                <a:sym typeface="Catamaran Light"/>
              </a:rPr>
              <a:t>modelo solicitud para defensa extendida</a:t>
            </a:r>
            <a:r>
              <a:rPr lang="es-ES" sz="1575" dirty="0">
                <a:solidFill>
                  <a:schemeClr val="dk1"/>
                </a:solidFill>
                <a:latin typeface="Catamaran Light"/>
                <a:ea typeface="Catamaran Light"/>
                <a:cs typeface="Catamaran Light"/>
                <a:sym typeface="Catamaran Light"/>
              </a:rPr>
              <a:t> en el </a:t>
            </a:r>
            <a:r>
              <a:rPr lang="es-ES" sz="1575" b="1" dirty="0">
                <a:solidFill>
                  <a:srgbClr val="FF0000"/>
                </a:solidFill>
                <a:latin typeface="Catamaran Light"/>
                <a:ea typeface="Catamaran Light"/>
                <a:cs typeface="Catamaran Light"/>
                <a:sym typeface="Catamaran Light"/>
              </a:rPr>
              <a:t>mismo plazo que el archivo para defensa.</a:t>
            </a:r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AutoNum type="arabicPeriod"/>
            </a:pPr>
            <a:endParaRPr lang="es-ES" sz="1575" dirty="0">
              <a:solidFill>
                <a:schemeClr val="dk1"/>
              </a:solidFill>
              <a:latin typeface="Catamaran Light"/>
              <a:ea typeface="Catamaran Light"/>
              <a:cs typeface="Catamaran Light"/>
              <a:sym typeface="Catamaran Light"/>
            </a:endParaRPr>
          </a:p>
          <a:p>
            <a:pPr marR="0" lvl="0" algn="l" rtl="0">
              <a:spcBef>
                <a:spcPts val="0"/>
              </a:spcBef>
              <a:spcAft>
                <a:spcPts val="0"/>
              </a:spcAft>
            </a:pPr>
            <a:r>
              <a:rPr lang="es-ES" sz="1575" dirty="0">
                <a:solidFill>
                  <a:schemeClr val="dk1"/>
                </a:solidFill>
                <a:latin typeface="Catamaran Light"/>
                <a:ea typeface="Catamaran Light"/>
                <a:cs typeface="Catamaran Light"/>
                <a:sym typeface="Catamaran Light"/>
              </a:rPr>
              <a:t>Más información: </a:t>
            </a:r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es-ES" sz="1575" dirty="0">
                <a:solidFill>
                  <a:schemeClr val="dk1"/>
                </a:solidFill>
                <a:latin typeface="Catamaran Light"/>
                <a:ea typeface="Catamaran Light"/>
                <a:cs typeface="Catamaran Light"/>
                <a:sym typeface="Catamaran Light"/>
              </a:rPr>
              <a:t>Documento titulado </a:t>
            </a:r>
            <a:r>
              <a:rPr lang="es-ES" sz="1575" b="1" dirty="0">
                <a:solidFill>
                  <a:schemeClr val="dk1"/>
                </a:solidFill>
                <a:latin typeface="Catamaran Light"/>
                <a:cs typeface="Catamaran Light"/>
              </a:rPr>
              <a:t>NORMAS DE ESTILO PARA LA ELABORACIÓN Y DEFENSA DEL TRABAJO DE FIN DE GRADO EN LA FACULTAD DE CIENCAS ECONÓMICAS Y EMPRESARIALES.</a:t>
            </a:r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es-ES" sz="1575" dirty="0">
                <a:solidFill>
                  <a:schemeClr val="dk1"/>
                </a:solidFill>
                <a:latin typeface="Catamaran Light"/>
                <a:cs typeface="Catamaran Light"/>
              </a:rPr>
              <a:t>Otra documentación publicada en la </a:t>
            </a:r>
            <a:r>
              <a:rPr lang="es-ES" sz="1575" b="1" dirty="0">
                <a:solidFill>
                  <a:schemeClr val="dk1"/>
                </a:solidFill>
                <a:latin typeface="Catamaran Light"/>
                <a:cs typeface="Catamaran Light"/>
              </a:rPr>
              <a:t>web de la Facultad</a:t>
            </a:r>
            <a:r>
              <a:rPr lang="es-ES" sz="1575" dirty="0">
                <a:solidFill>
                  <a:schemeClr val="dk1"/>
                </a:solidFill>
                <a:latin typeface="Catamaran Light"/>
                <a:cs typeface="Catamaran Light"/>
              </a:rPr>
              <a:t>.</a:t>
            </a:r>
            <a:endParaRPr lang="es-ES" sz="1575" dirty="0">
              <a:solidFill>
                <a:schemeClr val="dk1"/>
              </a:solidFill>
              <a:latin typeface="Catamaran Light"/>
              <a:cs typeface="Catamaran Light"/>
              <a:sym typeface="Catamaran Light"/>
            </a:endParaRPr>
          </a:p>
          <a:p>
            <a:pPr marR="0" lvl="0" algn="l" rtl="0">
              <a:spcBef>
                <a:spcPts val="0"/>
              </a:spcBef>
              <a:spcAft>
                <a:spcPts val="0"/>
              </a:spcAft>
            </a:pPr>
            <a:endParaRPr lang="es-ES" sz="1575" dirty="0">
              <a:solidFill>
                <a:schemeClr val="dk1"/>
              </a:solidFill>
              <a:latin typeface="Catamaran Light"/>
              <a:ea typeface="Catamaran Light"/>
              <a:cs typeface="Catamaran Light"/>
              <a:sym typeface="Catamaran Light"/>
            </a:endParaRPr>
          </a:p>
        </p:txBody>
      </p:sp>
      <p:sp>
        <p:nvSpPr>
          <p:cNvPr id="7" name="Google Shape;180;p10"/>
          <p:cNvSpPr txBox="1"/>
          <p:nvPr/>
        </p:nvSpPr>
        <p:spPr>
          <a:xfrm>
            <a:off x="842325" y="1332475"/>
            <a:ext cx="7795559" cy="3346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575" b="1" dirty="0">
                <a:solidFill>
                  <a:srgbClr val="1D4F83"/>
                </a:solidFill>
                <a:latin typeface="Catamaran Light"/>
                <a:cs typeface="Catamaran Light"/>
                <a:sym typeface="Catamaran Light"/>
              </a:rPr>
              <a:t>EN RESUMEN… ¿qué se debe entregar?</a:t>
            </a:r>
            <a:endParaRPr lang="es-ES" sz="1600" dirty="0"/>
          </a:p>
        </p:txBody>
      </p:sp>
    </p:spTree>
    <p:extLst>
      <p:ext uri="{BB962C8B-B14F-4D97-AF65-F5344CB8AC3E}">
        <p14:creationId xmlns:p14="http://schemas.microsoft.com/office/powerpoint/2010/main" val="193264388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5" name="Google Shape;165;p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08" y="0"/>
            <a:ext cx="9142984" cy="6857999"/>
          </a:xfrm>
          <a:prstGeom prst="rect">
            <a:avLst/>
          </a:prstGeom>
          <a:noFill/>
          <a:ln>
            <a:noFill/>
          </a:ln>
        </p:spPr>
      </p:pic>
      <p:sp>
        <p:nvSpPr>
          <p:cNvPr id="166" name="Google Shape;166;p9"/>
          <p:cNvSpPr txBox="1"/>
          <p:nvPr/>
        </p:nvSpPr>
        <p:spPr>
          <a:xfrm>
            <a:off x="643268" y="742950"/>
            <a:ext cx="7575698" cy="4962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2625" dirty="0">
                <a:solidFill>
                  <a:srgbClr val="1D4F83"/>
                </a:solidFill>
                <a:latin typeface="Catamaran Medium"/>
                <a:ea typeface="Catamaran Medium"/>
                <a:cs typeface="Catamaran Medium"/>
                <a:sym typeface="Catamaran Medium"/>
              </a:rPr>
              <a:t>3. Trabajos Fin de Grado</a:t>
            </a:r>
            <a:endParaRPr sz="2625" dirty="0">
              <a:solidFill>
                <a:srgbClr val="1D4F83"/>
              </a:solidFill>
              <a:latin typeface="Catamaran Medium"/>
              <a:ea typeface="Catamaran Medium"/>
              <a:cs typeface="Catamaran Medium"/>
              <a:sym typeface="Catamaran Medium"/>
            </a:endParaRPr>
          </a:p>
        </p:txBody>
      </p:sp>
      <p:sp>
        <p:nvSpPr>
          <p:cNvPr id="7" name="Google Shape;180;p10"/>
          <p:cNvSpPr txBox="1"/>
          <p:nvPr/>
        </p:nvSpPr>
        <p:spPr>
          <a:xfrm>
            <a:off x="842325" y="1332475"/>
            <a:ext cx="7795559" cy="3347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575" b="1" dirty="0">
                <a:solidFill>
                  <a:srgbClr val="1D4F83"/>
                </a:solidFill>
                <a:latin typeface="Catamaran Light"/>
                <a:ea typeface="Catamaran Light"/>
                <a:cs typeface="Catamaran Light"/>
                <a:sym typeface="Catamaran Light"/>
              </a:rPr>
              <a:t>¿Dónde encontrar toda la información que necesito saber sobre el TFG?</a:t>
            </a:r>
            <a:endParaRPr dirty="0"/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2584" y="2226063"/>
            <a:ext cx="8115300" cy="260032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4" name="Rectángulo 3"/>
          <p:cNvSpPr/>
          <p:nvPr/>
        </p:nvSpPr>
        <p:spPr>
          <a:xfrm>
            <a:off x="599308" y="2278186"/>
            <a:ext cx="2539547" cy="253997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1" name="Rectángulo 10"/>
          <p:cNvSpPr/>
          <p:nvPr/>
        </p:nvSpPr>
        <p:spPr>
          <a:xfrm>
            <a:off x="599306" y="2783742"/>
            <a:ext cx="4791843" cy="253997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2" name="Google Shape;175;p10"/>
          <p:cNvSpPr txBox="1"/>
          <p:nvPr/>
        </p:nvSpPr>
        <p:spPr>
          <a:xfrm>
            <a:off x="131819" y="1791552"/>
            <a:ext cx="8985297" cy="4616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/>
            <a:r>
              <a:rPr lang="es-ES" sz="1200" dirty="0">
                <a:solidFill>
                  <a:schemeClr val="dk1"/>
                </a:solidFill>
                <a:latin typeface="Catamaran Light"/>
                <a:ea typeface="Catamaran Light"/>
                <a:cs typeface="Catamaran Light"/>
                <a:sym typeface="Catamaran Light"/>
                <a:hlinkClick r:id="rId5"/>
              </a:rPr>
              <a:t>https://www.ual.es/universidad/centros/cienciaseconomicas/informacion/trabajos-fin-de-grado-facultad-ciencias-economicas-y-empresariales</a:t>
            </a:r>
            <a:endParaRPr lang="es-ES" sz="1200" dirty="0">
              <a:solidFill>
                <a:schemeClr val="dk1"/>
              </a:solidFill>
              <a:latin typeface="Catamaran Light"/>
              <a:ea typeface="Catamaran Light"/>
              <a:cs typeface="Catamaran Light"/>
              <a:sym typeface="Catamaran Light"/>
            </a:endParaRPr>
          </a:p>
          <a:p>
            <a:pPr lvl="0"/>
            <a:endParaRPr lang="es-ES" sz="1200" dirty="0">
              <a:solidFill>
                <a:schemeClr val="dk1"/>
              </a:solidFill>
              <a:latin typeface="Catamaran Light"/>
              <a:ea typeface="Catamaran Light"/>
              <a:cs typeface="Catamaran Light"/>
              <a:sym typeface="Catamaran Light"/>
            </a:endParaRPr>
          </a:p>
        </p:txBody>
      </p:sp>
      <p:sp>
        <p:nvSpPr>
          <p:cNvPr id="15" name="Rectángulo 14"/>
          <p:cNvSpPr/>
          <p:nvPr/>
        </p:nvSpPr>
        <p:spPr>
          <a:xfrm>
            <a:off x="599306" y="3271715"/>
            <a:ext cx="4791843" cy="253997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6" name="Rectángulo 15"/>
          <p:cNvSpPr/>
          <p:nvPr/>
        </p:nvSpPr>
        <p:spPr>
          <a:xfrm>
            <a:off x="599306" y="3525712"/>
            <a:ext cx="4791843" cy="253997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7" name="Rectángulo 16"/>
          <p:cNvSpPr/>
          <p:nvPr/>
        </p:nvSpPr>
        <p:spPr>
          <a:xfrm>
            <a:off x="599307" y="4242709"/>
            <a:ext cx="4579362" cy="253997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" name="Rectángulo 2">
            <a:extLst>
              <a:ext uri="{FF2B5EF4-FFF2-40B4-BE49-F238E27FC236}">
                <a16:creationId xmlns:a16="http://schemas.microsoft.com/office/drawing/2014/main" id="{A34EFB89-4CEE-398B-49E3-35A224428CAC}"/>
              </a:ext>
            </a:extLst>
          </p:cNvPr>
          <p:cNvSpPr/>
          <p:nvPr/>
        </p:nvSpPr>
        <p:spPr>
          <a:xfrm>
            <a:off x="599306" y="3052640"/>
            <a:ext cx="4791843" cy="253997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135836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5" name="Google Shape;105;p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08" y="0"/>
            <a:ext cx="9142984" cy="6857999"/>
          </a:xfrm>
          <a:prstGeom prst="rect">
            <a:avLst/>
          </a:prstGeom>
          <a:noFill/>
          <a:ln>
            <a:noFill/>
          </a:ln>
        </p:spPr>
      </p:pic>
      <p:sp>
        <p:nvSpPr>
          <p:cNvPr id="106" name="Google Shape;106;p4"/>
          <p:cNvSpPr txBox="1"/>
          <p:nvPr/>
        </p:nvSpPr>
        <p:spPr>
          <a:xfrm>
            <a:off x="3900488" y="2239030"/>
            <a:ext cx="1057275" cy="27469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7250">
                <a:solidFill>
                  <a:srgbClr val="1D4F83"/>
                </a:solidFill>
                <a:latin typeface="Catamaran Medium"/>
                <a:ea typeface="Catamaran Medium"/>
                <a:cs typeface="Catamaran Medium"/>
                <a:sym typeface="Catamaran Medium"/>
              </a:rPr>
              <a:t>1</a:t>
            </a:r>
            <a:endParaRPr/>
          </a:p>
        </p:txBody>
      </p:sp>
      <p:sp>
        <p:nvSpPr>
          <p:cNvPr id="107" name="Google Shape;107;p4"/>
          <p:cNvSpPr txBox="1"/>
          <p:nvPr/>
        </p:nvSpPr>
        <p:spPr>
          <a:xfrm>
            <a:off x="4807744" y="3146230"/>
            <a:ext cx="3957638" cy="6693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875" dirty="0">
                <a:solidFill>
                  <a:srgbClr val="1D4F83"/>
                </a:solidFill>
                <a:latin typeface="Catamaran Medium"/>
                <a:ea typeface="Catamaran Medium"/>
                <a:cs typeface="Catamaran Medium"/>
                <a:sym typeface="Catamaran Medium"/>
              </a:rPr>
              <a:t>Página Web de la Facultad y presencia en Instagram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5" name="Google Shape;165;p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08" y="0"/>
            <a:ext cx="9142984" cy="6857999"/>
          </a:xfrm>
          <a:prstGeom prst="rect">
            <a:avLst/>
          </a:prstGeom>
          <a:noFill/>
          <a:ln>
            <a:noFill/>
          </a:ln>
        </p:spPr>
      </p:pic>
      <p:sp>
        <p:nvSpPr>
          <p:cNvPr id="166" name="Google Shape;166;p9"/>
          <p:cNvSpPr txBox="1"/>
          <p:nvPr/>
        </p:nvSpPr>
        <p:spPr>
          <a:xfrm>
            <a:off x="643268" y="742950"/>
            <a:ext cx="7575698" cy="4962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2625" dirty="0">
                <a:solidFill>
                  <a:srgbClr val="1D4F83"/>
                </a:solidFill>
                <a:latin typeface="Catamaran Medium"/>
                <a:ea typeface="Catamaran Medium"/>
                <a:cs typeface="Catamaran Medium"/>
                <a:sym typeface="Catamaran Medium"/>
              </a:rPr>
              <a:t>3. Trabajos Fin de Grado</a:t>
            </a:r>
            <a:endParaRPr sz="2625" dirty="0">
              <a:solidFill>
                <a:srgbClr val="1D4F83"/>
              </a:solidFill>
              <a:latin typeface="Catamaran Medium"/>
              <a:ea typeface="Catamaran Medium"/>
              <a:cs typeface="Catamaran Medium"/>
              <a:sym typeface="Catamaran Medium"/>
            </a:endParaRPr>
          </a:p>
        </p:txBody>
      </p:sp>
      <p:sp>
        <p:nvSpPr>
          <p:cNvPr id="6" name="Google Shape;175;p10"/>
          <p:cNvSpPr txBox="1"/>
          <p:nvPr/>
        </p:nvSpPr>
        <p:spPr>
          <a:xfrm>
            <a:off x="643268" y="1832758"/>
            <a:ext cx="7994616" cy="32431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es-ES" sz="1575" dirty="0">
                <a:solidFill>
                  <a:schemeClr val="dk1"/>
                </a:solidFill>
                <a:latin typeface="Catamaran Light"/>
                <a:ea typeface="Catamaran Light"/>
                <a:cs typeface="Catamaran Light"/>
                <a:sym typeface="Catamaran Light"/>
              </a:rPr>
              <a:t>El TFG es responsabilidad del estudiante, no del tutor/a.</a:t>
            </a:r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endParaRPr lang="es-ES" sz="1575" dirty="0">
              <a:solidFill>
                <a:schemeClr val="dk1"/>
              </a:solidFill>
              <a:latin typeface="Catamaran Light"/>
              <a:ea typeface="Catamaran Light"/>
              <a:cs typeface="Catamaran Light"/>
              <a:sym typeface="Catamaran Light"/>
            </a:endParaRPr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es-ES" sz="1575" dirty="0">
                <a:solidFill>
                  <a:schemeClr val="dk1"/>
                </a:solidFill>
                <a:latin typeface="Catamaran Light"/>
                <a:ea typeface="Catamaran Light"/>
                <a:cs typeface="Catamaran Light"/>
                <a:sym typeface="Catamaran Light"/>
              </a:rPr>
              <a:t>Los estudiantes deben contactar con su tutor/a para concertar citas/tutorías, debiendo realizar su primer contacto en el plazo de un mes desde la adjudicación del mismo.</a:t>
            </a:r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endParaRPr lang="es-ES" sz="1575" dirty="0">
              <a:solidFill>
                <a:schemeClr val="dk1"/>
              </a:solidFill>
              <a:latin typeface="Catamaran Light"/>
              <a:ea typeface="Catamaran Light"/>
              <a:cs typeface="Catamaran Light"/>
              <a:sym typeface="Catamaran Light"/>
            </a:endParaRPr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es-ES" sz="1575" dirty="0">
                <a:solidFill>
                  <a:schemeClr val="dk1"/>
                </a:solidFill>
                <a:latin typeface="Catamaran Light"/>
                <a:ea typeface="Catamaran Light"/>
                <a:cs typeface="Catamaran Light"/>
                <a:sym typeface="Catamaran Light"/>
              </a:rPr>
              <a:t>Planificar tareas y NO apurar plazos. </a:t>
            </a:r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endParaRPr lang="es-ES" sz="1575" dirty="0">
              <a:solidFill>
                <a:schemeClr val="dk1"/>
              </a:solidFill>
              <a:latin typeface="Catamaran Light"/>
              <a:ea typeface="Catamaran Light"/>
              <a:cs typeface="Catamaran Light"/>
              <a:sym typeface="Catamaran Light"/>
            </a:endParaRPr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es-ES" sz="1575" dirty="0">
                <a:solidFill>
                  <a:schemeClr val="dk1"/>
                </a:solidFill>
                <a:latin typeface="Catamaran Light"/>
                <a:ea typeface="Catamaran Light"/>
                <a:cs typeface="Catamaran Light"/>
                <a:sym typeface="Catamaran Light"/>
              </a:rPr>
              <a:t>No esperar respuesta inmediata del tutor/a (cada tutor/a puede llevar entre 5 y 15 </a:t>
            </a:r>
            <a:r>
              <a:rPr lang="es-ES" sz="1575" dirty="0" err="1">
                <a:solidFill>
                  <a:schemeClr val="dk1"/>
                </a:solidFill>
                <a:latin typeface="Catamaran Light"/>
                <a:ea typeface="Catamaran Light"/>
                <a:cs typeface="Catamaran Light"/>
                <a:sym typeface="Catamaran Light"/>
              </a:rPr>
              <a:t>TFGs</a:t>
            </a:r>
            <a:r>
              <a:rPr lang="es-ES" sz="1575" dirty="0">
                <a:solidFill>
                  <a:schemeClr val="dk1"/>
                </a:solidFill>
                <a:latin typeface="Catamaran Light"/>
                <a:ea typeface="Catamaran Light"/>
                <a:cs typeface="Catamaran Light"/>
                <a:sym typeface="Catamaran Light"/>
              </a:rPr>
              <a:t>, sin contar los </a:t>
            </a:r>
            <a:r>
              <a:rPr lang="es-ES" sz="1575" dirty="0" err="1">
                <a:solidFill>
                  <a:schemeClr val="dk1"/>
                </a:solidFill>
                <a:latin typeface="Catamaran Light"/>
                <a:ea typeface="Catamaran Light"/>
                <a:cs typeface="Catamaran Light"/>
                <a:sym typeface="Catamaran Light"/>
              </a:rPr>
              <a:t>TFMs</a:t>
            </a:r>
            <a:r>
              <a:rPr lang="es-ES" sz="1575" dirty="0">
                <a:solidFill>
                  <a:schemeClr val="dk1"/>
                </a:solidFill>
                <a:latin typeface="Catamaran Light"/>
                <a:ea typeface="Catamaran Light"/>
                <a:cs typeface="Catamaran Light"/>
                <a:sym typeface="Catamaran Light"/>
              </a:rPr>
              <a:t>, entre otras muchas obligaciones académicas).</a:t>
            </a:r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endParaRPr lang="es-ES" sz="1575" dirty="0">
              <a:solidFill>
                <a:schemeClr val="dk1"/>
              </a:solidFill>
              <a:latin typeface="Catamaran Light"/>
              <a:ea typeface="Catamaran Light"/>
              <a:cs typeface="Catamaran Light"/>
              <a:sym typeface="Catamaran Light"/>
            </a:endParaRPr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es-ES" sz="1575" dirty="0">
                <a:solidFill>
                  <a:schemeClr val="dk1"/>
                </a:solidFill>
                <a:latin typeface="Catamaran Light"/>
                <a:ea typeface="Catamaran Light"/>
                <a:cs typeface="Catamaran Light"/>
                <a:sym typeface="Catamaran Light"/>
              </a:rPr>
              <a:t>Respetar los periodos vacacionales del profesorado.</a:t>
            </a:r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AutoNum type="arabicPeriod"/>
            </a:pPr>
            <a:endParaRPr lang="es-ES" sz="1575" dirty="0">
              <a:solidFill>
                <a:schemeClr val="dk1"/>
              </a:solidFill>
              <a:latin typeface="Catamaran Light"/>
              <a:ea typeface="Catamaran Light"/>
              <a:cs typeface="Catamaran Light"/>
              <a:sym typeface="Catamaran Light"/>
            </a:endParaRPr>
          </a:p>
          <a:p>
            <a:pPr marR="0" lvl="0" algn="l" rtl="0">
              <a:spcBef>
                <a:spcPts val="0"/>
              </a:spcBef>
              <a:spcAft>
                <a:spcPts val="0"/>
              </a:spcAft>
            </a:pPr>
            <a:endParaRPr lang="es-ES" sz="1575" dirty="0">
              <a:solidFill>
                <a:schemeClr val="dk1"/>
              </a:solidFill>
              <a:latin typeface="Catamaran Light"/>
              <a:ea typeface="Catamaran Light"/>
              <a:cs typeface="Catamaran Light"/>
              <a:sym typeface="Catamaran Light"/>
            </a:endParaRPr>
          </a:p>
        </p:txBody>
      </p:sp>
      <p:sp>
        <p:nvSpPr>
          <p:cNvPr id="7" name="Google Shape;180;p10"/>
          <p:cNvSpPr txBox="1"/>
          <p:nvPr/>
        </p:nvSpPr>
        <p:spPr>
          <a:xfrm>
            <a:off x="842325" y="1332475"/>
            <a:ext cx="7795559" cy="3347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575" b="1" dirty="0">
                <a:solidFill>
                  <a:srgbClr val="1D4F83"/>
                </a:solidFill>
                <a:latin typeface="Catamaran Light"/>
                <a:ea typeface="Catamaran Light"/>
                <a:cs typeface="Catamaran Light"/>
                <a:sym typeface="Catamaran Light"/>
              </a:rPr>
              <a:t>ALGUNOS CONSEJOS ÚTILES A TENER EN CUENTA 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51769091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" name="Google Shape;84;p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86" name="Google Shape;86;p1"/>
          <p:cNvSpPr txBox="1"/>
          <p:nvPr/>
        </p:nvSpPr>
        <p:spPr>
          <a:xfrm>
            <a:off x="149468" y="3217435"/>
            <a:ext cx="8878021" cy="31085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800" b="1" dirty="0">
                <a:solidFill>
                  <a:schemeClr val="bg1"/>
                </a:solidFill>
                <a:latin typeface="Catamaran Light"/>
                <a:cs typeface="Catamaran Light"/>
                <a:sym typeface="Catamaran Light"/>
              </a:rPr>
              <a:t>CONTACTO CON LA FACULTAD:</a:t>
            </a:r>
          </a:p>
          <a:p>
            <a:pPr marR="0" lvl="0" algn="l" rtl="0">
              <a:spcBef>
                <a:spcPts val="1200"/>
              </a:spcBef>
              <a:spcAft>
                <a:spcPts val="0"/>
              </a:spcAft>
              <a:buClr>
                <a:schemeClr val="lt1"/>
              </a:buClr>
              <a:buSzPts val="1400"/>
            </a:pPr>
            <a:r>
              <a:rPr lang="es-ES" sz="2800" b="0" i="0" u="none" strike="noStrike" cap="none" dirty="0">
                <a:solidFill>
                  <a:schemeClr val="bg1"/>
                </a:solidFill>
                <a:latin typeface="Catamaran Light"/>
                <a:ea typeface="Catamaran Light"/>
                <a:cs typeface="Catamaran Light"/>
                <a:sym typeface="Catamaran Light"/>
              </a:rPr>
              <a:t>1. </a:t>
            </a:r>
            <a:r>
              <a:rPr lang="es-ES" sz="1600" b="0" i="0" u="none" strike="noStrike" cap="none" dirty="0">
                <a:solidFill>
                  <a:schemeClr val="bg1"/>
                </a:solidFill>
                <a:latin typeface="Catamaran Light"/>
                <a:ea typeface="Catamaran Light"/>
                <a:cs typeface="Catamaran Light"/>
                <a:sym typeface="Catamaran Light"/>
              </a:rPr>
              <a:t>En la </a:t>
            </a:r>
            <a:r>
              <a:rPr lang="es-ES" sz="1600" b="0" i="0" u="sng" strike="noStrike" cap="none" dirty="0">
                <a:solidFill>
                  <a:schemeClr val="bg1"/>
                </a:solidFill>
                <a:latin typeface="Catamaran Light"/>
                <a:ea typeface="Catamaran Light"/>
                <a:cs typeface="Catamaran Light"/>
                <a:sym typeface="Catamaran Light"/>
              </a:rPr>
              <a:t>página web de la Facultad</a:t>
            </a:r>
            <a:r>
              <a:rPr lang="es-ES" sz="1600" b="0" i="0" u="none" strike="noStrike" cap="none" dirty="0">
                <a:solidFill>
                  <a:schemeClr val="bg1"/>
                </a:solidFill>
                <a:latin typeface="Catamaran Light"/>
                <a:ea typeface="Catamaran Light"/>
                <a:cs typeface="Catamaran Light"/>
                <a:sym typeface="Catamaran Light"/>
              </a:rPr>
              <a:t> tenéis toda la información de interés para resolver cualquier duda</a:t>
            </a:r>
          </a:p>
          <a:p>
            <a:pPr marR="0" lvl="0" algn="l" rtl="0">
              <a:spcBef>
                <a:spcPts val="1200"/>
              </a:spcBef>
              <a:spcAft>
                <a:spcPts val="0"/>
              </a:spcAft>
              <a:buClr>
                <a:schemeClr val="lt1"/>
              </a:buClr>
              <a:buSzPts val="1400"/>
            </a:pPr>
            <a:r>
              <a:rPr lang="es-ES" sz="1600" dirty="0">
                <a:solidFill>
                  <a:schemeClr val="bg1"/>
                </a:solidFill>
                <a:latin typeface="Catamaran Light"/>
                <a:cs typeface="Catamaran Light"/>
                <a:sym typeface="Catamaran Light"/>
              </a:rPr>
              <a:t>En caso de las dudas persistentes, podéis:</a:t>
            </a:r>
          </a:p>
          <a:p>
            <a:pPr marR="0" lvl="0" algn="l" rtl="0">
              <a:spcBef>
                <a:spcPts val="1200"/>
              </a:spcBef>
              <a:spcAft>
                <a:spcPts val="0"/>
              </a:spcAft>
              <a:buClr>
                <a:schemeClr val="lt1"/>
              </a:buClr>
              <a:buSzPts val="1400"/>
            </a:pPr>
            <a:r>
              <a:rPr lang="es-ES" sz="2800" dirty="0">
                <a:solidFill>
                  <a:schemeClr val="bg1"/>
                </a:solidFill>
                <a:latin typeface="Catamaran Light"/>
                <a:cs typeface="Catamaran Light"/>
                <a:sym typeface="Catamaran Light"/>
              </a:rPr>
              <a:t>2. </a:t>
            </a:r>
            <a:r>
              <a:rPr lang="es-ES" sz="1600" dirty="0">
                <a:solidFill>
                  <a:schemeClr val="bg1"/>
                </a:solidFill>
                <a:latin typeface="Catamaran Light"/>
                <a:cs typeface="Catamaran Light"/>
                <a:sym typeface="Catamaran Light"/>
              </a:rPr>
              <a:t>Enviar un </a:t>
            </a:r>
            <a:r>
              <a:rPr lang="es-ES" sz="1600" u="sng" dirty="0">
                <a:solidFill>
                  <a:schemeClr val="bg1"/>
                </a:solidFill>
                <a:latin typeface="Catamaran Light"/>
                <a:cs typeface="Catamaran Light"/>
                <a:sym typeface="Catamaran Light"/>
              </a:rPr>
              <a:t>email</a:t>
            </a:r>
            <a:r>
              <a:rPr lang="es-ES" sz="1600" dirty="0">
                <a:solidFill>
                  <a:schemeClr val="bg1"/>
                </a:solidFill>
                <a:latin typeface="Catamaran Light"/>
                <a:cs typeface="Catamaran Light"/>
                <a:sym typeface="Catamaran Light"/>
              </a:rPr>
              <a:t> a la dirección: </a:t>
            </a:r>
            <a:r>
              <a:rPr lang="es-ES" sz="1600" b="1" dirty="0">
                <a:solidFill>
                  <a:schemeClr val="bg1"/>
                </a:solidFill>
                <a:latin typeface="Catamaran Light"/>
                <a:cs typeface="Catamaran Light"/>
                <a:sym typeface="Catamaran Light"/>
              </a:rPr>
              <a:t>decaccee@ual.es</a:t>
            </a:r>
          </a:p>
          <a:p>
            <a:pPr marR="0" lvl="0" algn="l" rtl="0">
              <a:spcBef>
                <a:spcPts val="1200"/>
              </a:spcBef>
              <a:spcAft>
                <a:spcPts val="0"/>
              </a:spcAft>
              <a:buClr>
                <a:schemeClr val="lt1"/>
              </a:buClr>
              <a:buSzPts val="1400"/>
            </a:pPr>
            <a:r>
              <a:rPr lang="es-ES" sz="2800" dirty="0">
                <a:solidFill>
                  <a:schemeClr val="bg1"/>
                </a:solidFill>
                <a:latin typeface="Catamaran Light"/>
                <a:cs typeface="Catamaran Light"/>
                <a:sym typeface="Catamaran Light"/>
              </a:rPr>
              <a:t>3. </a:t>
            </a:r>
            <a:r>
              <a:rPr lang="es-ES" sz="1600" dirty="0">
                <a:solidFill>
                  <a:schemeClr val="bg1"/>
                </a:solidFill>
                <a:latin typeface="Catamaran Light"/>
                <a:cs typeface="Catamaran Light"/>
                <a:sym typeface="Catamaran Light"/>
              </a:rPr>
              <a:t>Poner un </a:t>
            </a:r>
            <a:r>
              <a:rPr lang="es-ES" sz="1600" u="sng" dirty="0">
                <a:solidFill>
                  <a:schemeClr val="bg1"/>
                </a:solidFill>
                <a:latin typeface="Catamaran Light"/>
                <a:cs typeface="Catamaran Light"/>
                <a:sym typeface="Catamaran Light"/>
              </a:rPr>
              <a:t>CAU</a:t>
            </a:r>
            <a:r>
              <a:rPr lang="es-ES" sz="1600" dirty="0">
                <a:solidFill>
                  <a:schemeClr val="bg1"/>
                </a:solidFill>
                <a:latin typeface="Catamaran Light"/>
                <a:cs typeface="Catamaran Light"/>
                <a:sym typeface="Catamaran Light"/>
              </a:rPr>
              <a:t> a Mi Secretaría</a:t>
            </a:r>
          </a:p>
          <a:p>
            <a:pPr lvl="0">
              <a:spcBef>
                <a:spcPts val="1200"/>
              </a:spcBef>
              <a:buClr>
                <a:schemeClr val="lt1"/>
              </a:buClr>
              <a:buSzPts val="1400"/>
            </a:pPr>
            <a:r>
              <a:rPr lang="es-ES" sz="2800" dirty="0">
                <a:solidFill>
                  <a:schemeClr val="bg1"/>
                </a:solidFill>
                <a:latin typeface="Catamaran Light"/>
                <a:cs typeface="Catamaran Light"/>
                <a:sym typeface="Catamaran Light"/>
              </a:rPr>
              <a:t>4. </a:t>
            </a:r>
            <a:r>
              <a:rPr lang="es-ES" sz="1600" dirty="0">
                <a:solidFill>
                  <a:schemeClr val="bg1"/>
                </a:solidFill>
                <a:latin typeface="Catamaran Light"/>
                <a:cs typeface="Catamaran Light"/>
                <a:sym typeface="Catamaran Light"/>
              </a:rPr>
              <a:t>Visitarnos </a:t>
            </a:r>
            <a:r>
              <a:rPr lang="es-ES" sz="1600" u="sng" dirty="0">
                <a:solidFill>
                  <a:schemeClr val="bg1"/>
                </a:solidFill>
                <a:latin typeface="Catamaran Light"/>
                <a:cs typeface="Catamaran Light"/>
                <a:sym typeface="Catamaran Light"/>
              </a:rPr>
              <a:t>presencialmente</a:t>
            </a:r>
            <a:r>
              <a:rPr lang="es-ES" sz="1600" dirty="0">
                <a:solidFill>
                  <a:schemeClr val="bg1"/>
                </a:solidFill>
                <a:latin typeface="Catamaran Light"/>
                <a:cs typeface="Catamaran Light"/>
                <a:sym typeface="Catamaran Light"/>
              </a:rPr>
              <a:t> o llamar por </a:t>
            </a:r>
            <a:r>
              <a:rPr lang="es-ES" sz="1600" u="sng" dirty="0">
                <a:solidFill>
                  <a:schemeClr val="bg1"/>
                </a:solidFill>
                <a:latin typeface="Catamaran Light"/>
                <a:cs typeface="Catamaran Light"/>
                <a:sym typeface="Catamaran Light"/>
              </a:rPr>
              <a:t>teléfono</a:t>
            </a:r>
            <a:r>
              <a:rPr lang="es-ES" sz="1600" dirty="0">
                <a:solidFill>
                  <a:schemeClr val="bg1"/>
                </a:solidFill>
                <a:latin typeface="Catamaran Light"/>
                <a:cs typeface="Catamaran Light"/>
                <a:sym typeface="Catamaran Light"/>
              </a:rPr>
              <a:t> a Decanato de la Facultad (950 01 56 90)</a:t>
            </a:r>
          </a:p>
        </p:txBody>
      </p:sp>
      <p:sp>
        <p:nvSpPr>
          <p:cNvPr id="5" name="Google Shape;85;p1"/>
          <p:cNvSpPr txBox="1"/>
          <p:nvPr/>
        </p:nvSpPr>
        <p:spPr>
          <a:xfrm>
            <a:off x="1890346" y="1083954"/>
            <a:ext cx="7198688" cy="9848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2400" b="0" i="0" u="none" strike="noStrike" cap="none" dirty="0">
                <a:solidFill>
                  <a:srgbClr val="1D4F83"/>
                </a:solidFill>
                <a:latin typeface="Catamaran Medium"/>
                <a:ea typeface="Catamaran Medium"/>
                <a:cs typeface="Catamaran Medium"/>
                <a:sym typeface="Catamaran Medium"/>
              </a:rPr>
              <a:t>Facultad de Ciencias Económicas y Empresariales</a:t>
            </a:r>
            <a:endParaRPr dirty="0"/>
          </a:p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2000" b="0" i="0" u="none" strike="noStrike" cap="none" dirty="0">
                <a:solidFill>
                  <a:srgbClr val="1D4F83"/>
                </a:solidFill>
                <a:latin typeface="Catamaran Light"/>
                <a:ea typeface="Catamaran Light"/>
                <a:cs typeface="Catamaran Light"/>
                <a:sym typeface="Catamaran Light"/>
              </a:rPr>
              <a:t>PRESENTACIÓN PARA LOS ESTUDIANTES DE ÚLTIMO CURSO</a:t>
            </a:r>
          </a:p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16609889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" name="Google Shape;112;p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08" y="0"/>
            <a:ext cx="9142984" cy="6857999"/>
          </a:xfrm>
          <a:prstGeom prst="rect">
            <a:avLst/>
          </a:prstGeom>
          <a:noFill/>
          <a:ln>
            <a:noFill/>
          </a:ln>
        </p:spPr>
      </p:pic>
      <p:sp>
        <p:nvSpPr>
          <p:cNvPr id="113" name="Google Shape;113;p5"/>
          <p:cNvSpPr txBox="1"/>
          <p:nvPr/>
        </p:nvSpPr>
        <p:spPr>
          <a:xfrm>
            <a:off x="643268" y="742950"/>
            <a:ext cx="7575698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2400" dirty="0">
                <a:solidFill>
                  <a:srgbClr val="1D4F83"/>
                </a:solidFill>
                <a:latin typeface="Catamaran Medium"/>
                <a:ea typeface="Catamaran Medium"/>
                <a:cs typeface="Catamaran Medium"/>
                <a:sym typeface="Catamaran Medium"/>
              </a:rPr>
              <a:t>1. Página Web de la Facultad y presencia en Instagram</a:t>
            </a:r>
            <a:endParaRPr dirty="0"/>
          </a:p>
        </p:txBody>
      </p:sp>
      <p:sp>
        <p:nvSpPr>
          <p:cNvPr id="21" name="Google Shape;175;p10"/>
          <p:cNvSpPr txBox="1"/>
          <p:nvPr/>
        </p:nvSpPr>
        <p:spPr>
          <a:xfrm>
            <a:off x="2780150" y="1783089"/>
            <a:ext cx="5574615" cy="5770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600" dirty="0">
                <a:solidFill>
                  <a:schemeClr val="dk1"/>
                </a:solidFill>
                <a:latin typeface="Catamaran Light"/>
                <a:cs typeface="Catamaran Light"/>
                <a:sym typeface="Catamaran Light"/>
                <a:hlinkClick r:id="rId4"/>
              </a:rPr>
              <a:t>https://www.ual.es/universidad/centros/cienciaseconomicas</a:t>
            </a:r>
            <a:endParaRPr lang="es-ES" sz="1600" dirty="0">
              <a:solidFill>
                <a:schemeClr val="dk1"/>
              </a:solidFill>
              <a:latin typeface="Catamaran Light"/>
              <a:cs typeface="Catamaran Light"/>
              <a:sym typeface="Catamaran Light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s-ES" sz="1575" dirty="0">
              <a:solidFill>
                <a:schemeClr val="dk1"/>
              </a:solidFill>
              <a:latin typeface="Catamaran Light"/>
              <a:cs typeface="Catamaran Light"/>
              <a:sym typeface="Catamaran Light"/>
            </a:endParaRP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CC06887F-7F5E-9E1E-5261-F0B94FE49ED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48519" y="2129749"/>
            <a:ext cx="5037878" cy="391939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8" name="Google Shape;180;p10">
            <a:extLst>
              <a:ext uri="{FF2B5EF4-FFF2-40B4-BE49-F238E27FC236}">
                <a16:creationId xmlns:a16="http://schemas.microsoft.com/office/drawing/2014/main" id="{F8E7F598-8C55-B23C-8B50-126FF4960565}"/>
              </a:ext>
            </a:extLst>
          </p:cNvPr>
          <p:cNvSpPr txBox="1"/>
          <p:nvPr/>
        </p:nvSpPr>
        <p:spPr>
          <a:xfrm>
            <a:off x="842325" y="1332475"/>
            <a:ext cx="7795559" cy="3347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575" b="1" dirty="0">
                <a:solidFill>
                  <a:srgbClr val="1D4F83"/>
                </a:solidFill>
                <a:latin typeface="Catamaran Light"/>
                <a:ea typeface="Catamaran Light"/>
                <a:cs typeface="Catamaran Light"/>
                <a:sym typeface="Catamaran Light"/>
              </a:rPr>
              <a:t>Página web</a:t>
            </a:r>
            <a:endParaRPr dirty="0"/>
          </a:p>
        </p:txBody>
      </p:sp>
      <p:sp>
        <p:nvSpPr>
          <p:cNvPr id="9" name="Google Shape;175;p10">
            <a:extLst>
              <a:ext uri="{FF2B5EF4-FFF2-40B4-BE49-F238E27FC236}">
                <a16:creationId xmlns:a16="http://schemas.microsoft.com/office/drawing/2014/main" id="{814C052D-103A-60BE-EEFF-E4E5874DBF16}"/>
              </a:ext>
            </a:extLst>
          </p:cNvPr>
          <p:cNvSpPr txBox="1"/>
          <p:nvPr/>
        </p:nvSpPr>
        <p:spPr>
          <a:xfrm>
            <a:off x="654263" y="2363870"/>
            <a:ext cx="2250689" cy="13233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2000" dirty="0">
                <a:solidFill>
                  <a:schemeClr val="dk1"/>
                </a:solidFill>
                <a:latin typeface="Catamaran Light"/>
                <a:cs typeface="Catamaran Light"/>
                <a:sym typeface="Catamaran Light"/>
              </a:rPr>
              <a:t>Nuestra web es el</a:t>
            </a: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es-ES" sz="2000" dirty="0">
              <a:solidFill>
                <a:schemeClr val="dk1"/>
              </a:solidFill>
              <a:latin typeface="Catamaran Light"/>
              <a:cs typeface="Catamaran Light"/>
              <a:sym typeface="Catamaran Light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2000" b="1" dirty="0">
                <a:solidFill>
                  <a:schemeClr val="dk1"/>
                </a:solidFill>
                <a:latin typeface="Catamaran Light"/>
                <a:cs typeface="Catamaran Light"/>
                <a:sym typeface="Catamaran Light"/>
              </a:rPr>
              <a:t>EPICENTRO INFORMATIVO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" name="Google Shape;112;p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08" y="0"/>
            <a:ext cx="9142984" cy="6857999"/>
          </a:xfrm>
          <a:prstGeom prst="rect">
            <a:avLst/>
          </a:prstGeom>
          <a:noFill/>
          <a:ln>
            <a:noFill/>
          </a:ln>
        </p:spPr>
      </p:pic>
      <p:sp>
        <p:nvSpPr>
          <p:cNvPr id="113" name="Google Shape;113;p5"/>
          <p:cNvSpPr txBox="1"/>
          <p:nvPr/>
        </p:nvSpPr>
        <p:spPr>
          <a:xfrm>
            <a:off x="643268" y="742950"/>
            <a:ext cx="7575698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2400" dirty="0">
                <a:solidFill>
                  <a:srgbClr val="1D4F83"/>
                </a:solidFill>
                <a:latin typeface="Catamaran Medium"/>
                <a:ea typeface="Catamaran Medium"/>
                <a:cs typeface="Catamaran Medium"/>
                <a:sym typeface="Catamaran Medium"/>
              </a:rPr>
              <a:t>1. Página Web de la Facultad y presencia en Instagram</a:t>
            </a:r>
            <a:endParaRPr dirty="0"/>
          </a:p>
        </p:txBody>
      </p:sp>
      <p:sp>
        <p:nvSpPr>
          <p:cNvPr id="21" name="Google Shape;175;p10"/>
          <p:cNvSpPr txBox="1"/>
          <p:nvPr/>
        </p:nvSpPr>
        <p:spPr>
          <a:xfrm>
            <a:off x="1131754" y="1947565"/>
            <a:ext cx="2992124" cy="24313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600" dirty="0">
                <a:solidFill>
                  <a:schemeClr val="dk1"/>
                </a:solidFill>
                <a:latin typeface="Catamaran Light"/>
                <a:cs typeface="Catamaran Light"/>
                <a:sym typeface="Catamaran Light"/>
              </a:rPr>
              <a:t>Búscanos en Instagram como: </a:t>
            </a:r>
            <a:r>
              <a:rPr lang="es-ES" sz="2400" b="1" dirty="0" err="1">
                <a:solidFill>
                  <a:schemeClr val="dk1"/>
                </a:solidFill>
                <a:latin typeface="Catamaran Light"/>
                <a:cs typeface="Catamaran Light"/>
                <a:sym typeface="Catamaran Light"/>
              </a:rPr>
              <a:t>facultadcceeual</a:t>
            </a:r>
            <a:endParaRPr lang="es-ES" sz="1600" b="1" dirty="0">
              <a:solidFill>
                <a:schemeClr val="dk1"/>
              </a:solidFill>
              <a:latin typeface="Catamaran Light"/>
              <a:cs typeface="Catamaran Light"/>
              <a:sym typeface="Catamaran Light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es-ES" sz="1600" b="1" dirty="0">
              <a:solidFill>
                <a:schemeClr val="dk1"/>
              </a:solidFill>
              <a:latin typeface="Catamaran Light"/>
              <a:cs typeface="Catamaran Light"/>
              <a:sym typeface="Catamaran Light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es-ES" sz="1600" b="1" dirty="0">
              <a:solidFill>
                <a:schemeClr val="dk1"/>
              </a:solidFill>
              <a:latin typeface="Catamaran Light"/>
              <a:cs typeface="Catamaran Light"/>
              <a:sym typeface="Catamaran Light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600" dirty="0">
                <a:solidFill>
                  <a:schemeClr val="dk1"/>
                </a:solidFill>
                <a:latin typeface="Catamaran Light"/>
                <a:cs typeface="Catamaran Light"/>
                <a:sym typeface="Catamaran Light"/>
              </a:rPr>
              <a:t>Podrás estar informado/a de las actividades que se desarrollan en la Facultad en todo momento (incluso si eres egresado de nuestra Facultad)</a:t>
            </a:r>
          </a:p>
        </p:txBody>
      </p:sp>
      <p:sp>
        <p:nvSpPr>
          <p:cNvPr id="8" name="Google Shape;180;p10">
            <a:extLst>
              <a:ext uri="{FF2B5EF4-FFF2-40B4-BE49-F238E27FC236}">
                <a16:creationId xmlns:a16="http://schemas.microsoft.com/office/drawing/2014/main" id="{F8E7F598-8C55-B23C-8B50-126FF4960565}"/>
              </a:ext>
            </a:extLst>
          </p:cNvPr>
          <p:cNvSpPr txBox="1"/>
          <p:nvPr/>
        </p:nvSpPr>
        <p:spPr>
          <a:xfrm>
            <a:off x="842325" y="1332475"/>
            <a:ext cx="7795559" cy="3347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575" b="1" dirty="0">
                <a:solidFill>
                  <a:srgbClr val="1D4F83"/>
                </a:solidFill>
                <a:latin typeface="Catamaran Light"/>
                <a:ea typeface="Catamaran Light"/>
                <a:cs typeface="Catamaran Light"/>
                <a:sym typeface="Catamaran Light"/>
              </a:rPr>
              <a:t>Instagram</a:t>
            </a:r>
            <a:endParaRPr dirty="0"/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6771" y="1424795"/>
            <a:ext cx="2484436" cy="4478702"/>
          </a:xfrm>
          <a:prstGeom prst="rect">
            <a:avLst/>
          </a:prstGeom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194994804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7" name="Google Shape;357;p2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08" y="0"/>
            <a:ext cx="9142984" cy="6857999"/>
          </a:xfrm>
          <a:prstGeom prst="rect">
            <a:avLst/>
          </a:prstGeom>
          <a:noFill/>
          <a:ln>
            <a:noFill/>
          </a:ln>
        </p:spPr>
      </p:pic>
      <p:sp>
        <p:nvSpPr>
          <p:cNvPr id="358" name="Google Shape;358;p21"/>
          <p:cNvSpPr txBox="1"/>
          <p:nvPr/>
        </p:nvSpPr>
        <p:spPr>
          <a:xfrm>
            <a:off x="3475619" y="2239030"/>
            <a:ext cx="1057275" cy="27468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7250" dirty="0">
                <a:solidFill>
                  <a:srgbClr val="1D4F83"/>
                </a:solidFill>
                <a:latin typeface="Catamaran Medium"/>
                <a:cs typeface="Catamaran Medium"/>
                <a:sym typeface="Catamaran Medium"/>
              </a:rPr>
              <a:t>2</a:t>
            </a:r>
            <a:endParaRPr dirty="0"/>
          </a:p>
        </p:txBody>
      </p:sp>
      <p:sp>
        <p:nvSpPr>
          <p:cNvPr id="359" name="Google Shape;359;p21"/>
          <p:cNvSpPr txBox="1"/>
          <p:nvPr/>
        </p:nvSpPr>
        <p:spPr>
          <a:xfrm>
            <a:off x="4807744" y="3146230"/>
            <a:ext cx="3957638" cy="3808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875" dirty="0">
                <a:solidFill>
                  <a:srgbClr val="1D4F83"/>
                </a:solidFill>
                <a:latin typeface="Catamaran Medium"/>
                <a:ea typeface="Catamaran Medium"/>
                <a:cs typeface="Catamaran Medium"/>
                <a:sym typeface="Catamaran Medium"/>
              </a:rPr>
              <a:t>Prácticas en Empresas</a:t>
            </a:r>
            <a:endParaRPr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5" name="Google Shape;165;p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08" y="0"/>
            <a:ext cx="9142984" cy="6857999"/>
          </a:xfrm>
          <a:prstGeom prst="rect">
            <a:avLst/>
          </a:prstGeom>
          <a:noFill/>
          <a:ln>
            <a:noFill/>
          </a:ln>
        </p:spPr>
      </p:pic>
      <p:sp>
        <p:nvSpPr>
          <p:cNvPr id="166" name="Google Shape;166;p9"/>
          <p:cNvSpPr txBox="1"/>
          <p:nvPr/>
        </p:nvSpPr>
        <p:spPr>
          <a:xfrm>
            <a:off x="643268" y="742950"/>
            <a:ext cx="7575698" cy="4962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2625" dirty="0">
                <a:solidFill>
                  <a:srgbClr val="1D4F83"/>
                </a:solidFill>
                <a:latin typeface="Catamaran Medium"/>
                <a:ea typeface="Catamaran Medium"/>
                <a:cs typeface="Catamaran Medium"/>
                <a:sym typeface="Catamaran Medium"/>
              </a:rPr>
              <a:t>2. Prácticas en Empresas</a:t>
            </a:r>
            <a:endParaRPr sz="2625" dirty="0">
              <a:solidFill>
                <a:srgbClr val="1D4F83"/>
              </a:solidFill>
              <a:latin typeface="Catamaran Medium"/>
              <a:ea typeface="Catamaran Medium"/>
              <a:cs typeface="Catamaran Medium"/>
              <a:sym typeface="Catamaran Medium"/>
            </a:endParaRPr>
          </a:p>
        </p:txBody>
      </p:sp>
      <p:sp>
        <p:nvSpPr>
          <p:cNvPr id="6" name="Google Shape;175;p10"/>
          <p:cNvSpPr txBox="1"/>
          <p:nvPr/>
        </p:nvSpPr>
        <p:spPr>
          <a:xfrm>
            <a:off x="643267" y="1990239"/>
            <a:ext cx="7795559" cy="39702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es-ES" sz="1800" dirty="0">
                <a:solidFill>
                  <a:schemeClr val="dk1"/>
                </a:solidFill>
                <a:latin typeface="Catamaran Light"/>
                <a:ea typeface="Catamaran Light"/>
                <a:cs typeface="Catamaran Light"/>
                <a:sym typeface="Catamaran Light"/>
              </a:rPr>
              <a:t>CURRICULARES: Obligatorias del plan (con Nota) vs Asignaturas Sustitutorias.</a:t>
            </a:r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es-ES" sz="1800" dirty="0">
                <a:solidFill>
                  <a:schemeClr val="dk1"/>
                </a:solidFill>
                <a:latin typeface="Catamaran Light"/>
                <a:ea typeface="Catamaran Light"/>
                <a:cs typeface="Catamaran Light"/>
                <a:sym typeface="Catamaran Light"/>
              </a:rPr>
              <a:t>EXTRACURRICULARES: Opción (pueden reconocerse por las curriculares sin Nota =&gt; + Trámites y Tiempo).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s-ES" sz="1800" dirty="0">
              <a:solidFill>
                <a:schemeClr val="dk1"/>
              </a:solidFill>
              <a:latin typeface="Catamaran Light"/>
              <a:ea typeface="Catamaran Light"/>
              <a:cs typeface="Catamaran Light"/>
              <a:sym typeface="Catamaran Light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s-ES" sz="1800" dirty="0">
              <a:solidFill>
                <a:schemeClr val="dk1"/>
              </a:solidFill>
              <a:latin typeface="Catamaran Light"/>
              <a:ea typeface="Catamaran Light"/>
              <a:cs typeface="Catamaran Light"/>
              <a:sym typeface="Catamaran Light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s-ES" sz="1800" dirty="0">
              <a:solidFill>
                <a:schemeClr val="dk1"/>
              </a:solidFill>
              <a:latin typeface="Catamaran Light"/>
              <a:ea typeface="Catamaran Light"/>
              <a:cs typeface="Catamaran Light"/>
              <a:sym typeface="Catamaran Light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800" dirty="0">
                <a:solidFill>
                  <a:schemeClr val="dk1"/>
                </a:solidFill>
                <a:latin typeface="Catamaran Light"/>
                <a:ea typeface="Catamaran Light"/>
                <a:cs typeface="Catamaran Light"/>
                <a:sym typeface="Catamaran Light"/>
              </a:rPr>
              <a:t>Prácticas en Empresa. Gestionadas a través de la Fundación UAL. Área de empleo y formación vinculada a las empresas – Plataforma ÍCARO.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s-ES" sz="1800" dirty="0">
              <a:solidFill>
                <a:schemeClr val="dk1"/>
              </a:solidFill>
              <a:latin typeface="Catamaran Light"/>
              <a:ea typeface="Catamaran Light"/>
              <a:cs typeface="Catamaran Light"/>
              <a:sym typeface="Catamaran Light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800" dirty="0">
                <a:solidFill>
                  <a:schemeClr val="dk1"/>
                </a:solidFill>
                <a:latin typeface="Catamaran Light"/>
                <a:ea typeface="Catamaran Light"/>
                <a:cs typeface="Catamaran Light"/>
                <a:sym typeface="Catamaran Light"/>
              </a:rPr>
              <a:t>Se admite OFERTA PERFILADA (que una empresa solicite un estudiante concreto para realizar una práctica). Se salta elección de Empresas en concurrencia competitiva.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s-ES" sz="1800" dirty="0">
              <a:solidFill>
                <a:schemeClr val="dk1"/>
              </a:solidFill>
              <a:latin typeface="Catamaran Light"/>
              <a:ea typeface="Catamaran Light"/>
              <a:cs typeface="Catamaran Light"/>
              <a:sym typeface="Catamaran Light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s-ES" sz="1800" dirty="0">
              <a:solidFill>
                <a:schemeClr val="dk1"/>
              </a:solidFill>
              <a:latin typeface="Catamaran Light"/>
              <a:ea typeface="Catamaran Light"/>
              <a:cs typeface="Catamaran Light"/>
              <a:sym typeface="Catamaran Light"/>
            </a:endParaRPr>
          </a:p>
        </p:txBody>
      </p:sp>
      <p:sp>
        <p:nvSpPr>
          <p:cNvPr id="7" name="Google Shape;180;p10"/>
          <p:cNvSpPr txBox="1"/>
          <p:nvPr/>
        </p:nvSpPr>
        <p:spPr>
          <a:xfrm>
            <a:off x="842325" y="1567606"/>
            <a:ext cx="7795559" cy="3347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575" b="1" dirty="0">
                <a:solidFill>
                  <a:srgbClr val="1D4F83"/>
                </a:solidFill>
                <a:latin typeface="Catamaran Light"/>
                <a:ea typeface="Catamaran Light"/>
                <a:cs typeface="Catamaran Light"/>
                <a:sym typeface="Catamaran Light"/>
              </a:rPr>
              <a:t>Diferencia entre prácticas CURRICULARES y EXTRACURRICULARES</a:t>
            </a:r>
            <a:endParaRPr dirty="0"/>
          </a:p>
        </p:txBody>
      </p:sp>
      <p:sp>
        <p:nvSpPr>
          <p:cNvPr id="2" name="Google Shape;180;p10">
            <a:extLst>
              <a:ext uri="{FF2B5EF4-FFF2-40B4-BE49-F238E27FC236}">
                <a16:creationId xmlns:a16="http://schemas.microsoft.com/office/drawing/2014/main" id="{76D7BE25-5A26-25F5-D249-2E25D72C4544}"/>
              </a:ext>
            </a:extLst>
          </p:cNvPr>
          <p:cNvSpPr txBox="1"/>
          <p:nvPr/>
        </p:nvSpPr>
        <p:spPr>
          <a:xfrm>
            <a:off x="842324" y="3244336"/>
            <a:ext cx="7795559" cy="3347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575" b="1" dirty="0">
                <a:solidFill>
                  <a:srgbClr val="1D4F83"/>
                </a:solidFill>
                <a:latin typeface="Catamaran Light"/>
                <a:ea typeface="Catamaran Light"/>
                <a:cs typeface="Catamaran Light"/>
                <a:sym typeface="Catamaran Light"/>
              </a:rPr>
              <a:t>Gestión y presentación CURRICULARES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62962000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5" name="Google Shape;165;p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08" y="0"/>
            <a:ext cx="9142984" cy="6857999"/>
          </a:xfrm>
          <a:prstGeom prst="rect">
            <a:avLst/>
          </a:prstGeom>
          <a:noFill/>
          <a:ln>
            <a:noFill/>
          </a:ln>
        </p:spPr>
      </p:pic>
      <p:sp>
        <p:nvSpPr>
          <p:cNvPr id="166" name="Google Shape;166;p9"/>
          <p:cNvSpPr txBox="1"/>
          <p:nvPr/>
        </p:nvSpPr>
        <p:spPr>
          <a:xfrm>
            <a:off x="643268" y="742950"/>
            <a:ext cx="7575698" cy="4962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/>
            <a:r>
              <a:rPr lang="es-ES" sz="2625" dirty="0">
                <a:solidFill>
                  <a:srgbClr val="1D4F83"/>
                </a:solidFill>
                <a:latin typeface="Catamaran Medium"/>
                <a:ea typeface="Catamaran Medium"/>
                <a:cs typeface="Catamaran Medium"/>
                <a:sym typeface="Catamaran Medium"/>
              </a:rPr>
              <a:t>2. Prácticas en Empresas</a:t>
            </a:r>
          </a:p>
        </p:txBody>
      </p:sp>
      <p:sp>
        <p:nvSpPr>
          <p:cNvPr id="6" name="Google Shape;175;p10"/>
          <p:cNvSpPr txBox="1"/>
          <p:nvPr/>
        </p:nvSpPr>
        <p:spPr>
          <a:xfrm>
            <a:off x="643268" y="1869905"/>
            <a:ext cx="3805640" cy="34585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575" dirty="0">
                <a:solidFill>
                  <a:schemeClr val="dk1"/>
                </a:solidFill>
                <a:latin typeface="Catamaran Light"/>
                <a:ea typeface="Catamaran Light"/>
                <a:cs typeface="Catamaran Light"/>
                <a:sym typeface="Catamaran Light"/>
              </a:rPr>
              <a:t>A través de dos </a:t>
            </a:r>
            <a:r>
              <a:rPr lang="es-ES" sz="1575" dirty="0" err="1">
                <a:solidFill>
                  <a:schemeClr val="dk1"/>
                </a:solidFill>
                <a:latin typeface="Catamaran Light"/>
                <a:ea typeface="Catamaran Light"/>
                <a:cs typeface="Catamaran Light"/>
                <a:sym typeface="Catamaran Light"/>
              </a:rPr>
              <a:t>sub-sitios</a:t>
            </a:r>
            <a:r>
              <a:rPr lang="es-ES" sz="1575" dirty="0">
                <a:solidFill>
                  <a:schemeClr val="dk1"/>
                </a:solidFill>
                <a:latin typeface="Catamaran Light"/>
                <a:ea typeface="Catamaran Light"/>
                <a:cs typeface="Catamaran Light"/>
                <a:sym typeface="Catamaran Light"/>
              </a:rPr>
              <a:t>: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s-ES" sz="1575" dirty="0">
              <a:solidFill>
                <a:schemeClr val="dk1"/>
              </a:solidFill>
              <a:latin typeface="Catamaran Light"/>
              <a:ea typeface="Catamaran Light"/>
              <a:cs typeface="Catamaran Light"/>
              <a:sym typeface="Catamaran Light"/>
            </a:endParaRPr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es-ES" sz="1575" dirty="0">
                <a:solidFill>
                  <a:schemeClr val="dk1"/>
                </a:solidFill>
                <a:latin typeface="Catamaran Light"/>
                <a:ea typeface="Catamaran Light"/>
                <a:cs typeface="Catamaran Light"/>
                <a:sym typeface="Catamaran Light"/>
              </a:rPr>
              <a:t>Web de la Facultad &gt; pestaña inicio &gt; hacemos </a:t>
            </a:r>
            <a:r>
              <a:rPr lang="es-ES" sz="1575" i="1" dirty="0" err="1">
                <a:solidFill>
                  <a:schemeClr val="dk1"/>
                </a:solidFill>
                <a:latin typeface="Catamaran Light"/>
                <a:ea typeface="Catamaran Light"/>
                <a:cs typeface="Catamaran Light"/>
                <a:sym typeface="Catamaran Light"/>
              </a:rPr>
              <a:t>scroll</a:t>
            </a:r>
            <a:r>
              <a:rPr lang="es-ES" sz="1575" i="1" dirty="0">
                <a:solidFill>
                  <a:schemeClr val="dk1"/>
                </a:solidFill>
                <a:latin typeface="Catamaran Light"/>
                <a:ea typeface="Catamaran Light"/>
                <a:cs typeface="Catamaran Light"/>
                <a:sym typeface="Catamaran Light"/>
              </a:rPr>
              <a:t> </a:t>
            </a:r>
            <a:r>
              <a:rPr lang="es-ES" sz="1575" i="1" dirty="0" err="1">
                <a:solidFill>
                  <a:schemeClr val="dk1"/>
                </a:solidFill>
                <a:latin typeface="Catamaran Light"/>
                <a:ea typeface="Catamaran Light"/>
                <a:cs typeface="Catamaran Light"/>
                <a:sym typeface="Catamaran Light"/>
              </a:rPr>
              <a:t>down</a:t>
            </a:r>
            <a:r>
              <a:rPr lang="es-ES" sz="1575" dirty="0">
                <a:solidFill>
                  <a:schemeClr val="dk1"/>
                </a:solidFill>
                <a:latin typeface="Catamaran Light"/>
                <a:ea typeface="Catamaran Light"/>
                <a:cs typeface="Catamaran Light"/>
                <a:sym typeface="Catamaran Light"/>
              </a:rPr>
              <a:t> y llegamos al siguiente menú:</a:t>
            </a:r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endParaRPr lang="es-ES" sz="1575" dirty="0">
              <a:solidFill>
                <a:schemeClr val="dk1"/>
              </a:solidFill>
              <a:latin typeface="Catamaran Light"/>
              <a:ea typeface="Catamaran Light"/>
              <a:cs typeface="Catamaran Light"/>
              <a:sym typeface="Catamaran Light"/>
            </a:endParaRPr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endParaRPr lang="es-ES" sz="1575" dirty="0">
              <a:solidFill>
                <a:schemeClr val="dk1"/>
              </a:solidFill>
              <a:latin typeface="Catamaran Light"/>
              <a:ea typeface="Catamaran Light"/>
              <a:cs typeface="Catamaran Light"/>
              <a:sym typeface="Catamaran Light"/>
            </a:endParaRPr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endParaRPr lang="es-ES" sz="1575" dirty="0">
              <a:solidFill>
                <a:schemeClr val="dk1"/>
              </a:solidFill>
              <a:latin typeface="Catamaran Light"/>
              <a:ea typeface="Catamaran Light"/>
              <a:cs typeface="Catamaran Light"/>
              <a:sym typeface="Catamaran Light"/>
            </a:endParaRPr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endParaRPr lang="es-ES" sz="1575" dirty="0">
              <a:solidFill>
                <a:schemeClr val="dk1"/>
              </a:solidFill>
              <a:latin typeface="Catamaran Light"/>
              <a:ea typeface="Catamaran Light"/>
              <a:cs typeface="Catamaran Light"/>
              <a:sym typeface="Catamaran Light"/>
            </a:endParaRPr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endParaRPr lang="es-ES" sz="1575" dirty="0">
              <a:solidFill>
                <a:schemeClr val="dk1"/>
              </a:solidFill>
              <a:latin typeface="Catamaran Light"/>
              <a:ea typeface="Catamaran Light"/>
              <a:cs typeface="Catamaran Light"/>
              <a:sym typeface="Catamaran Light"/>
            </a:endParaRPr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endParaRPr lang="es-ES" sz="1575" dirty="0">
              <a:solidFill>
                <a:schemeClr val="dk1"/>
              </a:solidFill>
              <a:latin typeface="Catamaran Light"/>
              <a:ea typeface="Catamaran Light"/>
              <a:cs typeface="Catamaran Light"/>
              <a:sym typeface="Catamaran Light"/>
            </a:endParaRPr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es-ES" sz="1575" dirty="0">
                <a:solidFill>
                  <a:schemeClr val="dk1"/>
                </a:solidFill>
                <a:latin typeface="Catamaran Light"/>
                <a:ea typeface="Catamaran Light"/>
                <a:cs typeface="Catamaran Light"/>
                <a:sym typeface="Catamaran Light"/>
              </a:rPr>
              <a:t>Web de cada titulación (ejemplo: Grado en Economía):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" name="Google Shape;180;p10"/>
          <p:cNvSpPr txBox="1"/>
          <p:nvPr/>
        </p:nvSpPr>
        <p:spPr>
          <a:xfrm>
            <a:off x="842325" y="1332475"/>
            <a:ext cx="7795559" cy="3347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575" b="1" dirty="0">
                <a:solidFill>
                  <a:srgbClr val="1D4F83"/>
                </a:solidFill>
                <a:latin typeface="Catamaran Light"/>
                <a:ea typeface="Catamaran Light"/>
                <a:cs typeface="Catamaran Light"/>
                <a:sym typeface="Catamaran Light"/>
              </a:rPr>
              <a:t>¿Dónde encontrar toda la información que necesito saber sobre las prácticas en empresas?</a:t>
            </a:r>
            <a:endParaRPr dirty="0"/>
          </a:p>
        </p:txBody>
      </p:sp>
      <p:sp>
        <p:nvSpPr>
          <p:cNvPr id="8" name="Google Shape;175;p10"/>
          <p:cNvSpPr txBox="1"/>
          <p:nvPr/>
        </p:nvSpPr>
        <p:spPr>
          <a:xfrm>
            <a:off x="601247" y="3182238"/>
            <a:ext cx="4133250" cy="2769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/>
            <a:r>
              <a:rPr lang="es-ES" sz="1200" dirty="0">
                <a:solidFill>
                  <a:schemeClr val="dk1"/>
                </a:solidFill>
                <a:latin typeface="Catamaran Light"/>
                <a:ea typeface="Catamaran Light"/>
                <a:cs typeface="Catamaran Light"/>
                <a:sym typeface="Catamaran Light"/>
                <a:hlinkClick r:id="rId4"/>
              </a:rPr>
              <a:t>https://www.ual.es/universidad/centros/cienciaseconomicas</a:t>
            </a:r>
            <a:endParaRPr lang="es-ES" sz="1200" dirty="0">
              <a:solidFill>
                <a:schemeClr val="dk1"/>
              </a:solidFill>
              <a:latin typeface="Catamaran Light"/>
              <a:ea typeface="Catamaran Light"/>
              <a:cs typeface="Catamaran Light"/>
              <a:sym typeface="Catamaran Light"/>
            </a:endParaRPr>
          </a:p>
        </p:txBody>
      </p:sp>
      <p:sp>
        <p:nvSpPr>
          <p:cNvPr id="10" name="Google Shape;175;p10"/>
          <p:cNvSpPr txBox="1"/>
          <p:nvPr/>
        </p:nvSpPr>
        <p:spPr>
          <a:xfrm>
            <a:off x="315658" y="5079050"/>
            <a:ext cx="5847750" cy="4308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/>
            <a:r>
              <a:rPr lang="es-ES" sz="1050" dirty="0">
                <a:solidFill>
                  <a:schemeClr val="dk1"/>
                </a:solidFill>
                <a:latin typeface="Catamaran Light"/>
                <a:ea typeface="Catamaran Light"/>
                <a:cs typeface="Catamaran Light"/>
                <a:sym typeface="Catamaran Light"/>
                <a:hlinkClick r:id="rId5"/>
              </a:rPr>
              <a:t>https://www.ual.es/estudios/grados/presentacion/plandeestudos/practicas/6319</a:t>
            </a:r>
            <a:endParaRPr lang="es-ES" sz="1050" dirty="0">
              <a:solidFill>
                <a:schemeClr val="dk1"/>
              </a:solidFill>
              <a:latin typeface="Catamaran Light"/>
              <a:ea typeface="Catamaran Light"/>
              <a:cs typeface="Catamaran Light"/>
              <a:sym typeface="Catamaran Light"/>
            </a:endParaRPr>
          </a:p>
          <a:p>
            <a:pPr lvl="0"/>
            <a:endParaRPr lang="es-ES" sz="1050" dirty="0">
              <a:solidFill>
                <a:schemeClr val="dk1"/>
              </a:solidFill>
              <a:latin typeface="Catamaran Light"/>
              <a:ea typeface="Catamaran Light"/>
              <a:cs typeface="Catamaran Light"/>
              <a:sym typeface="Catamaran Light"/>
            </a:endParaRP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734497" y="3716720"/>
            <a:ext cx="4098788" cy="236271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5" name="Imagen 4" descr="Escala de tiempo&#10;&#10;Descripción generada automáticamente con confianza media">
            <a:extLst>
              <a:ext uri="{FF2B5EF4-FFF2-40B4-BE49-F238E27FC236}">
                <a16:creationId xmlns:a16="http://schemas.microsoft.com/office/drawing/2014/main" id="{C0F9B5C6-AD30-4673-0AF4-6A1AC24295F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743450" y="1642813"/>
            <a:ext cx="4034359" cy="1927242"/>
          </a:xfrm>
          <a:prstGeom prst="rect">
            <a:avLst/>
          </a:prstGeom>
        </p:spPr>
      </p:pic>
      <p:sp>
        <p:nvSpPr>
          <p:cNvPr id="9" name="Rectángulo 8">
            <a:extLst>
              <a:ext uri="{FF2B5EF4-FFF2-40B4-BE49-F238E27FC236}">
                <a16:creationId xmlns:a16="http://schemas.microsoft.com/office/drawing/2014/main" id="{4476797F-6B61-8F00-0E9C-0165A84509F9}"/>
              </a:ext>
            </a:extLst>
          </p:cNvPr>
          <p:cNvSpPr/>
          <p:nvPr/>
        </p:nvSpPr>
        <p:spPr>
          <a:xfrm>
            <a:off x="6848475" y="2368618"/>
            <a:ext cx="1501558" cy="20309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6661333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5" name="Google Shape;165;p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08" y="0"/>
            <a:ext cx="9142984" cy="6857999"/>
          </a:xfrm>
          <a:prstGeom prst="rect">
            <a:avLst/>
          </a:prstGeom>
          <a:noFill/>
          <a:ln>
            <a:noFill/>
          </a:ln>
        </p:spPr>
      </p:pic>
      <p:sp>
        <p:nvSpPr>
          <p:cNvPr id="166" name="Google Shape;166;p9"/>
          <p:cNvSpPr txBox="1"/>
          <p:nvPr/>
        </p:nvSpPr>
        <p:spPr>
          <a:xfrm>
            <a:off x="643268" y="742950"/>
            <a:ext cx="7575698" cy="4962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2625" dirty="0">
                <a:solidFill>
                  <a:srgbClr val="1D4F83"/>
                </a:solidFill>
                <a:latin typeface="Catamaran Medium"/>
                <a:ea typeface="Catamaran Medium"/>
                <a:cs typeface="Catamaran Medium"/>
                <a:sym typeface="Catamaran Medium"/>
              </a:rPr>
              <a:t>2. Prácticas en Empresas</a:t>
            </a:r>
            <a:endParaRPr sz="2625" dirty="0">
              <a:solidFill>
                <a:srgbClr val="1D4F83"/>
              </a:solidFill>
              <a:latin typeface="Catamaran Medium"/>
              <a:ea typeface="Catamaran Medium"/>
              <a:cs typeface="Catamaran Medium"/>
              <a:sym typeface="Catamaran Medium"/>
            </a:endParaRPr>
          </a:p>
        </p:txBody>
      </p:sp>
      <p:sp>
        <p:nvSpPr>
          <p:cNvPr id="7" name="Google Shape;180;p10"/>
          <p:cNvSpPr txBox="1"/>
          <p:nvPr/>
        </p:nvSpPr>
        <p:spPr>
          <a:xfrm>
            <a:off x="842325" y="1332475"/>
            <a:ext cx="7795559" cy="3347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/>
            <a:r>
              <a:rPr lang="es-ES" sz="1575" b="1" dirty="0">
                <a:solidFill>
                  <a:srgbClr val="1D4F83"/>
                </a:solidFill>
                <a:latin typeface="Catamaran Light"/>
                <a:ea typeface="Catamaran Light"/>
                <a:cs typeface="Catamaran Light"/>
                <a:sym typeface="Catamaran Light"/>
              </a:rPr>
              <a:t>Fases y fechas relevantes </a:t>
            </a:r>
            <a:r>
              <a:rPr lang="es-ES" sz="1575" b="1" u="sng" dirty="0">
                <a:solidFill>
                  <a:srgbClr val="1D4F83"/>
                </a:solidFill>
                <a:latin typeface="Catamaran Light"/>
                <a:ea typeface="Catamaran Light"/>
                <a:cs typeface="Catamaran Light"/>
                <a:sym typeface="Catamaran Light"/>
              </a:rPr>
              <a:t>1Q</a:t>
            </a:r>
            <a:r>
              <a:rPr lang="es-ES" sz="1575" b="1" dirty="0">
                <a:solidFill>
                  <a:srgbClr val="1D4F83"/>
                </a:solidFill>
                <a:latin typeface="Catamaran Light"/>
                <a:ea typeface="Catamaran Light"/>
                <a:cs typeface="Catamaran Light"/>
                <a:sym typeface="Catamaran Light"/>
              </a:rPr>
              <a:t> (GADE, GECO, GFYCO, GMIM)</a:t>
            </a:r>
            <a:endParaRPr lang="es-ES" sz="1600" dirty="0"/>
          </a:p>
        </p:txBody>
      </p:sp>
      <p:sp>
        <p:nvSpPr>
          <p:cNvPr id="9" name="Google Shape;175;p10"/>
          <p:cNvSpPr txBox="1"/>
          <p:nvPr/>
        </p:nvSpPr>
        <p:spPr>
          <a:xfrm>
            <a:off x="7543553" y="4598740"/>
            <a:ext cx="1797540" cy="6770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>
              <a:defRPr/>
            </a:pPr>
            <a:r>
              <a:rPr lang="es-ES" sz="1200" dirty="0">
                <a:solidFill>
                  <a:schemeClr val="dk1"/>
                </a:solidFill>
                <a:latin typeface="Catamaran Light"/>
                <a:cs typeface="Catamaran Light"/>
              </a:rPr>
              <a:t>200 horas (en horario a acordar con empresas)</a:t>
            </a:r>
          </a:p>
          <a:p>
            <a:pPr>
              <a:defRPr/>
            </a:pPr>
            <a:r>
              <a:rPr lang="es-ES" dirty="0">
                <a:solidFill>
                  <a:schemeClr val="dk1"/>
                </a:solidFill>
                <a:latin typeface="Catamaran Light"/>
                <a:cs typeface="Catamaran Light"/>
              </a:rPr>
              <a:t>	</a:t>
            </a:r>
          </a:p>
        </p:txBody>
      </p:sp>
      <p:sp>
        <p:nvSpPr>
          <p:cNvPr id="11" name="Google Shape;175;p10"/>
          <p:cNvSpPr txBox="1"/>
          <p:nvPr/>
        </p:nvSpPr>
        <p:spPr>
          <a:xfrm>
            <a:off x="19529" y="1760417"/>
            <a:ext cx="1106907" cy="11079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algn="ctr">
              <a:defRPr/>
            </a:pPr>
            <a:r>
              <a:rPr lang="es-ES" sz="1100" b="1" dirty="0">
                <a:solidFill>
                  <a:srgbClr val="FF0000"/>
                </a:solidFill>
                <a:latin typeface="Catamaran Light"/>
                <a:cs typeface="Catamaran Light"/>
              </a:rPr>
              <a:t>TODA ESTA INFORMACIÓN ESTÁ INDICADA EN LA WEB DE LA FACULTAD</a:t>
            </a:r>
          </a:p>
        </p:txBody>
      </p:sp>
      <p:pic>
        <p:nvPicPr>
          <p:cNvPr id="4" name="Imagen 3" descr="Tabla&#10;&#10;Descripción generada automáticamente">
            <a:extLst>
              <a:ext uri="{FF2B5EF4-FFF2-40B4-BE49-F238E27FC236}">
                <a16:creationId xmlns:a16="http://schemas.microsoft.com/office/drawing/2014/main" id="{1F5EFDA6-9D02-F75E-5B97-D8F43A8F7FB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69792" y="1667182"/>
            <a:ext cx="6516274" cy="4375212"/>
          </a:xfrm>
          <a:prstGeom prst="rect">
            <a:avLst/>
          </a:prstGeom>
        </p:spPr>
      </p:pic>
      <p:sp>
        <p:nvSpPr>
          <p:cNvPr id="8" name="Rectángulo 7"/>
          <p:cNvSpPr/>
          <p:nvPr/>
        </p:nvSpPr>
        <p:spPr>
          <a:xfrm>
            <a:off x="1078566" y="4705349"/>
            <a:ext cx="6507500" cy="390525"/>
          </a:xfrm>
          <a:prstGeom prst="rect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8728469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5" name="Google Shape;165;p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08" y="0"/>
            <a:ext cx="9142984" cy="6857999"/>
          </a:xfrm>
          <a:prstGeom prst="rect">
            <a:avLst/>
          </a:prstGeom>
          <a:noFill/>
          <a:ln>
            <a:noFill/>
          </a:ln>
        </p:spPr>
      </p:pic>
      <p:sp>
        <p:nvSpPr>
          <p:cNvPr id="166" name="Google Shape;166;p9"/>
          <p:cNvSpPr txBox="1"/>
          <p:nvPr/>
        </p:nvSpPr>
        <p:spPr>
          <a:xfrm>
            <a:off x="643268" y="742950"/>
            <a:ext cx="7575698" cy="4962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2625" dirty="0">
                <a:solidFill>
                  <a:srgbClr val="1D4F83"/>
                </a:solidFill>
                <a:latin typeface="Catamaran Medium"/>
                <a:ea typeface="Catamaran Medium"/>
                <a:cs typeface="Catamaran Medium"/>
                <a:sym typeface="Catamaran Medium"/>
              </a:rPr>
              <a:t>2. Prácticas en Empresas</a:t>
            </a:r>
            <a:endParaRPr sz="2625" dirty="0">
              <a:solidFill>
                <a:srgbClr val="1D4F83"/>
              </a:solidFill>
              <a:latin typeface="Catamaran Medium"/>
              <a:ea typeface="Catamaran Medium"/>
              <a:cs typeface="Catamaran Medium"/>
              <a:sym typeface="Catamaran Medium"/>
            </a:endParaRPr>
          </a:p>
        </p:txBody>
      </p:sp>
      <p:sp>
        <p:nvSpPr>
          <p:cNvPr id="7" name="Google Shape;180;p10"/>
          <p:cNvSpPr txBox="1"/>
          <p:nvPr/>
        </p:nvSpPr>
        <p:spPr>
          <a:xfrm>
            <a:off x="842325" y="1332475"/>
            <a:ext cx="7795559" cy="3347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/>
            <a:r>
              <a:rPr lang="es-ES" sz="1575" b="1" dirty="0">
                <a:solidFill>
                  <a:srgbClr val="1D4F83"/>
                </a:solidFill>
                <a:latin typeface="Catamaran Light"/>
                <a:ea typeface="Catamaran Light"/>
                <a:cs typeface="Catamaran Light"/>
                <a:sym typeface="Catamaran Light"/>
              </a:rPr>
              <a:t>Fases y fechas relevantes </a:t>
            </a:r>
            <a:r>
              <a:rPr lang="es-ES" sz="1575" b="1" u="sng" dirty="0">
                <a:solidFill>
                  <a:srgbClr val="1D4F83"/>
                </a:solidFill>
                <a:latin typeface="Catamaran Light"/>
                <a:ea typeface="Catamaran Light"/>
                <a:cs typeface="Catamaran Light"/>
                <a:sym typeface="Catamaran Light"/>
              </a:rPr>
              <a:t>2Q</a:t>
            </a:r>
            <a:r>
              <a:rPr lang="es-ES" sz="1575" b="1" dirty="0">
                <a:solidFill>
                  <a:srgbClr val="1D4F83"/>
                </a:solidFill>
                <a:latin typeface="Catamaran Light"/>
                <a:ea typeface="Catamaran Light"/>
                <a:cs typeface="Catamaran Light"/>
                <a:sym typeface="Catamaran Light"/>
              </a:rPr>
              <a:t> (GADE, GECO, GFYCO, GMIM y Doble Grado en Derecho y ADE*)</a:t>
            </a:r>
            <a:endParaRPr lang="es-ES" sz="1600" dirty="0"/>
          </a:p>
        </p:txBody>
      </p:sp>
      <p:sp>
        <p:nvSpPr>
          <p:cNvPr id="10" name="Google Shape;175;p10"/>
          <p:cNvSpPr txBox="1"/>
          <p:nvPr/>
        </p:nvSpPr>
        <p:spPr>
          <a:xfrm>
            <a:off x="7183246" y="4602600"/>
            <a:ext cx="1797540" cy="6770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>
              <a:defRPr/>
            </a:pPr>
            <a:r>
              <a:rPr lang="es-ES" sz="1200" dirty="0">
                <a:solidFill>
                  <a:schemeClr val="dk1"/>
                </a:solidFill>
                <a:latin typeface="Catamaran Light"/>
                <a:cs typeface="Catamaran Light"/>
              </a:rPr>
              <a:t>200 horas (en horario a acordar con empresas)</a:t>
            </a:r>
          </a:p>
          <a:p>
            <a:pPr>
              <a:defRPr/>
            </a:pPr>
            <a:r>
              <a:rPr lang="es-ES" dirty="0">
                <a:solidFill>
                  <a:schemeClr val="dk1"/>
                </a:solidFill>
                <a:latin typeface="Catamaran Light"/>
                <a:cs typeface="Catamaran Light"/>
              </a:rPr>
              <a:t>	</a:t>
            </a:r>
          </a:p>
        </p:txBody>
      </p:sp>
      <p:sp>
        <p:nvSpPr>
          <p:cNvPr id="2" name="Rectángulo 1"/>
          <p:cNvSpPr/>
          <p:nvPr/>
        </p:nvSpPr>
        <p:spPr>
          <a:xfrm>
            <a:off x="7316643" y="1846973"/>
            <a:ext cx="1846944" cy="20744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s-ES" b="1" dirty="0">
                <a:solidFill>
                  <a:srgbClr val="1D4F83"/>
                </a:solidFill>
                <a:latin typeface="Catamaran Light"/>
                <a:ea typeface="Catamaran Light"/>
                <a:cs typeface="Catamaran Light"/>
              </a:rPr>
              <a:t>* Sólo para los alumnos del Doble Grado en Derecho y ADE que hayan elegido realizar las Prácticas en Empresa en ADE (código de asignatura: 63104227)</a:t>
            </a:r>
          </a:p>
        </p:txBody>
      </p:sp>
      <p:sp>
        <p:nvSpPr>
          <p:cNvPr id="9" name="Google Shape;175;p10"/>
          <p:cNvSpPr txBox="1"/>
          <p:nvPr/>
        </p:nvSpPr>
        <p:spPr>
          <a:xfrm>
            <a:off x="-32723" y="1760417"/>
            <a:ext cx="1106907" cy="11079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algn="ctr">
              <a:defRPr/>
            </a:pPr>
            <a:r>
              <a:rPr lang="es-ES" sz="1100" b="1" dirty="0">
                <a:solidFill>
                  <a:srgbClr val="FF0000"/>
                </a:solidFill>
                <a:latin typeface="Catamaran Light"/>
                <a:cs typeface="Catamaran Light"/>
              </a:rPr>
              <a:t>TODA ESTA INFORMACIÓN ESTÁ INDICADA EN LA WEB DE LA FACULTAD</a:t>
            </a:r>
          </a:p>
        </p:txBody>
      </p:sp>
      <p:pic>
        <p:nvPicPr>
          <p:cNvPr id="6" name="Imagen 5" descr="Tabla&#10;&#10;Descripción generada automáticamente">
            <a:extLst>
              <a:ext uri="{FF2B5EF4-FFF2-40B4-BE49-F238E27FC236}">
                <a16:creationId xmlns:a16="http://schemas.microsoft.com/office/drawing/2014/main" id="{AD7D56D7-BB97-5996-BAB7-E7D194A70D2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94636" y="1743382"/>
            <a:ext cx="6217406" cy="4190693"/>
          </a:xfrm>
          <a:prstGeom prst="rect">
            <a:avLst/>
          </a:prstGeom>
        </p:spPr>
      </p:pic>
      <p:sp>
        <p:nvSpPr>
          <p:cNvPr id="3" name="Rectángulo 2"/>
          <p:cNvSpPr/>
          <p:nvPr/>
        </p:nvSpPr>
        <p:spPr>
          <a:xfrm>
            <a:off x="983075" y="4658618"/>
            <a:ext cx="6200171" cy="351532"/>
          </a:xfrm>
          <a:prstGeom prst="rect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40982665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Tema de 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472</TotalTime>
  <Words>1615</Words>
  <Application>Microsoft Office PowerPoint</Application>
  <PresentationFormat>Presentación en pantalla (4:3)</PresentationFormat>
  <Paragraphs>162</Paragraphs>
  <Slides>21</Slides>
  <Notes>21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21</vt:i4>
      </vt:variant>
    </vt:vector>
  </HeadingPairs>
  <TitlesOfParts>
    <vt:vector size="27" baseType="lpstr">
      <vt:lpstr>Calibri</vt:lpstr>
      <vt:lpstr>Wingdings</vt:lpstr>
      <vt:lpstr>Catamaran Light</vt:lpstr>
      <vt:lpstr>Catamaran Medium</vt:lpstr>
      <vt:lpstr>Arial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Kuka</dc:creator>
  <cp:lastModifiedBy>Jose Antonio Ubeda Lopez</cp:lastModifiedBy>
  <cp:revision>59</cp:revision>
  <cp:lastPrinted>2023-09-05T07:53:08Z</cp:lastPrinted>
  <dcterms:created xsi:type="dcterms:W3CDTF">2018-03-07T11:18:53Z</dcterms:created>
  <dcterms:modified xsi:type="dcterms:W3CDTF">2024-09-04T10:58:47Z</dcterms:modified>
</cp:coreProperties>
</file>